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xml" ContentType="application/vnd.openxmlformats-officedocument.drawingml.chart+xml"/>
  <Override PartName="/ppt/charts/style5.xml" ContentType="application/vnd.ms-office.chartstyle+xml"/>
  <Override PartName="/ppt/charts/colors5.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79" r:id="rId4"/>
    <p:sldId id="280" r:id="rId5"/>
    <p:sldId id="281" r:id="rId6"/>
    <p:sldId id="264" r:id="rId7"/>
    <p:sldId id="266" r:id="rId8"/>
    <p:sldId id="268" r:id="rId9"/>
    <p:sldId id="267" r:id="rId10"/>
    <p:sldId id="270" r:id="rId11"/>
    <p:sldId id="276" r:id="rId12"/>
    <p:sldId id="277" r:id="rId13"/>
    <p:sldId id="289" r:id="rId14"/>
    <p:sldId id="271" r:id="rId15"/>
    <p:sldId id="282" r:id="rId16"/>
    <p:sldId id="287" r:id="rId17"/>
    <p:sldId id="272" r:id="rId18"/>
    <p:sldId id="273" r:id="rId19"/>
    <p:sldId id="285" r:id="rId20"/>
    <p:sldId id="286" r:id="rId21"/>
    <p:sldId id="274" r:id="rId22"/>
    <p:sldId id="284" r:id="rId23"/>
    <p:sldId id="290" r:id="rId24"/>
    <p:sldId id="291" r:id="rId25"/>
    <p:sldId id="292" r:id="rId26"/>
    <p:sldId id="293" r:id="rId27"/>
    <p:sldId id="258" r:id="rId2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9" autoAdjust="0"/>
    <p:restoredTop sz="94674"/>
  </p:normalViewPr>
  <p:slideViewPr>
    <p:cSldViewPr snapToGrid="0">
      <p:cViewPr varScale="1">
        <p:scale>
          <a:sx n="128" d="100"/>
          <a:sy n="128" d="100"/>
        </p:scale>
        <p:origin x="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unimilitareduco-my.sharepoint.com/personal/jonny_luna_unimilitar_edu_co/Documents/Talento%20Humano%202024/PLANTA%20PROPUESTA%20CARGO%20NUEVOS%2028-08-2025.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oleObject" Target="https://unimilitareduco-my.sharepoint.com/personal/jonny_luna_unimilitar_edu_co/Documents/Talento%20Humano%202024/PLANTA%20PROPUESTA%20CARGO%20NUEVOS%2028-08-2025.xlsx"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Ex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Ex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Detalle2!$K$168:$K$169</c:f>
              <c:strCache>
                <c:ptCount val="2"/>
                <c:pt idx="0">
                  <c:v># de </c:v>
                </c:pt>
                <c:pt idx="1">
                  <c:v>Funcionarios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507-4A6E-A052-652B3097829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507-4A6E-A052-652B3097829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507-4A6E-A052-652B30978297}"/>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507-4A6E-A052-652B30978297}"/>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507-4A6E-A052-652B3097829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Detalle2!$J$170:$J$174</c:f>
              <c:strCache>
                <c:ptCount val="5"/>
                <c:pt idx="0">
                  <c:v>de 23 a 29</c:v>
                </c:pt>
                <c:pt idx="1">
                  <c:v>de 30 a 39</c:v>
                </c:pt>
                <c:pt idx="2">
                  <c:v>de 40 a 49</c:v>
                </c:pt>
                <c:pt idx="3">
                  <c:v>de 50 a 65</c:v>
                </c:pt>
                <c:pt idx="4">
                  <c:v>TOTAL</c:v>
                </c:pt>
              </c:strCache>
            </c:strRef>
          </c:cat>
          <c:val>
            <c:numRef>
              <c:f>Detalle2!$K$170:$K$174</c:f>
              <c:numCache>
                <c:formatCode>General</c:formatCode>
                <c:ptCount val="5"/>
                <c:pt idx="0">
                  <c:v>22</c:v>
                </c:pt>
                <c:pt idx="1">
                  <c:v>62</c:v>
                </c:pt>
                <c:pt idx="2">
                  <c:v>55</c:v>
                </c:pt>
                <c:pt idx="3">
                  <c:v>16</c:v>
                </c:pt>
                <c:pt idx="4">
                  <c:v>155</c:v>
                </c:pt>
              </c:numCache>
            </c:numRef>
          </c:val>
          <c:extLst>
            <c:ext xmlns:c16="http://schemas.microsoft.com/office/drawing/2014/chart" uri="{C3380CC4-5D6E-409C-BE32-E72D297353CC}">
              <c16:uniqueId val="{0000000A-4507-4A6E-A052-652B3097829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Rango Fecha de ingreso</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CO"/>
        </a:p>
      </c:txPr>
    </c:title>
    <c:autoTitleDeleted val="0"/>
    <c:plotArea>
      <c:layout/>
      <c:barChart>
        <c:barDir val="col"/>
        <c:grouping val="clustered"/>
        <c:varyColors val="0"/>
        <c:ser>
          <c:idx val="0"/>
          <c:order val="0"/>
          <c:tx>
            <c:strRef>
              <c:f>Detalle2!$K$181</c:f>
              <c:strCache>
                <c:ptCount val="1"/>
                <c:pt idx="0">
                  <c:v>Funcionarios</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Detalle2!$J$182:$J$185</c:f>
              <c:strCache>
                <c:ptCount val="4"/>
                <c:pt idx="0">
                  <c:v>De 10 a 13 años</c:v>
                </c:pt>
                <c:pt idx="1">
                  <c:v>De 5 a 10 años</c:v>
                </c:pt>
                <c:pt idx="2">
                  <c:v>De 1 a 5 años</c:v>
                </c:pt>
                <c:pt idx="3">
                  <c:v>Inferior a un año</c:v>
                </c:pt>
              </c:strCache>
            </c:strRef>
          </c:cat>
          <c:val>
            <c:numRef>
              <c:f>Detalle2!$K$182:$K$185</c:f>
              <c:numCache>
                <c:formatCode>General</c:formatCode>
                <c:ptCount val="4"/>
                <c:pt idx="0">
                  <c:v>25</c:v>
                </c:pt>
                <c:pt idx="1">
                  <c:v>44</c:v>
                </c:pt>
                <c:pt idx="2">
                  <c:v>51</c:v>
                </c:pt>
                <c:pt idx="3">
                  <c:v>35</c:v>
                </c:pt>
              </c:numCache>
            </c:numRef>
          </c:val>
          <c:extLst>
            <c:ext xmlns:c16="http://schemas.microsoft.com/office/drawing/2014/chart" uri="{C3380CC4-5D6E-409C-BE32-E72D297353CC}">
              <c16:uniqueId val="{00000000-CF9F-42E1-BE48-FB302855121E}"/>
            </c:ext>
          </c:extLst>
        </c:ser>
        <c:dLbls>
          <c:showLegendKey val="0"/>
          <c:showVal val="0"/>
          <c:showCatName val="0"/>
          <c:showSerName val="0"/>
          <c:showPercent val="0"/>
          <c:showBubbleSize val="0"/>
        </c:dLbls>
        <c:gapWidth val="150"/>
        <c:axId val="1723642943"/>
        <c:axId val="1723643903"/>
      </c:barChart>
      <c:catAx>
        <c:axId val="17236429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CO"/>
          </a:p>
        </c:txPr>
        <c:crossAx val="1723643903"/>
        <c:crosses val="autoZero"/>
        <c:auto val="1"/>
        <c:lblAlgn val="ctr"/>
        <c:lblOffset val="100"/>
        <c:noMultiLvlLbl val="0"/>
      </c:catAx>
      <c:valAx>
        <c:axId val="1723643903"/>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CO"/>
                  <a:t># de funcionarios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CO"/>
          </a:p>
        </c:txPr>
        <c:crossAx val="1723642943"/>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Hoja1!$A$50:$A$58</cx:f>
        <cx:lvl ptCount="9">
          <cx:pt idx="0">CALLE 100</cx:pt>
          <cx:pt idx="1">DEFINITIVA</cx:pt>
          <cx:pt idx="2">TEMPORAL</cx:pt>
          <cx:pt idx="3">CALLE 100 - MEDICINA</cx:pt>
          <cx:pt idx="4">DEFINITIVA</cx:pt>
          <cx:pt idx="5">TEMPORAL</cx:pt>
          <cx:pt idx="6">CAMPUS NUEVA GRANADA</cx:pt>
          <cx:pt idx="7">DEFINITIVA</cx:pt>
          <cx:pt idx="8">TEMPORAL</cx:pt>
        </cx:lvl>
      </cx:strDim>
      <cx:numDim type="val">
        <cx:f>Hoja1!$B$50:$B$58</cx:f>
        <cx:lvl ptCount="9" formatCode="General">
          <cx:pt idx="0">129</cx:pt>
          <cx:pt idx="1">80</cx:pt>
          <cx:pt idx="2">49</cx:pt>
          <cx:pt idx="3">12</cx:pt>
          <cx:pt idx="4">10</cx:pt>
          <cx:pt idx="5">2</cx:pt>
          <cx:pt idx="6">91</cx:pt>
          <cx:pt idx="7">65</cx:pt>
          <cx:pt idx="8">26</cx:pt>
        </cx:lvl>
      </cx:numDim>
    </cx:data>
  </cx:chartData>
  <cx:chart>
    <cx:title pos="t" align="ctr" overlay="0">
      <cx:tx>
        <cx:txData>
          <cx:v>Tipo de vacante</cx:v>
        </cx:txData>
      </cx:tx>
      <cx:txPr>
        <a:bodyPr spcFirstLastPara="1" vertOverflow="ellipsis" horzOverflow="overflow" wrap="square" lIns="0" tIns="0" rIns="0" bIns="0" anchor="ctr" anchorCtr="1"/>
        <a:lstStyle/>
        <a:p>
          <a:pPr algn="ctr" rtl="0">
            <a:defRPr/>
          </a:pPr>
          <a:r>
            <a:rPr lang="es-ES" sz="1400" b="0" i="0" u="none" strike="noStrike" baseline="0">
              <a:solidFill>
                <a:sysClr val="windowText" lastClr="000000">
                  <a:lumMod val="65000"/>
                  <a:lumOff val="35000"/>
                </a:sysClr>
              </a:solidFill>
              <a:latin typeface="Aptos Narrow" panose="02110004020202020204"/>
            </a:rPr>
            <a:t>Tipo de vacante</a:t>
          </a:r>
        </a:p>
      </cx:txPr>
    </cx:title>
    <cx:plotArea>
      <cx:plotAreaRegion>
        <cx:series layoutId="funnel" uniqueId="{2DD04AD9-9D86-479C-813A-1AE422729EF8}">
          <cx:tx>
            <cx:txData>
              <cx:f>Hoja1!$B$49</cx:f>
              <cx:v>Cuenta de Tipo Vacante</cx:v>
            </cx:txData>
          </cx:tx>
          <cx:dataLabels>
            <cx:visibility seriesName="0" categoryName="0" value="1"/>
          </cx:dataLabels>
          <cx:dataId val="0"/>
        </cx:series>
      </cx:plotAreaRegion>
      <cx:axis id="0">
        <cx:catScaling gapWidth="0.0599999987"/>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data id="0">
      <cx:strDim type="cat">
        <cx:f>Hoja1!$A$17:$A$26</cx:f>
        <cx:lvl ptCount="10">
          <cx:pt idx="0">CALLE 100</cx:pt>
          <cx:pt idx="1">FEMENINO</cx:pt>
          <cx:pt idx="2">MASCULINO</cx:pt>
          <cx:pt idx="3">CALLE 100 - MEDICINA</cx:pt>
          <cx:pt idx="4">FEMENINO</cx:pt>
          <cx:pt idx="5">MASCULINO</cx:pt>
          <cx:pt idx="6">CAMPUS NUEVA GRANADA</cx:pt>
          <cx:pt idx="7">FEMENINO</cx:pt>
          <cx:pt idx="8">MASCULINO</cx:pt>
          <cx:pt idx="9">Total general</cx:pt>
        </cx:lvl>
      </cx:strDim>
      <cx:numDim type="val">
        <cx:f>Hoja1!$B$17:$B$26</cx:f>
        <cx:lvl ptCount="10" formatCode="General">
          <cx:pt idx="0">80</cx:pt>
          <cx:pt idx="1">40</cx:pt>
          <cx:pt idx="2">40</cx:pt>
          <cx:pt idx="3">10</cx:pt>
          <cx:pt idx="4">7</cx:pt>
          <cx:pt idx="5">3</cx:pt>
          <cx:pt idx="6">65</cx:pt>
          <cx:pt idx="7">32</cx:pt>
          <cx:pt idx="8">33</cx:pt>
          <cx:pt idx="9">155</cx:pt>
        </cx:lvl>
      </cx:numDim>
    </cx:data>
  </cx:chartData>
  <cx:chart>
    <cx:title pos="t" align="ctr" overlay="0">
      <cx:tx>
        <cx:txData>
          <cx:v>SEXO</cx:v>
        </cx:txData>
      </cx:tx>
      <cx:txPr>
        <a:bodyPr spcFirstLastPara="1" vertOverflow="ellipsis" horzOverflow="overflow" wrap="square" lIns="0" tIns="0" rIns="0" bIns="0" anchor="ctr" anchorCtr="1"/>
        <a:lstStyle/>
        <a:p>
          <a:pPr algn="ctr" rtl="0">
            <a:defRPr/>
          </a:pPr>
          <a:r>
            <a:rPr lang="es-ES" sz="1400" b="0" i="0" u="none" strike="noStrike" baseline="0" dirty="0">
              <a:solidFill>
                <a:sysClr val="windowText" lastClr="000000">
                  <a:lumMod val="65000"/>
                  <a:lumOff val="35000"/>
                </a:sysClr>
              </a:solidFill>
              <a:latin typeface="Aptos Narrow" panose="02110004020202020204"/>
            </a:rPr>
            <a:t>SEXO</a:t>
          </a:r>
        </a:p>
      </cx:txPr>
    </cx:title>
    <cx:plotArea>
      <cx:plotAreaRegion>
        <cx:series layoutId="funnel" uniqueId="{73EB9A98-488E-4F05-8E4B-D9FB9C99F78D}">
          <cx:tx>
            <cx:txData>
              <cx:f>Hoja1!$B$16</cx:f>
              <cx:v>Cuenta de Sexo</cx:v>
            </cx:txData>
          </cx:tx>
          <cx:dataLabels>
            <cx:visibility seriesName="0" categoryName="0" value="1"/>
          </cx:dataLabels>
          <cx:dataId val="0"/>
        </cx:series>
      </cx:plotAreaRegion>
      <cx:axis id="0">
        <cx:catScaling gapWidth="0.0599999987"/>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data id="0">
      <cx:strDim type="cat">
        <cx:f>Hoja1!$A$32:$A$44</cx:f>
        <cx:lvl ptCount="13">
          <cx:pt idx="0">CALLE 100</cx:pt>
          <cx:pt idx="1">ASISTENCIAL</cx:pt>
          <cx:pt idx="2">PROFESIONAL</cx:pt>
          <cx:pt idx="3">TÉCNICO</cx:pt>
          <cx:pt idx="4">CALLE 100 - MEDICINA</cx:pt>
          <cx:pt idx="5">ASISTENCIAL</cx:pt>
          <cx:pt idx="6">PROFESIONAL</cx:pt>
          <cx:pt idx="7">TÉCNICO</cx:pt>
          <cx:pt idx="8">CAMPUS NUEVA GRANADA</cx:pt>
          <cx:pt idx="9">ASISTENCIAL</cx:pt>
          <cx:pt idx="10">PROFESIONAL</cx:pt>
          <cx:pt idx="11">TÉCNICO</cx:pt>
          <cx:pt idx="12">Total general</cx:pt>
        </cx:lvl>
      </cx:strDim>
      <cx:numDim type="val">
        <cx:f>Hoja1!$B$32:$B$44</cx:f>
        <cx:lvl ptCount="13" formatCode="General">
          <cx:pt idx="0">80</cx:pt>
          <cx:pt idx="1">29</cx:pt>
          <cx:pt idx="2">23</cx:pt>
          <cx:pt idx="3">28</cx:pt>
          <cx:pt idx="4">10</cx:pt>
          <cx:pt idx="5">1</cx:pt>
          <cx:pt idx="6">6</cx:pt>
          <cx:pt idx="7">3</cx:pt>
          <cx:pt idx="8">65</cx:pt>
          <cx:pt idx="9">24</cx:pt>
          <cx:pt idx="10">14</cx:pt>
          <cx:pt idx="11">27</cx:pt>
          <cx:pt idx="12">155</cx:pt>
        </cx:lvl>
      </cx:numDim>
    </cx:data>
  </cx:chartData>
  <cx:chart>
    <cx:title pos="t" align="ctr" overlay="0">
      <cx:tx>
        <cx:txData>
          <cx:v>TIPO DE CARGO</cx:v>
        </cx:txData>
      </cx:tx>
      <cx:txPr>
        <a:bodyPr spcFirstLastPara="1" vertOverflow="ellipsis" horzOverflow="overflow" wrap="square" lIns="0" tIns="0" rIns="0" bIns="0" anchor="ctr" anchorCtr="1"/>
        <a:lstStyle/>
        <a:p>
          <a:pPr algn="ctr" rtl="0">
            <a:defRPr/>
          </a:pPr>
          <a:r>
            <a:rPr lang="es-ES" sz="1400" b="0" i="0" u="none" strike="noStrike" baseline="0">
              <a:solidFill>
                <a:sysClr val="windowText" lastClr="000000">
                  <a:lumMod val="65000"/>
                  <a:lumOff val="35000"/>
                </a:sysClr>
              </a:solidFill>
              <a:latin typeface="Aptos Narrow" panose="02110004020202020204"/>
            </a:rPr>
            <a:t>TIPO DE CARGO</a:t>
          </a:r>
        </a:p>
      </cx:txPr>
    </cx:title>
    <cx:plotArea>
      <cx:plotAreaRegion>
        <cx:series layoutId="funnel" uniqueId="{58DD9312-5145-43B9-904D-1525B2C1F7AE}">
          <cx:tx>
            <cx:txData>
              <cx:f>Hoja1!$B$31</cx:f>
              <cx:v>Cuenta de TIPO CARGO</cx:v>
            </cx:txData>
          </cx:tx>
          <cx:dataLabels>
            <cx:visibility seriesName="0" categoryName="0" value="1"/>
          </cx:dataLabels>
          <cx:dataId val="0"/>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FDFD8-B789-4BE9-84C9-E0DF95DDC6D5}" type="doc">
      <dgm:prSet loTypeId="urn:microsoft.com/office/officeart/2005/8/layout/process1" loCatId="process" qsTypeId="urn:microsoft.com/office/officeart/2005/8/quickstyle/3d1" qsCatId="3D" csTypeId="urn:microsoft.com/office/officeart/2005/8/colors/accent1_5" csCatId="accent1"/>
      <dgm:spPr/>
      <dgm:t>
        <a:bodyPr/>
        <a:lstStyle/>
        <a:p>
          <a:endParaRPr lang="es-CO"/>
        </a:p>
      </dgm:t>
    </dgm:pt>
    <dgm:pt modelId="{084C2BBD-CA04-47EB-A6E7-D37917110312}">
      <dgm:prSet custT="1"/>
      <dgm:spPr/>
      <dgm:t>
        <a:bodyPr/>
        <a:lstStyle/>
        <a:p>
          <a:r>
            <a:rPr lang="es-CO" sz="4400" dirty="0"/>
            <a:t>Antes y después de la propuesta</a:t>
          </a:r>
        </a:p>
      </dgm:t>
    </dgm:pt>
    <dgm:pt modelId="{9DCB7665-10FD-4923-BFCA-F6C76E3837C9}" type="parTrans" cxnId="{B1FC8B64-E3EF-4779-BDAD-6F31F72C9DE1}">
      <dgm:prSet/>
      <dgm:spPr/>
      <dgm:t>
        <a:bodyPr/>
        <a:lstStyle/>
        <a:p>
          <a:endParaRPr lang="es-CO" sz="2800"/>
        </a:p>
      </dgm:t>
    </dgm:pt>
    <dgm:pt modelId="{63220FAC-EA1F-4475-A655-4C3E59C6F59C}" type="sibTrans" cxnId="{B1FC8B64-E3EF-4779-BDAD-6F31F72C9DE1}">
      <dgm:prSet/>
      <dgm:spPr/>
      <dgm:t>
        <a:bodyPr/>
        <a:lstStyle/>
        <a:p>
          <a:endParaRPr lang="es-CO" sz="2800"/>
        </a:p>
      </dgm:t>
    </dgm:pt>
    <dgm:pt modelId="{14C7C5A1-4430-4935-B04D-47609D9EE814}" type="pres">
      <dgm:prSet presAssocID="{527FDFD8-B789-4BE9-84C9-E0DF95DDC6D5}" presName="Name0" presStyleCnt="0">
        <dgm:presLayoutVars>
          <dgm:dir/>
          <dgm:resizeHandles val="exact"/>
        </dgm:presLayoutVars>
      </dgm:prSet>
      <dgm:spPr/>
    </dgm:pt>
    <dgm:pt modelId="{CBAA14CE-D0D1-41AD-9365-A1558EDF9608}" type="pres">
      <dgm:prSet presAssocID="{084C2BBD-CA04-47EB-A6E7-D37917110312}" presName="node" presStyleLbl="node1" presStyleIdx="0" presStyleCnt="1" custLinFactNeighborX="3448" custLinFactNeighborY="-19722">
        <dgm:presLayoutVars>
          <dgm:bulletEnabled val="1"/>
        </dgm:presLayoutVars>
      </dgm:prSet>
      <dgm:spPr/>
    </dgm:pt>
  </dgm:ptLst>
  <dgm:cxnLst>
    <dgm:cxn modelId="{6D529456-1016-4A41-BAE9-5544DBFB2141}" type="presOf" srcId="{527FDFD8-B789-4BE9-84C9-E0DF95DDC6D5}" destId="{14C7C5A1-4430-4935-B04D-47609D9EE814}" srcOrd="0" destOrd="0" presId="urn:microsoft.com/office/officeart/2005/8/layout/process1"/>
    <dgm:cxn modelId="{B1FC8B64-E3EF-4779-BDAD-6F31F72C9DE1}" srcId="{527FDFD8-B789-4BE9-84C9-E0DF95DDC6D5}" destId="{084C2BBD-CA04-47EB-A6E7-D37917110312}" srcOrd="0" destOrd="0" parTransId="{9DCB7665-10FD-4923-BFCA-F6C76E3837C9}" sibTransId="{63220FAC-EA1F-4475-A655-4C3E59C6F59C}"/>
    <dgm:cxn modelId="{655DC3CE-84CB-47AC-A684-F7215EE0271C}" type="presOf" srcId="{084C2BBD-CA04-47EB-A6E7-D37917110312}" destId="{CBAA14CE-D0D1-41AD-9365-A1558EDF9608}" srcOrd="0" destOrd="0" presId="urn:microsoft.com/office/officeart/2005/8/layout/process1"/>
    <dgm:cxn modelId="{2DC455E2-CFE1-4763-99DD-AFD81B04BC78}" type="presParOf" srcId="{14C7C5A1-4430-4935-B04D-47609D9EE814}" destId="{CBAA14CE-D0D1-41AD-9365-A1558EDF960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F27E73-FBEE-43C0-BCBF-3ABB587E481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B6F8409F-A506-410A-8ACC-8CECE3B06DEE}">
      <dgm:prSet/>
      <dgm:spPr/>
      <dgm:t>
        <a:bodyPr/>
        <a:lstStyle/>
        <a:p>
          <a:endParaRPr lang="es-CO" dirty="0"/>
        </a:p>
      </dgm:t>
    </dgm:pt>
    <dgm:pt modelId="{2981D97A-3604-4F90-89FF-D602EBD47DF9}" type="parTrans" cxnId="{13F03743-9366-4CF6-AF3E-B4A8CED50326}">
      <dgm:prSet/>
      <dgm:spPr/>
      <dgm:t>
        <a:bodyPr/>
        <a:lstStyle/>
        <a:p>
          <a:endParaRPr lang="es-CO"/>
        </a:p>
      </dgm:t>
    </dgm:pt>
    <dgm:pt modelId="{3EC0D70F-357E-43AC-900A-73B269EB83D9}" type="sibTrans" cxnId="{13F03743-9366-4CF6-AF3E-B4A8CED50326}">
      <dgm:prSet/>
      <dgm:spPr/>
      <dgm:t>
        <a:bodyPr/>
        <a:lstStyle/>
        <a:p>
          <a:endParaRPr lang="es-CO"/>
        </a:p>
      </dgm:t>
    </dgm:pt>
    <dgm:pt modelId="{2BB745F5-6C45-4A0F-9E29-A5E8F3454A26}">
      <dgm:prSet custT="1"/>
      <dgm:spPr/>
      <dgm:t>
        <a:bodyPr/>
        <a:lstStyle/>
        <a:p>
          <a:r>
            <a:rPr lang="es-CO" sz="1800" b="1" dirty="0"/>
            <a:t>Concurso de Mérito </a:t>
          </a:r>
          <a:r>
            <a:rPr lang="es-CO" sz="1800" dirty="0"/>
            <a:t>para proveer empleos definitivos en carrera administrativa, en tres escenarios:</a:t>
          </a:r>
          <a:br>
            <a:rPr lang="es-CO" sz="1800" dirty="0"/>
          </a:br>
          <a:r>
            <a:rPr lang="es-CO" sz="1800" dirty="0"/>
            <a:t>A) 155</a:t>
          </a:r>
        </a:p>
        <a:p>
          <a:r>
            <a:rPr lang="es-CO" sz="1800" dirty="0"/>
            <a:t>B) 111</a:t>
          </a:r>
        </a:p>
        <a:p>
          <a:r>
            <a:rPr lang="es-CO" sz="1800" dirty="0"/>
            <a:t>C) 187</a:t>
          </a:r>
          <a:endParaRPr lang="es-CO" sz="1600" dirty="0"/>
        </a:p>
      </dgm:t>
    </dgm:pt>
    <dgm:pt modelId="{53DCA774-8CC6-4939-ACAC-88F9C1E0382A}" type="parTrans" cxnId="{E631E401-4364-4500-B2E8-1BCC871D81D9}">
      <dgm:prSet/>
      <dgm:spPr/>
      <dgm:t>
        <a:bodyPr/>
        <a:lstStyle/>
        <a:p>
          <a:endParaRPr lang="es-CO"/>
        </a:p>
      </dgm:t>
    </dgm:pt>
    <dgm:pt modelId="{283C207E-CF4C-497D-833B-A8935C004EE2}" type="sibTrans" cxnId="{E631E401-4364-4500-B2E8-1BCC871D81D9}">
      <dgm:prSet/>
      <dgm:spPr/>
      <dgm:t>
        <a:bodyPr/>
        <a:lstStyle/>
        <a:p>
          <a:endParaRPr lang="es-CO"/>
        </a:p>
      </dgm:t>
    </dgm:pt>
    <dgm:pt modelId="{8C7CEBA7-498B-45D1-83E0-58A4C9547699}">
      <dgm:prSet custT="1"/>
      <dgm:spPr/>
      <dgm:t>
        <a:bodyPr/>
        <a:lstStyle/>
        <a:p>
          <a:pPr algn="just"/>
          <a:r>
            <a:rPr lang="es-CO" sz="1800" dirty="0"/>
            <a:t>Ampliación Planta Personal en 147 nuevos empleos con financiación a través de recursos CPS y recursos adicionales.</a:t>
          </a:r>
          <a:r>
            <a:rPr lang="es-419" sz="1800" dirty="0"/>
            <a:t>  </a:t>
          </a:r>
        </a:p>
        <a:p>
          <a:pPr algn="just"/>
          <a:r>
            <a:rPr lang="es-419" sz="1800" b="1" dirty="0">
              <a:solidFill>
                <a:schemeClr val="accent1">
                  <a:lumMod val="50000"/>
                </a:schemeClr>
              </a:solidFill>
              <a:latin typeface="Arial" panose="020B0604020202020204" pitchFamily="34" charset="0"/>
              <a:cs typeface="Arial" panose="020B0604020202020204" pitchFamily="34" charset="0"/>
            </a:rPr>
            <a:t>COSTOS VALORES 2025 </a:t>
          </a:r>
          <a:r>
            <a:rPr lang="es-CO" sz="1800" b="1" dirty="0">
              <a:solidFill>
                <a:schemeClr val="accent1">
                  <a:lumMod val="50000"/>
                </a:schemeClr>
              </a:solidFill>
            </a:rPr>
            <a:t>$ 16.774.890.951,00</a:t>
          </a:r>
          <a:endParaRPr lang="es-CO" sz="1800" dirty="0"/>
        </a:p>
        <a:p>
          <a:pPr algn="just"/>
          <a:r>
            <a:rPr lang="es-CO" sz="1800" dirty="0"/>
            <a:t>Las CPS deben disminuir y se podrá abordar por fases.</a:t>
          </a:r>
        </a:p>
        <a:p>
          <a:pPr algn="just"/>
          <a:r>
            <a:rPr lang="es-CO" sz="1800" b="1" dirty="0"/>
            <a:t>Nota: </a:t>
          </a:r>
          <a:r>
            <a:rPr lang="es-CO" sz="1800" dirty="0"/>
            <a:t>Una vez creados los empleos es necesario generar una oferta pública para proveerlos a través de concurso de méritos. </a:t>
          </a:r>
        </a:p>
      </dgm:t>
    </dgm:pt>
    <dgm:pt modelId="{502C449C-47AC-4AAC-9385-026ACA307A6B}" type="parTrans" cxnId="{BF5B7B61-5EA7-4650-85E6-FD7579AE728E}">
      <dgm:prSet/>
      <dgm:spPr/>
      <dgm:t>
        <a:bodyPr/>
        <a:lstStyle/>
        <a:p>
          <a:endParaRPr lang="es-CO"/>
        </a:p>
      </dgm:t>
    </dgm:pt>
    <dgm:pt modelId="{0B019F98-7657-4CE9-B1E0-0231724BD9A3}" type="sibTrans" cxnId="{BF5B7B61-5EA7-4650-85E6-FD7579AE728E}">
      <dgm:prSet/>
      <dgm:spPr/>
      <dgm:t>
        <a:bodyPr/>
        <a:lstStyle/>
        <a:p>
          <a:endParaRPr lang="es-CO"/>
        </a:p>
      </dgm:t>
    </dgm:pt>
    <dgm:pt modelId="{32651A89-8C60-4654-8758-4BF564876A99}" type="pres">
      <dgm:prSet presAssocID="{BFF27E73-FBEE-43C0-BCBF-3ABB587E4815}" presName="vert0" presStyleCnt="0">
        <dgm:presLayoutVars>
          <dgm:dir/>
          <dgm:animOne val="branch"/>
          <dgm:animLvl val="lvl"/>
        </dgm:presLayoutVars>
      </dgm:prSet>
      <dgm:spPr/>
    </dgm:pt>
    <dgm:pt modelId="{8E61B5D0-1186-400E-A035-8916B7DF941A}" type="pres">
      <dgm:prSet presAssocID="{B6F8409F-A506-410A-8ACC-8CECE3B06DEE}" presName="thickLine" presStyleLbl="alignNode1" presStyleIdx="0" presStyleCnt="1"/>
      <dgm:spPr/>
    </dgm:pt>
    <dgm:pt modelId="{32576C77-E4BA-408B-92C9-CD8A103CBF3B}" type="pres">
      <dgm:prSet presAssocID="{B6F8409F-A506-410A-8ACC-8CECE3B06DEE}" presName="horz1" presStyleCnt="0"/>
      <dgm:spPr/>
    </dgm:pt>
    <dgm:pt modelId="{7C7F5E42-F012-40A3-BDA4-6707D51F917B}" type="pres">
      <dgm:prSet presAssocID="{B6F8409F-A506-410A-8ACC-8CECE3B06DEE}" presName="tx1" presStyleLbl="revTx" presStyleIdx="0" presStyleCnt="3"/>
      <dgm:spPr/>
    </dgm:pt>
    <dgm:pt modelId="{196CE1A5-E19A-4635-80FC-2978A6D2A9B1}" type="pres">
      <dgm:prSet presAssocID="{B6F8409F-A506-410A-8ACC-8CECE3B06DEE}" presName="vert1" presStyleCnt="0"/>
      <dgm:spPr/>
    </dgm:pt>
    <dgm:pt modelId="{02788EF0-B5F9-4A42-9D2A-8A0EF90DF7AB}" type="pres">
      <dgm:prSet presAssocID="{2BB745F5-6C45-4A0F-9E29-A5E8F3454A26}" presName="vertSpace2a" presStyleCnt="0"/>
      <dgm:spPr/>
    </dgm:pt>
    <dgm:pt modelId="{708B7B12-D488-4735-AF59-4498BD43A43E}" type="pres">
      <dgm:prSet presAssocID="{2BB745F5-6C45-4A0F-9E29-A5E8F3454A26}" presName="horz2" presStyleCnt="0"/>
      <dgm:spPr/>
    </dgm:pt>
    <dgm:pt modelId="{2B885757-3AC8-4A90-9C0F-D251363C0A90}" type="pres">
      <dgm:prSet presAssocID="{2BB745F5-6C45-4A0F-9E29-A5E8F3454A26}" presName="horzSpace2" presStyleCnt="0"/>
      <dgm:spPr/>
    </dgm:pt>
    <dgm:pt modelId="{10DB63F1-9559-48B9-B77C-82CC74AC25CC}" type="pres">
      <dgm:prSet presAssocID="{2BB745F5-6C45-4A0F-9E29-A5E8F3454A26}" presName="tx2" presStyleLbl="revTx" presStyleIdx="1" presStyleCnt="3"/>
      <dgm:spPr/>
    </dgm:pt>
    <dgm:pt modelId="{003D63F6-9650-48F5-A45A-FC74F0D60BD9}" type="pres">
      <dgm:prSet presAssocID="{2BB745F5-6C45-4A0F-9E29-A5E8F3454A26}" presName="vert2" presStyleCnt="0"/>
      <dgm:spPr/>
    </dgm:pt>
    <dgm:pt modelId="{E1C439B3-4E8A-41F0-9327-41D66F3A8DC3}" type="pres">
      <dgm:prSet presAssocID="{2BB745F5-6C45-4A0F-9E29-A5E8F3454A26}" presName="thinLine2b" presStyleLbl="callout" presStyleIdx="0" presStyleCnt="2"/>
      <dgm:spPr/>
    </dgm:pt>
    <dgm:pt modelId="{9CB9888B-B73B-43BC-9327-C5749535E419}" type="pres">
      <dgm:prSet presAssocID="{2BB745F5-6C45-4A0F-9E29-A5E8F3454A26}" presName="vertSpace2b" presStyleCnt="0"/>
      <dgm:spPr/>
    </dgm:pt>
    <dgm:pt modelId="{8958CF10-FCF0-422D-A285-231DF12C9A8F}" type="pres">
      <dgm:prSet presAssocID="{8C7CEBA7-498B-45D1-83E0-58A4C9547699}" presName="horz2" presStyleCnt="0"/>
      <dgm:spPr/>
    </dgm:pt>
    <dgm:pt modelId="{9FC46B87-EC38-471C-AF48-C554C91501F8}" type="pres">
      <dgm:prSet presAssocID="{8C7CEBA7-498B-45D1-83E0-58A4C9547699}" presName="horzSpace2" presStyleCnt="0"/>
      <dgm:spPr/>
    </dgm:pt>
    <dgm:pt modelId="{2C05999E-A128-41AF-BB3E-49D08CA4CA6B}" type="pres">
      <dgm:prSet presAssocID="{8C7CEBA7-498B-45D1-83E0-58A4C9547699}" presName="tx2" presStyleLbl="revTx" presStyleIdx="2" presStyleCnt="3" custLinFactNeighborX="347" custLinFactNeighborY="-1775"/>
      <dgm:spPr/>
    </dgm:pt>
    <dgm:pt modelId="{99B8B2E9-B88E-4A3C-AFD6-0E15AA76ADB1}" type="pres">
      <dgm:prSet presAssocID="{8C7CEBA7-498B-45D1-83E0-58A4C9547699}" presName="vert2" presStyleCnt="0"/>
      <dgm:spPr/>
    </dgm:pt>
    <dgm:pt modelId="{7B9C5BD8-1B6E-4D5F-B411-6F4292AFB082}" type="pres">
      <dgm:prSet presAssocID="{8C7CEBA7-498B-45D1-83E0-58A4C9547699}" presName="thinLine2b" presStyleLbl="callout" presStyleIdx="1" presStyleCnt="2"/>
      <dgm:spPr/>
    </dgm:pt>
    <dgm:pt modelId="{57948EAB-7E4E-4F61-A3AE-08B1F5ACFE01}" type="pres">
      <dgm:prSet presAssocID="{8C7CEBA7-498B-45D1-83E0-58A4C9547699}" presName="vertSpace2b" presStyleCnt="0"/>
      <dgm:spPr/>
    </dgm:pt>
  </dgm:ptLst>
  <dgm:cxnLst>
    <dgm:cxn modelId="{E631E401-4364-4500-B2E8-1BCC871D81D9}" srcId="{B6F8409F-A506-410A-8ACC-8CECE3B06DEE}" destId="{2BB745F5-6C45-4A0F-9E29-A5E8F3454A26}" srcOrd="0" destOrd="0" parTransId="{53DCA774-8CC6-4939-ACAC-88F9C1E0382A}" sibTransId="{283C207E-CF4C-497D-833B-A8935C004EE2}"/>
    <dgm:cxn modelId="{E86F3F18-D3D1-4885-B743-F25F407B2A3E}" type="presOf" srcId="{BFF27E73-FBEE-43C0-BCBF-3ABB587E4815}" destId="{32651A89-8C60-4654-8758-4BF564876A99}" srcOrd="0" destOrd="0" presId="urn:microsoft.com/office/officeart/2008/layout/LinedList"/>
    <dgm:cxn modelId="{5830EA1D-E9A2-4190-99FE-CD7E18E8B46B}" type="presOf" srcId="{B6F8409F-A506-410A-8ACC-8CECE3B06DEE}" destId="{7C7F5E42-F012-40A3-BDA4-6707D51F917B}" srcOrd="0" destOrd="0" presId="urn:microsoft.com/office/officeart/2008/layout/LinedList"/>
    <dgm:cxn modelId="{13F03743-9366-4CF6-AF3E-B4A8CED50326}" srcId="{BFF27E73-FBEE-43C0-BCBF-3ABB587E4815}" destId="{B6F8409F-A506-410A-8ACC-8CECE3B06DEE}" srcOrd="0" destOrd="0" parTransId="{2981D97A-3604-4F90-89FF-D602EBD47DF9}" sibTransId="{3EC0D70F-357E-43AC-900A-73B269EB83D9}"/>
    <dgm:cxn modelId="{BF5B7B61-5EA7-4650-85E6-FD7579AE728E}" srcId="{B6F8409F-A506-410A-8ACC-8CECE3B06DEE}" destId="{8C7CEBA7-498B-45D1-83E0-58A4C9547699}" srcOrd="1" destOrd="0" parTransId="{502C449C-47AC-4AAC-9385-026ACA307A6B}" sibTransId="{0B019F98-7657-4CE9-B1E0-0231724BD9A3}"/>
    <dgm:cxn modelId="{565314E1-95AF-4FF0-B86C-9C8017BE346F}" type="presOf" srcId="{8C7CEBA7-498B-45D1-83E0-58A4C9547699}" destId="{2C05999E-A128-41AF-BB3E-49D08CA4CA6B}" srcOrd="0" destOrd="0" presId="urn:microsoft.com/office/officeart/2008/layout/LinedList"/>
    <dgm:cxn modelId="{8E251AFF-7CCA-4B9E-8565-5B0E480B33A5}" type="presOf" srcId="{2BB745F5-6C45-4A0F-9E29-A5E8F3454A26}" destId="{10DB63F1-9559-48B9-B77C-82CC74AC25CC}" srcOrd="0" destOrd="0" presId="urn:microsoft.com/office/officeart/2008/layout/LinedList"/>
    <dgm:cxn modelId="{1D28023F-E18E-428D-97C5-9B822C896404}" type="presParOf" srcId="{32651A89-8C60-4654-8758-4BF564876A99}" destId="{8E61B5D0-1186-400E-A035-8916B7DF941A}" srcOrd="0" destOrd="0" presId="urn:microsoft.com/office/officeart/2008/layout/LinedList"/>
    <dgm:cxn modelId="{91FE26FC-7617-4419-8594-541C20306C72}" type="presParOf" srcId="{32651A89-8C60-4654-8758-4BF564876A99}" destId="{32576C77-E4BA-408B-92C9-CD8A103CBF3B}" srcOrd="1" destOrd="0" presId="urn:microsoft.com/office/officeart/2008/layout/LinedList"/>
    <dgm:cxn modelId="{D5A60DC5-A8E9-42BA-A7B2-2B1F061CB9A8}" type="presParOf" srcId="{32576C77-E4BA-408B-92C9-CD8A103CBF3B}" destId="{7C7F5E42-F012-40A3-BDA4-6707D51F917B}" srcOrd="0" destOrd="0" presId="urn:microsoft.com/office/officeart/2008/layout/LinedList"/>
    <dgm:cxn modelId="{4ABE161B-CCB1-4B1B-917A-7ABD8BE5E26F}" type="presParOf" srcId="{32576C77-E4BA-408B-92C9-CD8A103CBF3B}" destId="{196CE1A5-E19A-4635-80FC-2978A6D2A9B1}" srcOrd="1" destOrd="0" presId="urn:microsoft.com/office/officeart/2008/layout/LinedList"/>
    <dgm:cxn modelId="{2C274872-26FA-4725-9C64-25F1FF4728DD}" type="presParOf" srcId="{196CE1A5-E19A-4635-80FC-2978A6D2A9B1}" destId="{02788EF0-B5F9-4A42-9D2A-8A0EF90DF7AB}" srcOrd="0" destOrd="0" presId="urn:microsoft.com/office/officeart/2008/layout/LinedList"/>
    <dgm:cxn modelId="{BA967C5E-2E07-4E03-A606-416D0A7244C5}" type="presParOf" srcId="{196CE1A5-E19A-4635-80FC-2978A6D2A9B1}" destId="{708B7B12-D488-4735-AF59-4498BD43A43E}" srcOrd="1" destOrd="0" presId="urn:microsoft.com/office/officeart/2008/layout/LinedList"/>
    <dgm:cxn modelId="{1FF94B4D-118C-43FC-9A48-110A9A6E76E2}" type="presParOf" srcId="{708B7B12-D488-4735-AF59-4498BD43A43E}" destId="{2B885757-3AC8-4A90-9C0F-D251363C0A90}" srcOrd="0" destOrd="0" presId="urn:microsoft.com/office/officeart/2008/layout/LinedList"/>
    <dgm:cxn modelId="{13530FA2-8E3F-4133-B337-D74B4E0D7383}" type="presParOf" srcId="{708B7B12-D488-4735-AF59-4498BD43A43E}" destId="{10DB63F1-9559-48B9-B77C-82CC74AC25CC}" srcOrd="1" destOrd="0" presId="urn:microsoft.com/office/officeart/2008/layout/LinedList"/>
    <dgm:cxn modelId="{0EED5C48-5728-4E0E-B2B4-A88E3B3A4C95}" type="presParOf" srcId="{708B7B12-D488-4735-AF59-4498BD43A43E}" destId="{003D63F6-9650-48F5-A45A-FC74F0D60BD9}" srcOrd="2" destOrd="0" presId="urn:microsoft.com/office/officeart/2008/layout/LinedList"/>
    <dgm:cxn modelId="{EC69F397-33C3-43B0-B8A7-978348AAAA8F}" type="presParOf" srcId="{196CE1A5-E19A-4635-80FC-2978A6D2A9B1}" destId="{E1C439B3-4E8A-41F0-9327-41D66F3A8DC3}" srcOrd="2" destOrd="0" presId="urn:microsoft.com/office/officeart/2008/layout/LinedList"/>
    <dgm:cxn modelId="{F81D3228-F431-4FA3-9528-877C4531678F}" type="presParOf" srcId="{196CE1A5-E19A-4635-80FC-2978A6D2A9B1}" destId="{9CB9888B-B73B-43BC-9327-C5749535E419}" srcOrd="3" destOrd="0" presId="urn:microsoft.com/office/officeart/2008/layout/LinedList"/>
    <dgm:cxn modelId="{AD1F5269-AA1F-496D-99D0-463B06AC2E0D}" type="presParOf" srcId="{196CE1A5-E19A-4635-80FC-2978A6D2A9B1}" destId="{8958CF10-FCF0-422D-A285-231DF12C9A8F}" srcOrd="4" destOrd="0" presId="urn:microsoft.com/office/officeart/2008/layout/LinedList"/>
    <dgm:cxn modelId="{9C779065-D2EA-444D-A41A-D570AA978031}" type="presParOf" srcId="{8958CF10-FCF0-422D-A285-231DF12C9A8F}" destId="{9FC46B87-EC38-471C-AF48-C554C91501F8}" srcOrd="0" destOrd="0" presId="urn:microsoft.com/office/officeart/2008/layout/LinedList"/>
    <dgm:cxn modelId="{EF7D158B-2395-424C-9B16-DCDB35952F45}" type="presParOf" srcId="{8958CF10-FCF0-422D-A285-231DF12C9A8F}" destId="{2C05999E-A128-41AF-BB3E-49D08CA4CA6B}" srcOrd="1" destOrd="0" presId="urn:microsoft.com/office/officeart/2008/layout/LinedList"/>
    <dgm:cxn modelId="{0C74BDF4-A170-4644-9BD4-FC3DF2EB8C3A}" type="presParOf" srcId="{8958CF10-FCF0-422D-A285-231DF12C9A8F}" destId="{99B8B2E9-B88E-4A3C-AFD6-0E15AA76ADB1}" srcOrd="2" destOrd="0" presId="urn:microsoft.com/office/officeart/2008/layout/LinedList"/>
    <dgm:cxn modelId="{8FE6F150-3D0F-41AF-BD78-AEECFD497A3A}" type="presParOf" srcId="{196CE1A5-E19A-4635-80FC-2978A6D2A9B1}" destId="{7B9C5BD8-1B6E-4D5F-B411-6F4292AFB082}" srcOrd="5" destOrd="0" presId="urn:microsoft.com/office/officeart/2008/layout/LinedList"/>
    <dgm:cxn modelId="{504B5349-364E-4A9E-972E-E4B2F1F94901}" type="presParOf" srcId="{196CE1A5-E19A-4635-80FC-2978A6D2A9B1}" destId="{57948EAB-7E4E-4F61-A3AE-08B1F5ACFE01}"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8112E8-6E93-43A3-A7A0-65D5C36E3E34}" type="doc">
      <dgm:prSet loTypeId="urn:microsoft.com/office/officeart/2005/8/layout/vList2" loCatId="list" qsTypeId="urn:microsoft.com/office/officeart/2005/8/quickstyle/3d4" qsCatId="3D" csTypeId="urn:microsoft.com/office/officeart/2005/8/colors/colorful1" csCatId="colorful" phldr="1"/>
      <dgm:spPr/>
      <dgm:t>
        <a:bodyPr/>
        <a:lstStyle/>
        <a:p>
          <a:endParaRPr lang="es-CO"/>
        </a:p>
      </dgm:t>
    </dgm:pt>
    <dgm:pt modelId="{B8CB3D28-653B-4232-865C-4DDA952FFB08}">
      <dgm:prSet custT="1"/>
      <dgm:spPr/>
      <dgm:t>
        <a:bodyPr/>
        <a:lstStyle/>
        <a:p>
          <a:r>
            <a:rPr lang="es-CO" sz="1600" b="1" dirty="0">
              <a:solidFill>
                <a:schemeClr val="tx1"/>
              </a:solidFill>
            </a:rPr>
            <a:t>Total propuesta estimada de formalización integral: $ </a:t>
          </a:r>
          <a:r>
            <a:rPr lang="es-419" sz="1600" b="1" dirty="0">
              <a:solidFill>
                <a:schemeClr val="tx1"/>
              </a:solidFill>
            </a:rPr>
            <a:t>22.774.890.951</a:t>
          </a:r>
          <a:r>
            <a:rPr lang="es-CO" sz="1600" b="1" dirty="0">
              <a:solidFill>
                <a:schemeClr val="tx1"/>
              </a:solidFill>
            </a:rPr>
            <a:t>*</a:t>
          </a:r>
          <a:endParaRPr lang="es-CO" sz="1600" dirty="0">
            <a:solidFill>
              <a:schemeClr val="tx1"/>
            </a:solidFill>
          </a:endParaRPr>
        </a:p>
        <a:p>
          <a:r>
            <a:rPr lang="es-CO" sz="1600" dirty="0">
              <a:solidFill>
                <a:schemeClr val="tx1"/>
              </a:solidFill>
            </a:rPr>
            <a:t>*No incluye recursos para realización de Concurso de Méritos, para los 147 nuevos empleos a crear, cuyo valor estimado es de $6.500.000.000</a:t>
          </a:r>
          <a:r>
            <a:rPr lang="es-419" sz="1600" dirty="0">
              <a:solidFill>
                <a:schemeClr val="tx1"/>
              </a:solidFill>
            </a:rPr>
            <a:t> para las tres fases.</a:t>
          </a:r>
          <a:endParaRPr lang="es-CO" sz="1600" dirty="0">
            <a:solidFill>
              <a:schemeClr val="tx1"/>
            </a:solidFill>
          </a:endParaRPr>
        </a:p>
      </dgm:t>
    </dgm:pt>
    <dgm:pt modelId="{5F8F781E-5A69-4891-935E-8692CA4BF32D}" type="sibTrans" cxnId="{A66CBFEC-0534-4B49-B225-49661867C897}">
      <dgm:prSet/>
      <dgm:spPr/>
      <dgm:t>
        <a:bodyPr/>
        <a:lstStyle/>
        <a:p>
          <a:endParaRPr lang="es-CO"/>
        </a:p>
      </dgm:t>
    </dgm:pt>
    <dgm:pt modelId="{396FC667-BEBB-41C4-99AF-75ECED7E23DC}" type="parTrans" cxnId="{A66CBFEC-0534-4B49-B225-49661867C897}">
      <dgm:prSet/>
      <dgm:spPr/>
      <dgm:t>
        <a:bodyPr/>
        <a:lstStyle/>
        <a:p>
          <a:endParaRPr lang="es-CO"/>
        </a:p>
      </dgm:t>
    </dgm:pt>
    <dgm:pt modelId="{B4D8E0A8-3A63-453E-8451-34DA7CAFECAE}" type="pres">
      <dgm:prSet presAssocID="{8C8112E8-6E93-43A3-A7A0-65D5C36E3E34}" presName="linear" presStyleCnt="0">
        <dgm:presLayoutVars>
          <dgm:animLvl val="lvl"/>
          <dgm:resizeHandles val="exact"/>
        </dgm:presLayoutVars>
      </dgm:prSet>
      <dgm:spPr/>
    </dgm:pt>
    <dgm:pt modelId="{C3E1BAF7-0BE4-4DC7-9799-A68A838FE766}" type="pres">
      <dgm:prSet presAssocID="{B8CB3D28-653B-4232-865C-4DDA952FFB08}" presName="parentText" presStyleLbl="node1" presStyleIdx="0" presStyleCnt="1" custScaleY="330780" custLinFactNeighborX="1231" custLinFactNeighborY="37055">
        <dgm:presLayoutVars>
          <dgm:chMax val="0"/>
          <dgm:bulletEnabled val="1"/>
        </dgm:presLayoutVars>
      </dgm:prSet>
      <dgm:spPr/>
    </dgm:pt>
  </dgm:ptLst>
  <dgm:cxnLst>
    <dgm:cxn modelId="{CFFDF381-5CA4-42D8-8B00-68D478CB8AFA}" type="presOf" srcId="{B8CB3D28-653B-4232-865C-4DDA952FFB08}" destId="{C3E1BAF7-0BE4-4DC7-9799-A68A838FE766}" srcOrd="0" destOrd="0" presId="urn:microsoft.com/office/officeart/2005/8/layout/vList2"/>
    <dgm:cxn modelId="{5DDCCC92-017C-4739-BE87-F5E98C6F57FE}" type="presOf" srcId="{8C8112E8-6E93-43A3-A7A0-65D5C36E3E34}" destId="{B4D8E0A8-3A63-453E-8451-34DA7CAFECAE}" srcOrd="0" destOrd="0" presId="urn:microsoft.com/office/officeart/2005/8/layout/vList2"/>
    <dgm:cxn modelId="{A66CBFEC-0534-4B49-B225-49661867C897}" srcId="{8C8112E8-6E93-43A3-A7A0-65D5C36E3E34}" destId="{B8CB3D28-653B-4232-865C-4DDA952FFB08}" srcOrd="0" destOrd="0" parTransId="{396FC667-BEBB-41C4-99AF-75ECED7E23DC}" sibTransId="{5F8F781E-5A69-4891-935E-8692CA4BF32D}"/>
    <dgm:cxn modelId="{456911FF-36CF-447E-99CA-55C1DEAD8F8E}" type="presParOf" srcId="{B4D8E0A8-3A63-453E-8451-34DA7CAFECAE}" destId="{C3E1BAF7-0BE4-4DC7-9799-A68A838FE766}"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DFB500-22D8-4E2F-9497-652FB3C8EF55}"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s-CO"/>
        </a:p>
      </dgm:t>
    </dgm:pt>
    <dgm:pt modelId="{FC8C37EC-CE75-4142-89A5-A1313DC7B062}">
      <dgm:prSet/>
      <dgm:spPr/>
      <dgm:t>
        <a:bodyPr/>
        <a:lstStyle/>
        <a:p>
          <a:r>
            <a:rPr lang="es-CO" b="1" dirty="0"/>
            <a:t>Escenario A:</a:t>
          </a:r>
          <a:endParaRPr lang="es-CO" dirty="0"/>
        </a:p>
      </dgm:t>
    </dgm:pt>
    <dgm:pt modelId="{27A62E87-520F-4718-B0BF-D0B1AB09EED2}" type="parTrans" cxnId="{1F1E4C87-6E25-464B-B980-8CF85E543BD1}">
      <dgm:prSet/>
      <dgm:spPr/>
      <dgm:t>
        <a:bodyPr/>
        <a:lstStyle/>
        <a:p>
          <a:endParaRPr lang="es-CO"/>
        </a:p>
      </dgm:t>
    </dgm:pt>
    <dgm:pt modelId="{72D43C15-7800-4ED3-9074-E756BABCC228}" type="sibTrans" cxnId="{1F1E4C87-6E25-464B-B980-8CF85E543BD1}">
      <dgm:prSet/>
      <dgm:spPr/>
      <dgm:t>
        <a:bodyPr/>
        <a:lstStyle/>
        <a:p>
          <a:endParaRPr lang="es-CO"/>
        </a:p>
      </dgm:t>
    </dgm:pt>
    <dgm:pt modelId="{11BD9BB1-37BB-47A2-AD25-0B4550BD08F7}">
      <dgm:prSet/>
      <dgm:spPr/>
      <dgm:t>
        <a:bodyPr/>
        <a:lstStyle/>
        <a:p>
          <a:r>
            <a:rPr lang="es-CO" b="1" dirty="0"/>
            <a:t>1 empleo de planta → 0.5 </a:t>
          </a:r>
          <a:r>
            <a:rPr lang="es-419" b="1" dirty="0"/>
            <a:t>C</a:t>
          </a:r>
          <a:r>
            <a:rPr lang="es-CO" b="1" dirty="0"/>
            <a:t>PS menos</a:t>
          </a:r>
          <a:endParaRPr lang="es-CO" dirty="0"/>
        </a:p>
      </dgm:t>
    </dgm:pt>
    <dgm:pt modelId="{0F8E1A76-4884-4B43-B03C-6C3528C6AAB4}" type="parTrans" cxnId="{A6D05425-1313-4E83-A2BC-40BBA58F1E79}">
      <dgm:prSet/>
      <dgm:spPr/>
      <dgm:t>
        <a:bodyPr/>
        <a:lstStyle/>
        <a:p>
          <a:endParaRPr lang="es-CO"/>
        </a:p>
      </dgm:t>
    </dgm:pt>
    <dgm:pt modelId="{967B5564-482A-4D97-95AA-18FE9B0BC5F1}" type="sibTrans" cxnId="{A6D05425-1313-4E83-A2BC-40BBA58F1E79}">
      <dgm:prSet/>
      <dgm:spPr/>
      <dgm:t>
        <a:bodyPr/>
        <a:lstStyle/>
        <a:p>
          <a:endParaRPr lang="es-CO"/>
        </a:p>
      </dgm:t>
    </dgm:pt>
    <dgm:pt modelId="{4496B87F-302D-486D-9243-189053F7D729}">
      <dgm:prSet/>
      <dgm:spPr/>
      <dgm:t>
        <a:bodyPr/>
        <a:lstStyle/>
        <a:p>
          <a:r>
            <a:rPr lang="es-CO" dirty="0"/>
            <a:t>147 empleos → reducción de </a:t>
          </a:r>
          <a:r>
            <a:rPr lang="es-CO" b="1" dirty="0"/>
            <a:t>73 </a:t>
          </a:r>
          <a:r>
            <a:rPr lang="es-419" b="1" dirty="0"/>
            <a:t>C</a:t>
          </a:r>
          <a:r>
            <a:rPr lang="es-CO" b="1" dirty="0"/>
            <a:t>PS</a:t>
          </a:r>
          <a:endParaRPr lang="es-CO" dirty="0"/>
        </a:p>
      </dgm:t>
    </dgm:pt>
    <dgm:pt modelId="{016D54FD-5F6D-4865-8E75-C96B863541CB}" type="parTrans" cxnId="{17A97204-BE57-4088-BC05-B254F9E773CF}">
      <dgm:prSet/>
      <dgm:spPr/>
      <dgm:t>
        <a:bodyPr/>
        <a:lstStyle/>
        <a:p>
          <a:endParaRPr lang="es-CO"/>
        </a:p>
      </dgm:t>
    </dgm:pt>
    <dgm:pt modelId="{699193EC-8A5A-4CE2-BEDA-3890D62FB681}" type="sibTrans" cxnId="{17A97204-BE57-4088-BC05-B254F9E773CF}">
      <dgm:prSet/>
      <dgm:spPr/>
      <dgm:t>
        <a:bodyPr/>
        <a:lstStyle/>
        <a:p>
          <a:endParaRPr lang="es-CO"/>
        </a:p>
      </dgm:t>
    </dgm:pt>
    <dgm:pt modelId="{0CE59E6D-BDAB-45D3-86FC-D9C292E8819A}">
      <dgm:prSet/>
      <dgm:spPr/>
      <dgm:t>
        <a:bodyPr/>
        <a:lstStyle/>
        <a:p>
          <a:r>
            <a:rPr lang="es-419" dirty="0"/>
            <a:t>C</a:t>
          </a:r>
          <a:r>
            <a:rPr lang="es-CO" dirty="0"/>
            <a:t>PS restantes: 162</a:t>
          </a:r>
        </a:p>
      </dgm:t>
    </dgm:pt>
    <dgm:pt modelId="{C0A7247E-5013-4226-9F31-4A235F848FCC}" type="parTrans" cxnId="{3C7E3FD9-6C8A-4389-9D49-7D025A95BB0A}">
      <dgm:prSet/>
      <dgm:spPr/>
      <dgm:t>
        <a:bodyPr/>
        <a:lstStyle/>
        <a:p>
          <a:endParaRPr lang="es-CO"/>
        </a:p>
      </dgm:t>
    </dgm:pt>
    <dgm:pt modelId="{476D8C54-E1E8-499F-89FE-4435763D19B5}" type="sibTrans" cxnId="{3C7E3FD9-6C8A-4389-9D49-7D025A95BB0A}">
      <dgm:prSet/>
      <dgm:spPr/>
      <dgm:t>
        <a:bodyPr/>
        <a:lstStyle/>
        <a:p>
          <a:endParaRPr lang="es-CO"/>
        </a:p>
      </dgm:t>
    </dgm:pt>
    <dgm:pt modelId="{B5C95E64-C78E-4096-8012-03DEFBA63A73}">
      <dgm:prSet/>
      <dgm:spPr/>
      <dgm:t>
        <a:bodyPr/>
        <a:lstStyle/>
        <a:p>
          <a:r>
            <a:rPr lang="es-CO" b="1" dirty="0"/>
            <a:t>Escenario B</a:t>
          </a:r>
          <a:endParaRPr lang="es-CO" dirty="0"/>
        </a:p>
      </dgm:t>
    </dgm:pt>
    <dgm:pt modelId="{28549C35-DEBE-421F-983F-F70E838338E4}" type="parTrans" cxnId="{0C27697A-F46D-4794-8814-074DFEFA3A47}">
      <dgm:prSet/>
      <dgm:spPr/>
      <dgm:t>
        <a:bodyPr/>
        <a:lstStyle/>
        <a:p>
          <a:endParaRPr lang="es-CO"/>
        </a:p>
      </dgm:t>
    </dgm:pt>
    <dgm:pt modelId="{0AC7815F-0F21-4485-A9CE-71505536AD19}" type="sibTrans" cxnId="{0C27697A-F46D-4794-8814-074DFEFA3A47}">
      <dgm:prSet/>
      <dgm:spPr/>
      <dgm:t>
        <a:bodyPr/>
        <a:lstStyle/>
        <a:p>
          <a:endParaRPr lang="es-CO"/>
        </a:p>
      </dgm:t>
    </dgm:pt>
    <dgm:pt modelId="{BCA77218-122C-433D-97DD-D9FEB612ABA8}">
      <dgm:prSet/>
      <dgm:spPr/>
      <dgm:t>
        <a:bodyPr/>
        <a:lstStyle/>
        <a:p>
          <a:r>
            <a:rPr lang="es-CO" b="1" dirty="0"/>
            <a:t>1 empleo de planta → 1 </a:t>
          </a:r>
          <a:r>
            <a:rPr lang="es-419" b="1" dirty="0"/>
            <a:t>CP</a:t>
          </a:r>
          <a:r>
            <a:rPr lang="es-CO" b="1" dirty="0"/>
            <a:t>S menos</a:t>
          </a:r>
          <a:endParaRPr lang="es-CO" dirty="0"/>
        </a:p>
      </dgm:t>
    </dgm:pt>
    <dgm:pt modelId="{66FF56F0-2BE3-4843-8815-DB8CF584DB28}" type="parTrans" cxnId="{1E3D1DFC-0A64-4AC2-BC55-5676A10525CA}">
      <dgm:prSet/>
      <dgm:spPr/>
      <dgm:t>
        <a:bodyPr/>
        <a:lstStyle/>
        <a:p>
          <a:endParaRPr lang="es-CO"/>
        </a:p>
      </dgm:t>
    </dgm:pt>
    <dgm:pt modelId="{FF77A828-7B91-45EA-9F6B-F3D4975B18B2}" type="sibTrans" cxnId="{1E3D1DFC-0A64-4AC2-BC55-5676A10525CA}">
      <dgm:prSet/>
      <dgm:spPr/>
      <dgm:t>
        <a:bodyPr/>
        <a:lstStyle/>
        <a:p>
          <a:endParaRPr lang="es-CO"/>
        </a:p>
      </dgm:t>
    </dgm:pt>
    <dgm:pt modelId="{6E507CBB-69C2-4864-91E4-B16DDBCC3DDF}">
      <dgm:prSet/>
      <dgm:spPr/>
      <dgm:t>
        <a:bodyPr/>
        <a:lstStyle/>
        <a:p>
          <a:r>
            <a:rPr lang="es-CO" dirty="0"/>
            <a:t>147 empleos → reducción de </a:t>
          </a:r>
          <a:r>
            <a:rPr lang="es-CO" b="1" dirty="0"/>
            <a:t>147 </a:t>
          </a:r>
          <a:r>
            <a:rPr lang="es-419" b="1" dirty="0"/>
            <a:t>C</a:t>
          </a:r>
          <a:r>
            <a:rPr lang="es-CO" b="1" dirty="0"/>
            <a:t>PS</a:t>
          </a:r>
          <a:endParaRPr lang="es-CO" dirty="0"/>
        </a:p>
      </dgm:t>
    </dgm:pt>
    <dgm:pt modelId="{F14CE76A-55AD-492C-9BF0-C163E85969CB}" type="parTrans" cxnId="{932A1833-8E1B-4575-B033-C91CDFF4086A}">
      <dgm:prSet/>
      <dgm:spPr/>
      <dgm:t>
        <a:bodyPr/>
        <a:lstStyle/>
        <a:p>
          <a:endParaRPr lang="es-CO"/>
        </a:p>
      </dgm:t>
    </dgm:pt>
    <dgm:pt modelId="{4F13EB15-C13C-432C-A47F-77A919E3A73C}" type="sibTrans" cxnId="{932A1833-8E1B-4575-B033-C91CDFF4086A}">
      <dgm:prSet/>
      <dgm:spPr/>
      <dgm:t>
        <a:bodyPr/>
        <a:lstStyle/>
        <a:p>
          <a:endParaRPr lang="es-CO"/>
        </a:p>
      </dgm:t>
    </dgm:pt>
    <dgm:pt modelId="{C74090C1-AB8E-400D-A227-640A791272FF}">
      <dgm:prSet/>
      <dgm:spPr/>
      <dgm:t>
        <a:bodyPr/>
        <a:lstStyle/>
        <a:p>
          <a:r>
            <a:rPr lang="es-419" dirty="0"/>
            <a:t>CP</a:t>
          </a:r>
          <a:r>
            <a:rPr lang="es-CO" dirty="0"/>
            <a:t>S restantes: 88</a:t>
          </a:r>
        </a:p>
      </dgm:t>
    </dgm:pt>
    <dgm:pt modelId="{6213293F-2156-44B0-95A7-A69946839A20}" type="parTrans" cxnId="{A98F3FBF-D103-4766-AD75-0F594B0A5142}">
      <dgm:prSet/>
      <dgm:spPr/>
      <dgm:t>
        <a:bodyPr/>
        <a:lstStyle/>
        <a:p>
          <a:endParaRPr lang="es-CO"/>
        </a:p>
      </dgm:t>
    </dgm:pt>
    <dgm:pt modelId="{8B986AC7-0F99-43C6-8452-4E1697DA8051}" type="sibTrans" cxnId="{A98F3FBF-D103-4766-AD75-0F594B0A5142}">
      <dgm:prSet/>
      <dgm:spPr/>
      <dgm:t>
        <a:bodyPr/>
        <a:lstStyle/>
        <a:p>
          <a:endParaRPr lang="es-CO"/>
        </a:p>
      </dgm:t>
    </dgm:pt>
    <dgm:pt modelId="{779621FF-8F80-47AA-9C92-D35AB7528B8A}" type="pres">
      <dgm:prSet presAssocID="{42DFB500-22D8-4E2F-9497-652FB3C8EF55}" presName="Name0" presStyleCnt="0">
        <dgm:presLayoutVars>
          <dgm:chPref val="3"/>
          <dgm:dir/>
          <dgm:animLvl val="lvl"/>
          <dgm:resizeHandles/>
        </dgm:presLayoutVars>
      </dgm:prSet>
      <dgm:spPr/>
    </dgm:pt>
    <dgm:pt modelId="{4D45E636-FFE5-42E8-A7AB-D51976AFA995}" type="pres">
      <dgm:prSet presAssocID="{FC8C37EC-CE75-4142-89A5-A1313DC7B062}" presName="horFlow" presStyleCnt="0"/>
      <dgm:spPr/>
    </dgm:pt>
    <dgm:pt modelId="{72F7485D-EA8C-4454-BA84-5E7F98D0E5BA}" type="pres">
      <dgm:prSet presAssocID="{FC8C37EC-CE75-4142-89A5-A1313DC7B062}" presName="bigChev" presStyleLbl="node1" presStyleIdx="0" presStyleCnt="2"/>
      <dgm:spPr/>
    </dgm:pt>
    <dgm:pt modelId="{275E8FBA-87B2-450B-AA49-3F25ACCB59A5}" type="pres">
      <dgm:prSet presAssocID="{0F8E1A76-4884-4B43-B03C-6C3528C6AAB4}" presName="parTrans" presStyleCnt="0"/>
      <dgm:spPr/>
    </dgm:pt>
    <dgm:pt modelId="{99BD00A8-C334-4E94-87DA-E500180D9A5F}" type="pres">
      <dgm:prSet presAssocID="{11BD9BB1-37BB-47A2-AD25-0B4550BD08F7}" presName="node" presStyleLbl="alignAccFollowNode1" presStyleIdx="0" presStyleCnt="6">
        <dgm:presLayoutVars>
          <dgm:bulletEnabled val="1"/>
        </dgm:presLayoutVars>
      </dgm:prSet>
      <dgm:spPr/>
    </dgm:pt>
    <dgm:pt modelId="{8635ACCC-ACE1-422F-A8E7-B2FC5AC28BAD}" type="pres">
      <dgm:prSet presAssocID="{967B5564-482A-4D97-95AA-18FE9B0BC5F1}" presName="sibTrans" presStyleCnt="0"/>
      <dgm:spPr/>
    </dgm:pt>
    <dgm:pt modelId="{472B5637-AA21-4DE5-AA6C-48C7C994B71F}" type="pres">
      <dgm:prSet presAssocID="{4496B87F-302D-486D-9243-189053F7D729}" presName="node" presStyleLbl="alignAccFollowNode1" presStyleIdx="1" presStyleCnt="6">
        <dgm:presLayoutVars>
          <dgm:bulletEnabled val="1"/>
        </dgm:presLayoutVars>
      </dgm:prSet>
      <dgm:spPr/>
    </dgm:pt>
    <dgm:pt modelId="{A47BDE52-2C10-4B90-831E-56261A6DC896}" type="pres">
      <dgm:prSet presAssocID="{699193EC-8A5A-4CE2-BEDA-3890D62FB681}" presName="sibTrans" presStyleCnt="0"/>
      <dgm:spPr/>
    </dgm:pt>
    <dgm:pt modelId="{6A45AA61-AE4C-480C-800F-B78B75EBD274}" type="pres">
      <dgm:prSet presAssocID="{0CE59E6D-BDAB-45D3-86FC-D9C292E8819A}" presName="node" presStyleLbl="alignAccFollowNode1" presStyleIdx="2" presStyleCnt="6">
        <dgm:presLayoutVars>
          <dgm:bulletEnabled val="1"/>
        </dgm:presLayoutVars>
      </dgm:prSet>
      <dgm:spPr/>
    </dgm:pt>
    <dgm:pt modelId="{D1CC0E8F-2930-43B2-B33D-222B23D6F897}" type="pres">
      <dgm:prSet presAssocID="{FC8C37EC-CE75-4142-89A5-A1313DC7B062}" presName="vSp" presStyleCnt="0"/>
      <dgm:spPr/>
    </dgm:pt>
    <dgm:pt modelId="{9009C80B-D016-49E9-B93A-0268AAFAE8F0}" type="pres">
      <dgm:prSet presAssocID="{B5C95E64-C78E-4096-8012-03DEFBA63A73}" presName="horFlow" presStyleCnt="0"/>
      <dgm:spPr/>
    </dgm:pt>
    <dgm:pt modelId="{2B6ED246-8AE1-4C2D-8D7F-952589849BA6}" type="pres">
      <dgm:prSet presAssocID="{B5C95E64-C78E-4096-8012-03DEFBA63A73}" presName="bigChev" presStyleLbl="node1" presStyleIdx="1" presStyleCnt="2"/>
      <dgm:spPr/>
    </dgm:pt>
    <dgm:pt modelId="{31B3ACDD-D3DC-4CF3-B943-841718A7051C}" type="pres">
      <dgm:prSet presAssocID="{66FF56F0-2BE3-4843-8815-DB8CF584DB28}" presName="parTrans" presStyleCnt="0"/>
      <dgm:spPr/>
    </dgm:pt>
    <dgm:pt modelId="{EEB2A346-7351-4556-A6DE-AA968A9D9A61}" type="pres">
      <dgm:prSet presAssocID="{BCA77218-122C-433D-97DD-D9FEB612ABA8}" presName="node" presStyleLbl="alignAccFollowNode1" presStyleIdx="3" presStyleCnt="6">
        <dgm:presLayoutVars>
          <dgm:bulletEnabled val="1"/>
        </dgm:presLayoutVars>
      </dgm:prSet>
      <dgm:spPr/>
    </dgm:pt>
    <dgm:pt modelId="{7BC8CC49-8946-4937-AB6A-562811F02FEF}" type="pres">
      <dgm:prSet presAssocID="{FF77A828-7B91-45EA-9F6B-F3D4975B18B2}" presName="sibTrans" presStyleCnt="0"/>
      <dgm:spPr/>
    </dgm:pt>
    <dgm:pt modelId="{023950AC-A22F-4A87-97F5-ADA6D8CF0EBA}" type="pres">
      <dgm:prSet presAssocID="{6E507CBB-69C2-4864-91E4-B16DDBCC3DDF}" presName="node" presStyleLbl="alignAccFollowNode1" presStyleIdx="4" presStyleCnt="6">
        <dgm:presLayoutVars>
          <dgm:bulletEnabled val="1"/>
        </dgm:presLayoutVars>
      </dgm:prSet>
      <dgm:spPr/>
    </dgm:pt>
    <dgm:pt modelId="{34629F34-9736-40B8-84F7-1A75AE733256}" type="pres">
      <dgm:prSet presAssocID="{4F13EB15-C13C-432C-A47F-77A919E3A73C}" presName="sibTrans" presStyleCnt="0"/>
      <dgm:spPr/>
    </dgm:pt>
    <dgm:pt modelId="{0D366DDA-B3A4-40D9-8C06-506C949ED94E}" type="pres">
      <dgm:prSet presAssocID="{C74090C1-AB8E-400D-A227-640A791272FF}" presName="node" presStyleLbl="alignAccFollowNode1" presStyleIdx="5" presStyleCnt="6">
        <dgm:presLayoutVars>
          <dgm:bulletEnabled val="1"/>
        </dgm:presLayoutVars>
      </dgm:prSet>
      <dgm:spPr/>
    </dgm:pt>
  </dgm:ptLst>
  <dgm:cxnLst>
    <dgm:cxn modelId="{17A97204-BE57-4088-BC05-B254F9E773CF}" srcId="{FC8C37EC-CE75-4142-89A5-A1313DC7B062}" destId="{4496B87F-302D-486D-9243-189053F7D729}" srcOrd="1" destOrd="0" parTransId="{016D54FD-5F6D-4865-8E75-C96B863541CB}" sibTransId="{699193EC-8A5A-4CE2-BEDA-3890D62FB681}"/>
    <dgm:cxn modelId="{E851C705-0E3A-3743-9C40-11DAFD6E053D}" type="presOf" srcId="{FC8C37EC-CE75-4142-89A5-A1313DC7B062}" destId="{72F7485D-EA8C-4454-BA84-5E7F98D0E5BA}" srcOrd="0" destOrd="0" presId="urn:microsoft.com/office/officeart/2005/8/layout/lProcess3"/>
    <dgm:cxn modelId="{A6D05425-1313-4E83-A2BC-40BBA58F1E79}" srcId="{FC8C37EC-CE75-4142-89A5-A1313DC7B062}" destId="{11BD9BB1-37BB-47A2-AD25-0B4550BD08F7}" srcOrd="0" destOrd="0" parTransId="{0F8E1A76-4884-4B43-B03C-6C3528C6AAB4}" sibTransId="{967B5564-482A-4D97-95AA-18FE9B0BC5F1}"/>
    <dgm:cxn modelId="{B1370029-B3C3-6548-8D42-F09701FDC2D4}" type="presOf" srcId="{BCA77218-122C-433D-97DD-D9FEB612ABA8}" destId="{EEB2A346-7351-4556-A6DE-AA968A9D9A61}" srcOrd="0" destOrd="0" presId="urn:microsoft.com/office/officeart/2005/8/layout/lProcess3"/>
    <dgm:cxn modelId="{6405E52C-B20C-4FAC-9811-BB71286CAD95}" type="presOf" srcId="{42DFB500-22D8-4E2F-9497-652FB3C8EF55}" destId="{779621FF-8F80-47AA-9C92-D35AB7528B8A}" srcOrd="0" destOrd="0" presId="urn:microsoft.com/office/officeart/2005/8/layout/lProcess3"/>
    <dgm:cxn modelId="{D6976830-4539-684B-9B9D-816CCBC2C880}" type="presOf" srcId="{11BD9BB1-37BB-47A2-AD25-0B4550BD08F7}" destId="{99BD00A8-C334-4E94-87DA-E500180D9A5F}" srcOrd="0" destOrd="0" presId="urn:microsoft.com/office/officeart/2005/8/layout/lProcess3"/>
    <dgm:cxn modelId="{932A1833-8E1B-4575-B033-C91CDFF4086A}" srcId="{B5C95E64-C78E-4096-8012-03DEFBA63A73}" destId="{6E507CBB-69C2-4864-91E4-B16DDBCC3DDF}" srcOrd="1" destOrd="0" parTransId="{F14CE76A-55AD-492C-9BF0-C163E85969CB}" sibTransId="{4F13EB15-C13C-432C-A47F-77A919E3A73C}"/>
    <dgm:cxn modelId="{E53ADC3C-4C04-CA46-B5EF-4A28DC0EB47A}" type="presOf" srcId="{0CE59E6D-BDAB-45D3-86FC-D9C292E8819A}" destId="{6A45AA61-AE4C-480C-800F-B78B75EBD274}" srcOrd="0" destOrd="0" presId="urn:microsoft.com/office/officeart/2005/8/layout/lProcess3"/>
    <dgm:cxn modelId="{101EDB3F-6981-944E-B90D-108B27D4A63F}" type="presOf" srcId="{4496B87F-302D-486D-9243-189053F7D729}" destId="{472B5637-AA21-4DE5-AA6C-48C7C994B71F}" srcOrd="0" destOrd="0" presId="urn:microsoft.com/office/officeart/2005/8/layout/lProcess3"/>
    <dgm:cxn modelId="{8B877B5E-F3CD-AD46-9278-AC2A62D1B2EF}" type="presOf" srcId="{6E507CBB-69C2-4864-91E4-B16DDBCC3DDF}" destId="{023950AC-A22F-4A87-97F5-ADA6D8CF0EBA}" srcOrd="0" destOrd="0" presId="urn:microsoft.com/office/officeart/2005/8/layout/lProcess3"/>
    <dgm:cxn modelId="{0C27697A-F46D-4794-8814-074DFEFA3A47}" srcId="{42DFB500-22D8-4E2F-9497-652FB3C8EF55}" destId="{B5C95E64-C78E-4096-8012-03DEFBA63A73}" srcOrd="1" destOrd="0" parTransId="{28549C35-DEBE-421F-983F-F70E838338E4}" sibTransId="{0AC7815F-0F21-4485-A9CE-71505536AD19}"/>
    <dgm:cxn modelId="{1F1E4C87-6E25-464B-B980-8CF85E543BD1}" srcId="{42DFB500-22D8-4E2F-9497-652FB3C8EF55}" destId="{FC8C37EC-CE75-4142-89A5-A1313DC7B062}" srcOrd="0" destOrd="0" parTransId="{27A62E87-520F-4718-B0BF-D0B1AB09EED2}" sibTransId="{72D43C15-7800-4ED3-9074-E756BABCC228}"/>
    <dgm:cxn modelId="{0529E9A3-EC9A-BE4A-9785-843CCA551299}" type="presOf" srcId="{B5C95E64-C78E-4096-8012-03DEFBA63A73}" destId="{2B6ED246-8AE1-4C2D-8D7F-952589849BA6}" srcOrd="0" destOrd="0" presId="urn:microsoft.com/office/officeart/2005/8/layout/lProcess3"/>
    <dgm:cxn modelId="{A98F3FBF-D103-4766-AD75-0F594B0A5142}" srcId="{B5C95E64-C78E-4096-8012-03DEFBA63A73}" destId="{C74090C1-AB8E-400D-A227-640A791272FF}" srcOrd="2" destOrd="0" parTransId="{6213293F-2156-44B0-95A7-A69946839A20}" sibTransId="{8B986AC7-0F99-43C6-8452-4E1697DA8051}"/>
    <dgm:cxn modelId="{3C7E3FD9-6C8A-4389-9D49-7D025A95BB0A}" srcId="{FC8C37EC-CE75-4142-89A5-A1313DC7B062}" destId="{0CE59E6D-BDAB-45D3-86FC-D9C292E8819A}" srcOrd="2" destOrd="0" parTransId="{C0A7247E-5013-4226-9F31-4A235F848FCC}" sibTransId="{476D8C54-E1E8-499F-89FE-4435763D19B5}"/>
    <dgm:cxn modelId="{1E3D1DFC-0A64-4AC2-BC55-5676A10525CA}" srcId="{B5C95E64-C78E-4096-8012-03DEFBA63A73}" destId="{BCA77218-122C-433D-97DD-D9FEB612ABA8}" srcOrd="0" destOrd="0" parTransId="{66FF56F0-2BE3-4843-8815-DB8CF584DB28}" sibTransId="{FF77A828-7B91-45EA-9F6B-F3D4975B18B2}"/>
    <dgm:cxn modelId="{046917FD-BC72-444A-A600-482CBFAA0E2C}" type="presOf" srcId="{C74090C1-AB8E-400D-A227-640A791272FF}" destId="{0D366DDA-B3A4-40D9-8C06-506C949ED94E}" srcOrd="0" destOrd="0" presId="urn:microsoft.com/office/officeart/2005/8/layout/lProcess3"/>
    <dgm:cxn modelId="{4323F0F9-68AD-874D-B3BE-DC5AD33FB18A}" type="presParOf" srcId="{779621FF-8F80-47AA-9C92-D35AB7528B8A}" destId="{4D45E636-FFE5-42E8-A7AB-D51976AFA995}" srcOrd="0" destOrd="0" presId="urn:microsoft.com/office/officeart/2005/8/layout/lProcess3"/>
    <dgm:cxn modelId="{B8D0B43E-22C1-9F44-B999-2BE3DA9F9E48}" type="presParOf" srcId="{4D45E636-FFE5-42E8-A7AB-D51976AFA995}" destId="{72F7485D-EA8C-4454-BA84-5E7F98D0E5BA}" srcOrd="0" destOrd="0" presId="urn:microsoft.com/office/officeart/2005/8/layout/lProcess3"/>
    <dgm:cxn modelId="{704B617C-0498-2A48-AF91-59533EA1205E}" type="presParOf" srcId="{4D45E636-FFE5-42E8-A7AB-D51976AFA995}" destId="{275E8FBA-87B2-450B-AA49-3F25ACCB59A5}" srcOrd="1" destOrd="0" presId="urn:microsoft.com/office/officeart/2005/8/layout/lProcess3"/>
    <dgm:cxn modelId="{201538B0-5262-1A49-B782-5ECD15AA7CA3}" type="presParOf" srcId="{4D45E636-FFE5-42E8-A7AB-D51976AFA995}" destId="{99BD00A8-C334-4E94-87DA-E500180D9A5F}" srcOrd="2" destOrd="0" presId="urn:microsoft.com/office/officeart/2005/8/layout/lProcess3"/>
    <dgm:cxn modelId="{45431DDF-0359-1345-9671-24D415C9FCAD}" type="presParOf" srcId="{4D45E636-FFE5-42E8-A7AB-D51976AFA995}" destId="{8635ACCC-ACE1-422F-A8E7-B2FC5AC28BAD}" srcOrd="3" destOrd="0" presId="urn:microsoft.com/office/officeart/2005/8/layout/lProcess3"/>
    <dgm:cxn modelId="{5B5B1D44-23FE-5644-A21A-49595B22EC46}" type="presParOf" srcId="{4D45E636-FFE5-42E8-A7AB-D51976AFA995}" destId="{472B5637-AA21-4DE5-AA6C-48C7C994B71F}" srcOrd="4" destOrd="0" presId="urn:microsoft.com/office/officeart/2005/8/layout/lProcess3"/>
    <dgm:cxn modelId="{A45CEA99-F141-254E-9F79-C3FD2AA83D73}" type="presParOf" srcId="{4D45E636-FFE5-42E8-A7AB-D51976AFA995}" destId="{A47BDE52-2C10-4B90-831E-56261A6DC896}" srcOrd="5" destOrd="0" presId="urn:microsoft.com/office/officeart/2005/8/layout/lProcess3"/>
    <dgm:cxn modelId="{AD192910-F378-F243-92E5-F12120529DF4}" type="presParOf" srcId="{4D45E636-FFE5-42E8-A7AB-D51976AFA995}" destId="{6A45AA61-AE4C-480C-800F-B78B75EBD274}" srcOrd="6" destOrd="0" presId="urn:microsoft.com/office/officeart/2005/8/layout/lProcess3"/>
    <dgm:cxn modelId="{A2D85E0B-38AE-E14D-BA51-E445DF062236}" type="presParOf" srcId="{779621FF-8F80-47AA-9C92-D35AB7528B8A}" destId="{D1CC0E8F-2930-43B2-B33D-222B23D6F897}" srcOrd="1" destOrd="0" presId="urn:microsoft.com/office/officeart/2005/8/layout/lProcess3"/>
    <dgm:cxn modelId="{1C1D5B45-55C0-BD45-B9AF-D3785367FD2F}" type="presParOf" srcId="{779621FF-8F80-47AA-9C92-D35AB7528B8A}" destId="{9009C80B-D016-49E9-B93A-0268AAFAE8F0}" srcOrd="2" destOrd="0" presId="urn:microsoft.com/office/officeart/2005/8/layout/lProcess3"/>
    <dgm:cxn modelId="{64BABCFA-C35C-5F4C-8B07-F3ECAF8B5FAB}" type="presParOf" srcId="{9009C80B-D016-49E9-B93A-0268AAFAE8F0}" destId="{2B6ED246-8AE1-4C2D-8D7F-952589849BA6}" srcOrd="0" destOrd="0" presId="urn:microsoft.com/office/officeart/2005/8/layout/lProcess3"/>
    <dgm:cxn modelId="{81EB8529-88F3-954A-83C7-122623176D92}" type="presParOf" srcId="{9009C80B-D016-49E9-B93A-0268AAFAE8F0}" destId="{31B3ACDD-D3DC-4CF3-B943-841718A7051C}" srcOrd="1" destOrd="0" presId="urn:microsoft.com/office/officeart/2005/8/layout/lProcess3"/>
    <dgm:cxn modelId="{2D35F072-7095-A54B-89A5-8AB78719AEDF}" type="presParOf" srcId="{9009C80B-D016-49E9-B93A-0268AAFAE8F0}" destId="{EEB2A346-7351-4556-A6DE-AA968A9D9A61}" srcOrd="2" destOrd="0" presId="urn:microsoft.com/office/officeart/2005/8/layout/lProcess3"/>
    <dgm:cxn modelId="{41CA0BB4-9E5B-9E4C-98F4-B319C4605004}" type="presParOf" srcId="{9009C80B-D016-49E9-B93A-0268AAFAE8F0}" destId="{7BC8CC49-8946-4937-AB6A-562811F02FEF}" srcOrd="3" destOrd="0" presId="urn:microsoft.com/office/officeart/2005/8/layout/lProcess3"/>
    <dgm:cxn modelId="{76964FF3-83E5-2044-9B3D-A9AF904834E3}" type="presParOf" srcId="{9009C80B-D016-49E9-B93A-0268AAFAE8F0}" destId="{023950AC-A22F-4A87-97F5-ADA6D8CF0EBA}" srcOrd="4" destOrd="0" presId="urn:microsoft.com/office/officeart/2005/8/layout/lProcess3"/>
    <dgm:cxn modelId="{32BF3041-6190-A64C-B669-064808E16775}" type="presParOf" srcId="{9009C80B-D016-49E9-B93A-0268AAFAE8F0}" destId="{34629F34-9736-40B8-84F7-1A75AE733256}" srcOrd="5" destOrd="0" presId="urn:microsoft.com/office/officeart/2005/8/layout/lProcess3"/>
    <dgm:cxn modelId="{C6D3DAE2-8519-8948-A898-37D6F147F0CC}" type="presParOf" srcId="{9009C80B-D016-49E9-B93A-0268AAFAE8F0}" destId="{0D366DDA-B3A4-40D9-8C06-506C949ED94E}"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DFB500-22D8-4E2F-9497-652FB3C8EF55}"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s-CO"/>
        </a:p>
      </dgm:t>
    </dgm:pt>
    <dgm:pt modelId="{FC8C37EC-CE75-4142-89A5-A1313DC7B062}">
      <dgm:prSet/>
      <dgm:spPr/>
      <dgm:t>
        <a:bodyPr/>
        <a:lstStyle/>
        <a:p>
          <a:r>
            <a:rPr lang="es-CO" b="1" dirty="0"/>
            <a:t>Escenario A:</a:t>
          </a:r>
          <a:endParaRPr lang="es-CO" dirty="0"/>
        </a:p>
      </dgm:t>
    </dgm:pt>
    <dgm:pt modelId="{27A62E87-520F-4718-B0BF-D0B1AB09EED2}" type="parTrans" cxnId="{1F1E4C87-6E25-464B-B980-8CF85E543BD1}">
      <dgm:prSet/>
      <dgm:spPr/>
      <dgm:t>
        <a:bodyPr/>
        <a:lstStyle/>
        <a:p>
          <a:endParaRPr lang="es-CO"/>
        </a:p>
      </dgm:t>
    </dgm:pt>
    <dgm:pt modelId="{72D43C15-7800-4ED3-9074-E756BABCC228}" type="sibTrans" cxnId="{1F1E4C87-6E25-464B-B980-8CF85E543BD1}">
      <dgm:prSet/>
      <dgm:spPr/>
      <dgm:t>
        <a:bodyPr/>
        <a:lstStyle/>
        <a:p>
          <a:endParaRPr lang="es-CO"/>
        </a:p>
      </dgm:t>
    </dgm:pt>
    <dgm:pt modelId="{11BD9BB1-37BB-47A2-AD25-0B4550BD08F7}">
      <dgm:prSet/>
      <dgm:spPr/>
      <dgm:t>
        <a:bodyPr/>
        <a:lstStyle/>
        <a:p>
          <a:r>
            <a:rPr lang="es-CO" b="1" dirty="0"/>
            <a:t>1 empleo de planta → 0.5 </a:t>
          </a:r>
          <a:r>
            <a:rPr lang="es-419" b="1" dirty="0"/>
            <a:t>COS</a:t>
          </a:r>
          <a:r>
            <a:rPr lang="es-CO" b="1" dirty="0"/>
            <a:t> menos</a:t>
          </a:r>
          <a:endParaRPr lang="es-CO" dirty="0"/>
        </a:p>
      </dgm:t>
    </dgm:pt>
    <dgm:pt modelId="{0F8E1A76-4884-4B43-B03C-6C3528C6AAB4}" type="parTrans" cxnId="{A6D05425-1313-4E83-A2BC-40BBA58F1E79}">
      <dgm:prSet/>
      <dgm:spPr/>
      <dgm:t>
        <a:bodyPr/>
        <a:lstStyle/>
        <a:p>
          <a:endParaRPr lang="es-CO"/>
        </a:p>
      </dgm:t>
    </dgm:pt>
    <dgm:pt modelId="{967B5564-482A-4D97-95AA-18FE9B0BC5F1}" type="sibTrans" cxnId="{A6D05425-1313-4E83-A2BC-40BBA58F1E79}">
      <dgm:prSet/>
      <dgm:spPr/>
      <dgm:t>
        <a:bodyPr/>
        <a:lstStyle/>
        <a:p>
          <a:endParaRPr lang="es-CO"/>
        </a:p>
      </dgm:t>
    </dgm:pt>
    <dgm:pt modelId="{4496B87F-302D-486D-9243-189053F7D729}">
      <dgm:prSet/>
      <dgm:spPr/>
      <dgm:t>
        <a:bodyPr/>
        <a:lstStyle/>
        <a:p>
          <a:r>
            <a:rPr lang="es-CO" dirty="0"/>
            <a:t>147empleos → reducción de </a:t>
          </a:r>
          <a:r>
            <a:rPr lang="es-CO" b="1" dirty="0"/>
            <a:t>73 </a:t>
          </a:r>
          <a:r>
            <a:rPr lang="es-419" b="1" dirty="0"/>
            <a:t>C</a:t>
          </a:r>
          <a:r>
            <a:rPr lang="es-CO" b="1" dirty="0"/>
            <a:t>PS</a:t>
          </a:r>
          <a:endParaRPr lang="es-CO" dirty="0"/>
        </a:p>
      </dgm:t>
    </dgm:pt>
    <dgm:pt modelId="{016D54FD-5F6D-4865-8E75-C96B863541CB}" type="parTrans" cxnId="{17A97204-BE57-4088-BC05-B254F9E773CF}">
      <dgm:prSet/>
      <dgm:spPr/>
      <dgm:t>
        <a:bodyPr/>
        <a:lstStyle/>
        <a:p>
          <a:endParaRPr lang="es-CO"/>
        </a:p>
      </dgm:t>
    </dgm:pt>
    <dgm:pt modelId="{699193EC-8A5A-4CE2-BEDA-3890D62FB681}" type="sibTrans" cxnId="{17A97204-BE57-4088-BC05-B254F9E773CF}">
      <dgm:prSet/>
      <dgm:spPr/>
      <dgm:t>
        <a:bodyPr/>
        <a:lstStyle/>
        <a:p>
          <a:endParaRPr lang="es-CO"/>
        </a:p>
      </dgm:t>
    </dgm:pt>
    <dgm:pt modelId="{0CE59E6D-BDAB-45D3-86FC-D9C292E8819A}">
      <dgm:prSet/>
      <dgm:spPr/>
      <dgm:t>
        <a:bodyPr/>
        <a:lstStyle/>
        <a:p>
          <a:r>
            <a:rPr lang="es-419" dirty="0"/>
            <a:t>CP</a:t>
          </a:r>
          <a:r>
            <a:rPr lang="es-CO" dirty="0"/>
            <a:t>S restantes: 162</a:t>
          </a:r>
        </a:p>
      </dgm:t>
    </dgm:pt>
    <dgm:pt modelId="{C0A7247E-5013-4226-9F31-4A235F848FCC}" type="parTrans" cxnId="{3C7E3FD9-6C8A-4389-9D49-7D025A95BB0A}">
      <dgm:prSet/>
      <dgm:spPr/>
      <dgm:t>
        <a:bodyPr/>
        <a:lstStyle/>
        <a:p>
          <a:endParaRPr lang="es-CO"/>
        </a:p>
      </dgm:t>
    </dgm:pt>
    <dgm:pt modelId="{476D8C54-E1E8-499F-89FE-4435763D19B5}" type="sibTrans" cxnId="{3C7E3FD9-6C8A-4389-9D49-7D025A95BB0A}">
      <dgm:prSet/>
      <dgm:spPr/>
      <dgm:t>
        <a:bodyPr/>
        <a:lstStyle/>
        <a:p>
          <a:endParaRPr lang="es-CO"/>
        </a:p>
      </dgm:t>
    </dgm:pt>
    <dgm:pt modelId="{779621FF-8F80-47AA-9C92-D35AB7528B8A}" type="pres">
      <dgm:prSet presAssocID="{42DFB500-22D8-4E2F-9497-652FB3C8EF55}" presName="Name0" presStyleCnt="0">
        <dgm:presLayoutVars>
          <dgm:chPref val="3"/>
          <dgm:dir/>
          <dgm:animLvl val="lvl"/>
          <dgm:resizeHandles/>
        </dgm:presLayoutVars>
      </dgm:prSet>
      <dgm:spPr/>
    </dgm:pt>
    <dgm:pt modelId="{4D45E636-FFE5-42E8-A7AB-D51976AFA995}" type="pres">
      <dgm:prSet presAssocID="{FC8C37EC-CE75-4142-89A5-A1313DC7B062}" presName="horFlow" presStyleCnt="0"/>
      <dgm:spPr/>
    </dgm:pt>
    <dgm:pt modelId="{72F7485D-EA8C-4454-BA84-5E7F98D0E5BA}" type="pres">
      <dgm:prSet presAssocID="{FC8C37EC-CE75-4142-89A5-A1313DC7B062}" presName="bigChev" presStyleLbl="node1" presStyleIdx="0" presStyleCnt="1"/>
      <dgm:spPr/>
    </dgm:pt>
    <dgm:pt modelId="{275E8FBA-87B2-450B-AA49-3F25ACCB59A5}" type="pres">
      <dgm:prSet presAssocID="{0F8E1A76-4884-4B43-B03C-6C3528C6AAB4}" presName="parTrans" presStyleCnt="0"/>
      <dgm:spPr/>
    </dgm:pt>
    <dgm:pt modelId="{99BD00A8-C334-4E94-87DA-E500180D9A5F}" type="pres">
      <dgm:prSet presAssocID="{11BD9BB1-37BB-47A2-AD25-0B4550BD08F7}" presName="node" presStyleLbl="alignAccFollowNode1" presStyleIdx="0" presStyleCnt="3">
        <dgm:presLayoutVars>
          <dgm:bulletEnabled val="1"/>
        </dgm:presLayoutVars>
      </dgm:prSet>
      <dgm:spPr/>
    </dgm:pt>
    <dgm:pt modelId="{8635ACCC-ACE1-422F-A8E7-B2FC5AC28BAD}" type="pres">
      <dgm:prSet presAssocID="{967B5564-482A-4D97-95AA-18FE9B0BC5F1}" presName="sibTrans" presStyleCnt="0"/>
      <dgm:spPr/>
    </dgm:pt>
    <dgm:pt modelId="{472B5637-AA21-4DE5-AA6C-48C7C994B71F}" type="pres">
      <dgm:prSet presAssocID="{4496B87F-302D-486D-9243-189053F7D729}" presName="node" presStyleLbl="alignAccFollowNode1" presStyleIdx="1" presStyleCnt="3">
        <dgm:presLayoutVars>
          <dgm:bulletEnabled val="1"/>
        </dgm:presLayoutVars>
      </dgm:prSet>
      <dgm:spPr/>
    </dgm:pt>
    <dgm:pt modelId="{A47BDE52-2C10-4B90-831E-56261A6DC896}" type="pres">
      <dgm:prSet presAssocID="{699193EC-8A5A-4CE2-BEDA-3890D62FB681}" presName="sibTrans" presStyleCnt="0"/>
      <dgm:spPr/>
    </dgm:pt>
    <dgm:pt modelId="{6A45AA61-AE4C-480C-800F-B78B75EBD274}" type="pres">
      <dgm:prSet presAssocID="{0CE59E6D-BDAB-45D3-86FC-D9C292E8819A}" presName="node" presStyleLbl="alignAccFollowNode1" presStyleIdx="2" presStyleCnt="3">
        <dgm:presLayoutVars>
          <dgm:bulletEnabled val="1"/>
        </dgm:presLayoutVars>
      </dgm:prSet>
      <dgm:spPr/>
    </dgm:pt>
  </dgm:ptLst>
  <dgm:cxnLst>
    <dgm:cxn modelId="{17A97204-BE57-4088-BC05-B254F9E773CF}" srcId="{FC8C37EC-CE75-4142-89A5-A1313DC7B062}" destId="{4496B87F-302D-486D-9243-189053F7D729}" srcOrd="1" destOrd="0" parTransId="{016D54FD-5F6D-4865-8E75-C96B863541CB}" sibTransId="{699193EC-8A5A-4CE2-BEDA-3890D62FB681}"/>
    <dgm:cxn modelId="{A6D05425-1313-4E83-A2BC-40BBA58F1E79}" srcId="{FC8C37EC-CE75-4142-89A5-A1313DC7B062}" destId="{11BD9BB1-37BB-47A2-AD25-0B4550BD08F7}" srcOrd="0" destOrd="0" parTransId="{0F8E1A76-4884-4B43-B03C-6C3528C6AAB4}" sibTransId="{967B5564-482A-4D97-95AA-18FE9B0BC5F1}"/>
    <dgm:cxn modelId="{6405E52C-B20C-4FAC-9811-BB71286CAD95}" type="presOf" srcId="{42DFB500-22D8-4E2F-9497-652FB3C8EF55}" destId="{779621FF-8F80-47AA-9C92-D35AB7528B8A}" srcOrd="0" destOrd="0" presId="urn:microsoft.com/office/officeart/2005/8/layout/lProcess3"/>
    <dgm:cxn modelId="{1F1E4C87-6E25-464B-B980-8CF85E543BD1}" srcId="{42DFB500-22D8-4E2F-9497-652FB3C8EF55}" destId="{FC8C37EC-CE75-4142-89A5-A1313DC7B062}" srcOrd="0" destOrd="0" parTransId="{27A62E87-520F-4718-B0BF-D0B1AB09EED2}" sibTransId="{72D43C15-7800-4ED3-9074-E756BABCC228}"/>
    <dgm:cxn modelId="{B2D8409E-1B73-4A3B-B334-01788B1F14B2}" type="presOf" srcId="{FC8C37EC-CE75-4142-89A5-A1313DC7B062}" destId="{72F7485D-EA8C-4454-BA84-5E7F98D0E5BA}" srcOrd="0" destOrd="0" presId="urn:microsoft.com/office/officeart/2005/8/layout/lProcess3"/>
    <dgm:cxn modelId="{C51A09B0-BBFD-40AD-957A-093652302A06}" type="presOf" srcId="{0CE59E6D-BDAB-45D3-86FC-D9C292E8819A}" destId="{6A45AA61-AE4C-480C-800F-B78B75EBD274}" srcOrd="0" destOrd="0" presId="urn:microsoft.com/office/officeart/2005/8/layout/lProcess3"/>
    <dgm:cxn modelId="{230016C2-20D4-4003-9F95-A9EB9FFF6607}" type="presOf" srcId="{4496B87F-302D-486D-9243-189053F7D729}" destId="{472B5637-AA21-4DE5-AA6C-48C7C994B71F}" srcOrd="0" destOrd="0" presId="urn:microsoft.com/office/officeart/2005/8/layout/lProcess3"/>
    <dgm:cxn modelId="{3C7E3FD9-6C8A-4389-9D49-7D025A95BB0A}" srcId="{FC8C37EC-CE75-4142-89A5-A1313DC7B062}" destId="{0CE59E6D-BDAB-45D3-86FC-D9C292E8819A}" srcOrd="2" destOrd="0" parTransId="{C0A7247E-5013-4226-9F31-4A235F848FCC}" sibTransId="{476D8C54-E1E8-499F-89FE-4435763D19B5}"/>
    <dgm:cxn modelId="{144031E5-5974-41FF-8DBB-5FB30B10B2EE}" type="presOf" srcId="{11BD9BB1-37BB-47A2-AD25-0B4550BD08F7}" destId="{99BD00A8-C334-4E94-87DA-E500180D9A5F}" srcOrd="0" destOrd="0" presId="urn:microsoft.com/office/officeart/2005/8/layout/lProcess3"/>
    <dgm:cxn modelId="{ED44C01B-95A5-4359-89CE-93307B34A252}" type="presParOf" srcId="{779621FF-8F80-47AA-9C92-D35AB7528B8A}" destId="{4D45E636-FFE5-42E8-A7AB-D51976AFA995}" srcOrd="0" destOrd="0" presId="urn:microsoft.com/office/officeart/2005/8/layout/lProcess3"/>
    <dgm:cxn modelId="{FA3FD1D3-4DE2-46ED-AAE6-DBFEE7758404}" type="presParOf" srcId="{4D45E636-FFE5-42E8-A7AB-D51976AFA995}" destId="{72F7485D-EA8C-4454-BA84-5E7F98D0E5BA}" srcOrd="0" destOrd="0" presId="urn:microsoft.com/office/officeart/2005/8/layout/lProcess3"/>
    <dgm:cxn modelId="{175FAF82-DAE8-4B15-BC3B-48C7B1C066A0}" type="presParOf" srcId="{4D45E636-FFE5-42E8-A7AB-D51976AFA995}" destId="{275E8FBA-87B2-450B-AA49-3F25ACCB59A5}" srcOrd="1" destOrd="0" presId="urn:microsoft.com/office/officeart/2005/8/layout/lProcess3"/>
    <dgm:cxn modelId="{EB35FCE7-E2AE-43CE-A860-F5F42FB542A9}" type="presParOf" srcId="{4D45E636-FFE5-42E8-A7AB-D51976AFA995}" destId="{99BD00A8-C334-4E94-87DA-E500180D9A5F}" srcOrd="2" destOrd="0" presId="urn:microsoft.com/office/officeart/2005/8/layout/lProcess3"/>
    <dgm:cxn modelId="{B1E9B4EA-BC25-445C-811B-87610F5541B3}" type="presParOf" srcId="{4D45E636-FFE5-42E8-A7AB-D51976AFA995}" destId="{8635ACCC-ACE1-422F-A8E7-B2FC5AC28BAD}" srcOrd="3" destOrd="0" presId="urn:microsoft.com/office/officeart/2005/8/layout/lProcess3"/>
    <dgm:cxn modelId="{A307B040-F1F7-43B8-B32E-DC7557617B2A}" type="presParOf" srcId="{4D45E636-FFE5-42E8-A7AB-D51976AFA995}" destId="{472B5637-AA21-4DE5-AA6C-48C7C994B71F}" srcOrd="4" destOrd="0" presId="urn:microsoft.com/office/officeart/2005/8/layout/lProcess3"/>
    <dgm:cxn modelId="{3702FA0E-6428-40FA-9AFB-40541C076A28}" type="presParOf" srcId="{4D45E636-FFE5-42E8-A7AB-D51976AFA995}" destId="{A47BDE52-2C10-4B90-831E-56261A6DC896}" srcOrd="5" destOrd="0" presId="urn:microsoft.com/office/officeart/2005/8/layout/lProcess3"/>
    <dgm:cxn modelId="{B08608A8-EB9C-4E07-B996-A50B37E9B1DD}" type="presParOf" srcId="{4D45E636-FFE5-42E8-A7AB-D51976AFA995}" destId="{6A45AA61-AE4C-480C-800F-B78B75EBD274}"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DFB500-22D8-4E2F-9497-652FB3C8EF55}"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s-CO"/>
        </a:p>
      </dgm:t>
    </dgm:pt>
    <dgm:pt modelId="{B5C95E64-C78E-4096-8012-03DEFBA63A73}">
      <dgm:prSet/>
      <dgm:spPr/>
      <dgm:t>
        <a:bodyPr/>
        <a:lstStyle/>
        <a:p>
          <a:r>
            <a:rPr lang="es-CO" b="1" dirty="0"/>
            <a:t>Escenario B</a:t>
          </a:r>
          <a:endParaRPr lang="es-CO" dirty="0"/>
        </a:p>
      </dgm:t>
    </dgm:pt>
    <dgm:pt modelId="{28549C35-DEBE-421F-983F-F70E838338E4}" type="parTrans" cxnId="{0C27697A-F46D-4794-8814-074DFEFA3A47}">
      <dgm:prSet/>
      <dgm:spPr/>
      <dgm:t>
        <a:bodyPr/>
        <a:lstStyle/>
        <a:p>
          <a:endParaRPr lang="es-CO"/>
        </a:p>
      </dgm:t>
    </dgm:pt>
    <dgm:pt modelId="{0AC7815F-0F21-4485-A9CE-71505536AD19}" type="sibTrans" cxnId="{0C27697A-F46D-4794-8814-074DFEFA3A47}">
      <dgm:prSet/>
      <dgm:spPr/>
      <dgm:t>
        <a:bodyPr/>
        <a:lstStyle/>
        <a:p>
          <a:endParaRPr lang="es-CO"/>
        </a:p>
      </dgm:t>
    </dgm:pt>
    <dgm:pt modelId="{BCA77218-122C-433D-97DD-D9FEB612ABA8}">
      <dgm:prSet/>
      <dgm:spPr/>
      <dgm:t>
        <a:bodyPr/>
        <a:lstStyle/>
        <a:p>
          <a:r>
            <a:rPr lang="es-CO" b="1" dirty="0"/>
            <a:t>1 empleo de planta → 1 </a:t>
          </a:r>
          <a:r>
            <a:rPr lang="es-419" b="1" dirty="0"/>
            <a:t>CPS</a:t>
          </a:r>
          <a:r>
            <a:rPr lang="es-CO" b="1" dirty="0"/>
            <a:t> menos</a:t>
          </a:r>
          <a:endParaRPr lang="es-CO" dirty="0"/>
        </a:p>
      </dgm:t>
    </dgm:pt>
    <dgm:pt modelId="{66FF56F0-2BE3-4843-8815-DB8CF584DB28}" type="parTrans" cxnId="{1E3D1DFC-0A64-4AC2-BC55-5676A10525CA}">
      <dgm:prSet/>
      <dgm:spPr/>
      <dgm:t>
        <a:bodyPr/>
        <a:lstStyle/>
        <a:p>
          <a:endParaRPr lang="es-CO"/>
        </a:p>
      </dgm:t>
    </dgm:pt>
    <dgm:pt modelId="{FF77A828-7B91-45EA-9F6B-F3D4975B18B2}" type="sibTrans" cxnId="{1E3D1DFC-0A64-4AC2-BC55-5676A10525CA}">
      <dgm:prSet/>
      <dgm:spPr/>
      <dgm:t>
        <a:bodyPr/>
        <a:lstStyle/>
        <a:p>
          <a:endParaRPr lang="es-CO"/>
        </a:p>
      </dgm:t>
    </dgm:pt>
    <dgm:pt modelId="{6E507CBB-69C2-4864-91E4-B16DDBCC3DDF}">
      <dgm:prSet/>
      <dgm:spPr/>
      <dgm:t>
        <a:bodyPr/>
        <a:lstStyle/>
        <a:p>
          <a:r>
            <a:rPr lang="es-CO" dirty="0"/>
            <a:t>147 empleos → reducción de </a:t>
          </a:r>
          <a:r>
            <a:rPr lang="es-CO" b="1" dirty="0"/>
            <a:t>147 </a:t>
          </a:r>
          <a:r>
            <a:rPr lang="es-419" b="1" dirty="0"/>
            <a:t>CPS</a:t>
          </a:r>
          <a:endParaRPr lang="es-CO" dirty="0"/>
        </a:p>
      </dgm:t>
    </dgm:pt>
    <dgm:pt modelId="{F14CE76A-55AD-492C-9BF0-C163E85969CB}" type="parTrans" cxnId="{932A1833-8E1B-4575-B033-C91CDFF4086A}">
      <dgm:prSet/>
      <dgm:spPr/>
      <dgm:t>
        <a:bodyPr/>
        <a:lstStyle/>
        <a:p>
          <a:endParaRPr lang="es-CO"/>
        </a:p>
      </dgm:t>
    </dgm:pt>
    <dgm:pt modelId="{4F13EB15-C13C-432C-A47F-77A919E3A73C}" type="sibTrans" cxnId="{932A1833-8E1B-4575-B033-C91CDFF4086A}">
      <dgm:prSet/>
      <dgm:spPr/>
      <dgm:t>
        <a:bodyPr/>
        <a:lstStyle/>
        <a:p>
          <a:endParaRPr lang="es-CO"/>
        </a:p>
      </dgm:t>
    </dgm:pt>
    <dgm:pt modelId="{C74090C1-AB8E-400D-A227-640A791272FF}">
      <dgm:prSet/>
      <dgm:spPr/>
      <dgm:t>
        <a:bodyPr/>
        <a:lstStyle/>
        <a:p>
          <a:r>
            <a:rPr lang="es-419" dirty="0"/>
            <a:t>CPS</a:t>
          </a:r>
          <a:r>
            <a:rPr lang="es-CO" dirty="0"/>
            <a:t> restantes: 88</a:t>
          </a:r>
        </a:p>
      </dgm:t>
    </dgm:pt>
    <dgm:pt modelId="{6213293F-2156-44B0-95A7-A69946839A20}" type="parTrans" cxnId="{A98F3FBF-D103-4766-AD75-0F594B0A5142}">
      <dgm:prSet/>
      <dgm:spPr/>
      <dgm:t>
        <a:bodyPr/>
        <a:lstStyle/>
        <a:p>
          <a:endParaRPr lang="es-CO"/>
        </a:p>
      </dgm:t>
    </dgm:pt>
    <dgm:pt modelId="{8B986AC7-0F99-43C6-8452-4E1697DA8051}" type="sibTrans" cxnId="{A98F3FBF-D103-4766-AD75-0F594B0A5142}">
      <dgm:prSet/>
      <dgm:spPr/>
      <dgm:t>
        <a:bodyPr/>
        <a:lstStyle/>
        <a:p>
          <a:endParaRPr lang="es-CO"/>
        </a:p>
      </dgm:t>
    </dgm:pt>
    <dgm:pt modelId="{779621FF-8F80-47AA-9C92-D35AB7528B8A}" type="pres">
      <dgm:prSet presAssocID="{42DFB500-22D8-4E2F-9497-652FB3C8EF55}" presName="Name0" presStyleCnt="0">
        <dgm:presLayoutVars>
          <dgm:chPref val="3"/>
          <dgm:dir/>
          <dgm:animLvl val="lvl"/>
          <dgm:resizeHandles/>
        </dgm:presLayoutVars>
      </dgm:prSet>
      <dgm:spPr/>
    </dgm:pt>
    <dgm:pt modelId="{9009C80B-D016-49E9-B93A-0268AAFAE8F0}" type="pres">
      <dgm:prSet presAssocID="{B5C95E64-C78E-4096-8012-03DEFBA63A73}" presName="horFlow" presStyleCnt="0"/>
      <dgm:spPr/>
    </dgm:pt>
    <dgm:pt modelId="{2B6ED246-8AE1-4C2D-8D7F-952589849BA6}" type="pres">
      <dgm:prSet presAssocID="{B5C95E64-C78E-4096-8012-03DEFBA63A73}" presName="bigChev" presStyleLbl="node1" presStyleIdx="0" presStyleCnt="1"/>
      <dgm:spPr/>
    </dgm:pt>
    <dgm:pt modelId="{31B3ACDD-D3DC-4CF3-B943-841718A7051C}" type="pres">
      <dgm:prSet presAssocID="{66FF56F0-2BE3-4843-8815-DB8CF584DB28}" presName="parTrans" presStyleCnt="0"/>
      <dgm:spPr/>
    </dgm:pt>
    <dgm:pt modelId="{EEB2A346-7351-4556-A6DE-AA968A9D9A61}" type="pres">
      <dgm:prSet presAssocID="{BCA77218-122C-433D-97DD-D9FEB612ABA8}" presName="node" presStyleLbl="alignAccFollowNode1" presStyleIdx="0" presStyleCnt="3">
        <dgm:presLayoutVars>
          <dgm:bulletEnabled val="1"/>
        </dgm:presLayoutVars>
      </dgm:prSet>
      <dgm:spPr/>
    </dgm:pt>
    <dgm:pt modelId="{7BC8CC49-8946-4937-AB6A-562811F02FEF}" type="pres">
      <dgm:prSet presAssocID="{FF77A828-7B91-45EA-9F6B-F3D4975B18B2}" presName="sibTrans" presStyleCnt="0"/>
      <dgm:spPr/>
    </dgm:pt>
    <dgm:pt modelId="{023950AC-A22F-4A87-97F5-ADA6D8CF0EBA}" type="pres">
      <dgm:prSet presAssocID="{6E507CBB-69C2-4864-91E4-B16DDBCC3DDF}" presName="node" presStyleLbl="alignAccFollowNode1" presStyleIdx="1" presStyleCnt="3">
        <dgm:presLayoutVars>
          <dgm:bulletEnabled val="1"/>
        </dgm:presLayoutVars>
      </dgm:prSet>
      <dgm:spPr/>
    </dgm:pt>
    <dgm:pt modelId="{34629F34-9736-40B8-84F7-1A75AE733256}" type="pres">
      <dgm:prSet presAssocID="{4F13EB15-C13C-432C-A47F-77A919E3A73C}" presName="sibTrans" presStyleCnt="0"/>
      <dgm:spPr/>
    </dgm:pt>
    <dgm:pt modelId="{0D366DDA-B3A4-40D9-8C06-506C949ED94E}" type="pres">
      <dgm:prSet presAssocID="{C74090C1-AB8E-400D-A227-640A791272FF}" presName="node" presStyleLbl="alignAccFollowNode1" presStyleIdx="2" presStyleCnt="3">
        <dgm:presLayoutVars>
          <dgm:bulletEnabled val="1"/>
        </dgm:presLayoutVars>
      </dgm:prSet>
      <dgm:spPr/>
    </dgm:pt>
  </dgm:ptLst>
  <dgm:cxnLst>
    <dgm:cxn modelId="{43CE4B14-8595-470E-BBE1-53754E9C7CD9}" type="presOf" srcId="{6E507CBB-69C2-4864-91E4-B16DDBCC3DDF}" destId="{023950AC-A22F-4A87-97F5-ADA6D8CF0EBA}" srcOrd="0" destOrd="0" presId="urn:microsoft.com/office/officeart/2005/8/layout/lProcess3"/>
    <dgm:cxn modelId="{6405E52C-B20C-4FAC-9811-BB71286CAD95}" type="presOf" srcId="{42DFB500-22D8-4E2F-9497-652FB3C8EF55}" destId="{779621FF-8F80-47AA-9C92-D35AB7528B8A}" srcOrd="0" destOrd="0" presId="urn:microsoft.com/office/officeart/2005/8/layout/lProcess3"/>
    <dgm:cxn modelId="{932A1833-8E1B-4575-B033-C91CDFF4086A}" srcId="{B5C95E64-C78E-4096-8012-03DEFBA63A73}" destId="{6E507CBB-69C2-4864-91E4-B16DDBCC3DDF}" srcOrd="1" destOrd="0" parTransId="{F14CE76A-55AD-492C-9BF0-C163E85969CB}" sibTransId="{4F13EB15-C13C-432C-A47F-77A919E3A73C}"/>
    <dgm:cxn modelId="{00B8EC44-D355-408A-9FA0-5FC005B4896A}" type="presOf" srcId="{BCA77218-122C-433D-97DD-D9FEB612ABA8}" destId="{EEB2A346-7351-4556-A6DE-AA968A9D9A61}" srcOrd="0" destOrd="0" presId="urn:microsoft.com/office/officeart/2005/8/layout/lProcess3"/>
    <dgm:cxn modelId="{0C27697A-F46D-4794-8814-074DFEFA3A47}" srcId="{42DFB500-22D8-4E2F-9497-652FB3C8EF55}" destId="{B5C95E64-C78E-4096-8012-03DEFBA63A73}" srcOrd="0" destOrd="0" parTransId="{28549C35-DEBE-421F-983F-F70E838338E4}" sibTransId="{0AC7815F-0F21-4485-A9CE-71505536AD19}"/>
    <dgm:cxn modelId="{F7F562B5-5DD4-4B74-A4AB-E012DA7DF5E6}" type="presOf" srcId="{C74090C1-AB8E-400D-A227-640A791272FF}" destId="{0D366DDA-B3A4-40D9-8C06-506C949ED94E}" srcOrd="0" destOrd="0" presId="urn:microsoft.com/office/officeart/2005/8/layout/lProcess3"/>
    <dgm:cxn modelId="{A98F3FBF-D103-4766-AD75-0F594B0A5142}" srcId="{B5C95E64-C78E-4096-8012-03DEFBA63A73}" destId="{C74090C1-AB8E-400D-A227-640A791272FF}" srcOrd="2" destOrd="0" parTransId="{6213293F-2156-44B0-95A7-A69946839A20}" sibTransId="{8B986AC7-0F99-43C6-8452-4E1697DA8051}"/>
    <dgm:cxn modelId="{1430C8F5-8D60-4A47-8854-262AF5F777AC}" type="presOf" srcId="{B5C95E64-C78E-4096-8012-03DEFBA63A73}" destId="{2B6ED246-8AE1-4C2D-8D7F-952589849BA6}" srcOrd="0" destOrd="0" presId="urn:microsoft.com/office/officeart/2005/8/layout/lProcess3"/>
    <dgm:cxn modelId="{1E3D1DFC-0A64-4AC2-BC55-5676A10525CA}" srcId="{B5C95E64-C78E-4096-8012-03DEFBA63A73}" destId="{BCA77218-122C-433D-97DD-D9FEB612ABA8}" srcOrd="0" destOrd="0" parTransId="{66FF56F0-2BE3-4843-8815-DB8CF584DB28}" sibTransId="{FF77A828-7B91-45EA-9F6B-F3D4975B18B2}"/>
    <dgm:cxn modelId="{AFFAEFF6-51D0-476A-8789-7D7C6ECBE6DC}" type="presParOf" srcId="{779621FF-8F80-47AA-9C92-D35AB7528B8A}" destId="{9009C80B-D016-49E9-B93A-0268AAFAE8F0}" srcOrd="0" destOrd="0" presId="urn:microsoft.com/office/officeart/2005/8/layout/lProcess3"/>
    <dgm:cxn modelId="{13D2B8DC-8AAC-4966-98D8-B868DDF09CAA}" type="presParOf" srcId="{9009C80B-D016-49E9-B93A-0268AAFAE8F0}" destId="{2B6ED246-8AE1-4C2D-8D7F-952589849BA6}" srcOrd="0" destOrd="0" presId="urn:microsoft.com/office/officeart/2005/8/layout/lProcess3"/>
    <dgm:cxn modelId="{2537BA63-D044-427F-BED5-F6BD172BA45F}" type="presParOf" srcId="{9009C80B-D016-49E9-B93A-0268AAFAE8F0}" destId="{31B3ACDD-D3DC-4CF3-B943-841718A7051C}" srcOrd="1" destOrd="0" presId="urn:microsoft.com/office/officeart/2005/8/layout/lProcess3"/>
    <dgm:cxn modelId="{C7BCF032-635F-418B-B23D-E4D124AC20E4}" type="presParOf" srcId="{9009C80B-D016-49E9-B93A-0268AAFAE8F0}" destId="{EEB2A346-7351-4556-A6DE-AA968A9D9A61}" srcOrd="2" destOrd="0" presId="urn:microsoft.com/office/officeart/2005/8/layout/lProcess3"/>
    <dgm:cxn modelId="{01EC6E46-A620-4A16-8DAD-ABA0C922B0B0}" type="presParOf" srcId="{9009C80B-D016-49E9-B93A-0268AAFAE8F0}" destId="{7BC8CC49-8946-4937-AB6A-562811F02FEF}" srcOrd="3" destOrd="0" presId="urn:microsoft.com/office/officeart/2005/8/layout/lProcess3"/>
    <dgm:cxn modelId="{950D9930-A01C-4180-B9EB-27052AB1EA18}" type="presParOf" srcId="{9009C80B-D016-49E9-B93A-0268AAFAE8F0}" destId="{023950AC-A22F-4A87-97F5-ADA6D8CF0EBA}" srcOrd="4" destOrd="0" presId="urn:microsoft.com/office/officeart/2005/8/layout/lProcess3"/>
    <dgm:cxn modelId="{119DA322-BC26-464A-82AD-98B8C94FD316}" type="presParOf" srcId="{9009C80B-D016-49E9-B93A-0268AAFAE8F0}" destId="{34629F34-9736-40B8-84F7-1A75AE733256}" srcOrd="5" destOrd="0" presId="urn:microsoft.com/office/officeart/2005/8/layout/lProcess3"/>
    <dgm:cxn modelId="{938BE070-2F5F-4826-B243-A8FCDE76E16B}" type="presParOf" srcId="{9009C80B-D016-49E9-B93A-0268AAFAE8F0}" destId="{0D366DDA-B3A4-40D9-8C06-506C949ED94E}"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1BA072-7924-464A-9D40-94312ABF1A6C}"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lang="es-CO"/>
        </a:p>
      </dgm:t>
    </dgm:pt>
    <dgm:pt modelId="{F3DBD0B2-9828-4A83-A51E-52DBB62CCF2F}" type="pres">
      <dgm:prSet presAssocID="{7D1BA072-7924-464A-9D40-94312ABF1A6C}" presName="linear" presStyleCnt="0">
        <dgm:presLayoutVars>
          <dgm:animLvl val="lvl"/>
          <dgm:resizeHandles val="exact"/>
        </dgm:presLayoutVars>
      </dgm:prSet>
      <dgm:spPr/>
    </dgm:pt>
  </dgm:ptLst>
  <dgm:cxnLst>
    <dgm:cxn modelId="{AFE4874F-2C36-41C4-A1EA-4A8007582A5E}" type="presOf" srcId="{7D1BA072-7924-464A-9D40-94312ABF1A6C}" destId="{F3DBD0B2-9828-4A83-A51E-52DBB62CCF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7FDFD8-B789-4BE9-84C9-E0DF95DDC6D5}" type="doc">
      <dgm:prSet loTypeId="urn:microsoft.com/office/officeart/2005/8/layout/process1" loCatId="process" qsTypeId="urn:microsoft.com/office/officeart/2005/8/quickstyle/3d1" qsCatId="3D" csTypeId="urn:microsoft.com/office/officeart/2005/8/colors/accent1_5" csCatId="accent1" phldr="1"/>
      <dgm:spPr/>
      <dgm:t>
        <a:bodyPr/>
        <a:lstStyle/>
        <a:p>
          <a:endParaRPr lang="es-CO"/>
        </a:p>
      </dgm:t>
    </dgm:pt>
    <dgm:pt modelId="{084C2BBD-CA04-47EB-A6E7-D37917110312}">
      <dgm:prSet custT="1"/>
      <dgm:spPr/>
      <dgm:t>
        <a:bodyPr/>
        <a:lstStyle/>
        <a:p>
          <a:r>
            <a:rPr lang="es-CO" sz="3200" b="1" dirty="0">
              <a:solidFill>
                <a:schemeClr val="accent1">
                  <a:lumMod val="50000"/>
                </a:schemeClr>
              </a:solidFill>
              <a:latin typeface="Arial" panose="020B0604020202020204" pitchFamily="34" charset="0"/>
              <a:cs typeface="Arial" panose="020B0604020202020204" pitchFamily="34" charset="0"/>
            </a:rPr>
            <a:t>RELACIÓN ESTUDIANTES VS ADMINISTRATIVOS</a:t>
          </a:r>
          <a:endParaRPr lang="es-CO" sz="3200" dirty="0"/>
        </a:p>
      </dgm:t>
    </dgm:pt>
    <dgm:pt modelId="{9DCB7665-10FD-4923-BFCA-F6C76E3837C9}" type="parTrans" cxnId="{B1FC8B64-E3EF-4779-BDAD-6F31F72C9DE1}">
      <dgm:prSet/>
      <dgm:spPr/>
      <dgm:t>
        <a:bodyPr/>
        <a:lstStyle/>
        <a:p>
          <a:endParaRPr lang="es-CO" sz="2800"/>
        </a:p>
      </dgm:t>
    </dgm:pt>
    <dgm:pt modelId="{63220FAC-EA1F-4475-A655-4C3E59C6F59C}" type="sibTrans" cxnId="{B1FC8B64-E3EF-4779-BDAD-6F31F72C9DE1}">
      <dgm:prSet/>
      <dgm:spPr/>
      <dgm:t>
        <a:bodyPr/>
        <a:lstStyle/>
        <a:p>
          <a:endParaRPr lang="es-CO" sz="2800"/>
        </a:p>
      </dgm:t>
    </dgm:pt>
    <dgm:pt modelId="{14C7C5A1-4430-4935-B04D-47609D9EE814}" type="pres">
      <dgm:prSet presAssocID="{527FDFD8-B789-4BE9-84C9-E0DF95DDC6D5}" presName="Name0" presStyleCnt="0">
        <dgm:presLayoutVars>
          <dgm:dir/>
          <dgm:resizeHandles val="exact"/>
        </dgm:presLayoutVars>
      </dgm:prSet>
      <dgm:spPr/>
    </dgm:pt>
    <dgm:pt modelId="{CBAA14CE-D0D1-41AD-9365-A1558EDF9608}" type="pres">
      <dgm:prSet presAssocID="{084C2BBD-CA04-47EB-A6E7-D37917110312}" presName="node" presStyleLbl="node1" presStyleIdx="0" presStyleCnt="1" custScaleX="85804" custScaleY="20774" custLinFactNeighborX="49" custLinFactNeighborY="-35701">
        <dgm:presLayoutVars>
          <dgm:bulletEnabled val="1"/>
        </dgm:presLayoutVars>
      </dgm:prSet>
      <dgm:spPr/>
    </dgm:pt>
  </dgm:ptLst>
  <dgm:cxnLst>
    <dgm:cxn modelId="{6D529456-1016-4A41-BAE9-5544DBFB2141}" type="presOf" srcId="{527FDFD8-B789-4BE9-84C9-E0DF95DDC6D5}" destId="{14C7C5A1-4430-4935-B04D-47609D9EE814}" srcOrd="0" destOrd="0" presId="urn:microsoft.com/office/officeart/2005/8/layout/process1"/>
    <dgm:cxn modelId="{B1FC8B64-E3EF-4779-BDAD-6F31F72C9DE1}" srcId="{527FDFD8-B789-4BE9-84C9-E0DF95DDC6D5}" destId="{084C2BBD-CA04-47EB-A6E7-D37917110312}" srcOrd="0" destOrd="0" parTransId="{9DCB7665-10FD-4923-BFCA-F6C76E3837C9}" sibTransId="{63220FAC-EA1F-4475-A655-4C3E59C6F59C}"/>
    <dgm:cxn modelId="{655DC3CE-84CB-47AC-A684-F7215EE0271C}" type="presOf" srcId="{084C2BBD-CA04-47EB-A6E7-D37917110312}" destId="{CBAA14CE-D0D1-41AD-9365-A1558EDF9608}" srcOrd="0" destOrd="0" presId="urn:microsoft.com/office/officeart/2005/8/layout/process1"/>
    <dgm:cxn modelId="{2DC455E2-CFE1-4763-99DD-AFD81B04BC78}" type="presParOf" srcId="{14C7C5A1-4430-4935-B04D-47609D9EE814}" destId="{CBAA14CE-D0D1-41AD-9365-A1558EDF960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339467-E45F-403C-BC71-408F99C95678}"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s-CO"/>
        </a:p>
      </dgm:t>
    </dgm:pt>
    <dgm:pt modelId="{E072396F-3FBE-4CF3-90D3-F5D9662DB149}">
      <dgm:prSet/>
      <dgm:spPr/>
      <dgm:t>
        <a:bodyPr/>
        <a:lstStyle/>
        <a:p>
          <a:r>
            <a:rPr lang="es-CO"/>
            <a:t>Convocatoria a Concurso de Méritos para proveer definitivamente las vacantes existentes, superando la provisionalidad y generando trabajo estable, ACUERDO 02 DE 2012</a:t>
          </a:r>
        </a:p>
      </dgm:t>
    </dgm:pt>
    <dgm:pt modelId="{BD5E44A5-EB09-4C76-A3E4-0FC0C90BE94E}" type="parTrans" cxnId="{4937EF46-AF45-4229-A5B5-2A7923AFD60E}">
      <dgm:prSet/>
      <dgm:spPr/>
      <dgm:t>
        <a:bodyPr/>
        <a:lstStyle/>
        <a:p>
          <a:endParaRPr lang="es-CO"/>
        </a:p>
      </dgm:t>
    </dgm:pt>
    <dgm:pt modelId="{CB87E61E-876B-4BF0-B69E-6396F0681C71}" type="sibTrans" cxnId="{4937EF46-AF45-4229-A5B5-2A7923AFD60E}">
      <dgm:prSet/>
      <dgm:spPr/>
      <dgm:t>
        <a:bodyPr/>
        <a:lstStyle/>
        <a:p>
          <a:endParaRPr lang="es-CO"/>
        </a:p>
      </dgm:t>
    </dgm:pt>
    <dgm:pt modelId="{7AD0C963-D00E-4EE7-8D57-04EEB111F95C}">
      <dgm:prSet/>
      <dgm:spPr/>
      <dgm:t>
        <a:bodyPr/>
        <a:lstStyle/>
        <a:p>
          <a:r>
            <a:rPr lang="es-CO" dirty="0"/>
            <a:t>Tiempo estimado de realización del concurso 1 año.</a:t>
          </a:r>
          <a:br>
            <a:rPr lang="es-CO" dirty="0"/>
          </a:br>
          <a:br>
            <a:rPr lang="es-CO" dirty="0"/>
          </a:br>
          <a:r>
            <a:rPr lang="es-CO" dirty="0"/>
            <a:t>La propuesta podrá realizarse a través de fases determinando los empleos que se ofertarían en cada una de ellas.</a:t>
          </a:r>
        </a:p>
      </dgm:t>
    </dgm:pt>
    <dgm:pt modelId="{9BE568C6-7191-4043-9ADB-B8C76223954F}" type="parTrans" cxnId="{A877C282-8516-4FB6-9445-E667EE423527}">
      <dgm:prSet/>
      <dgm:spPr/>
      <dgm:t>
        <a:bodyPr/>
        <a:lstStyle/>
        <a:p>
          <a:endParaRPr lang="es-CO"/>
        </a:p>
      </dgm:t>
    </dgm:pt>
    <dgm:pt modelId="{B1818E8D-58E5-49F0-B0EA-82B28094C546}" type="sibTrans" cxnId="{A877C282-8516-4FB6-9445-E667EE423527}">
      <dgm:prSet/>
      <dgm:spPr/>
      <dgm:t>
        <a:bodyPr/>
        <a:lstStyle/>
        <a:p>
          <a:endParaRPr lang="es-CO"/>
        </a:p>
      </dgm:t>
    </dgm:pt>
    <dgm:pt modelId="{06555F0A-D39F-4E6B-A245-C4D9C03D5689}" type="pres">
      <dgm:prSet presAssocID="{0D339467-E45F-403C-BC71-408F99C95678}" presName="Name0" presStyleCnt="0">
        <dgm:presLayoutVars>
          <dgm:dir/>
          <dgm:resizeHandles val="exact"/>
        </dgm:presLayoutVars>
      </dgm:prSet>
      <dgm:spPr/>
    </dgm:pt>
    <dgm:pt modelId="{44852F41-183F-4B15-9163-35896E1DE501}" type="pres">
      <dgm:prSet presAssocID="{E072396F-3FBE-4CF3-90D3-F5D9662DB149}" presName="node" presStyleLbl="node1" presStyleIdx="0" presStyleCnt="2">
        <dgm:presLayoutVars>
          <dgm:bulletEnabled val="1"/>
        </dgm:presLayoutVars>
      </dgm:prSet>
      <dgm:spPr/>
    </dgm:pt>
    <dgm:pt modelId="{99A106E9-0ACB-48BD-81F2-01057247D0DF}" type="pres">
      <dgm:prSet presAssocID="{CB87E61E-876B-4BF0-B69E-6396F0681C71}" presName="sibTrans" presStyleLbl="sibTrans2D1" presStyleIdx="0" presStyleCnt="1"/>
      <dgm:spPr/>
    </dgm:pt>
    <dgm:pt modelId="{B9E69FAF-B199-4FA3-AF11-0B7E178FFA6C}" type="pres">
      <dgm:prSet presAssocID="{CB87E61E-876B-4BF0-B69E-6396F0681C71}" presName="connectorText" presStyleLbl="sibTrans2D1" presStyleIdx="0" presStyleCnt="1"/>
      <dgm:spPr/>
    </dgm:pt>
    <dgm:pt modelId="{E94F645A-87C0-4ACF-968E-BE063FC503C1}" type="pres">
      <dgm:prSet presAssocID="{7AD0C963-D00E-4EE7-8D57-04EEB111F95C}" presName="node" presStyleLbl="node1" presStyleIdx="1" presStyleCnt="2">
        <dgm:presLayoutVars>
          <dgm:bulletEnabled val="1"/>
        </dgm:presLayoutVars>
      </dgm:prSet>
      <dgm:spPr/>
    </dgm:pt>
  </dgm:ptLst>
  <dgm:cxnLst>
    <dgm:cxn modelId="{F8840E10-5E1A-4439-B84C-B75C9709E74B}" type="presOf" srcId="{E072396F-3FBE-4CF3-90D3-F5D9662DB149}" destId="{44852F41-183F-4B15-9163-35896E1DE501}" srcOrd="0" destOrd="0" presId="urn:microsoft.com/office/officeart/2005/8/layout/process1"/>
    <dgm:cxn modelId="{B76E2A36-8C08-44D4-887B-893E077C3DB9}" type="presOf" srcId="{CB87E61E-876B-4BF0-B69E-6396F0681C71}" destId="{B9E69FAF-B199-4FA3-AF11-0B7E178FFA6C}" srcOrd="1" destOrd="0" presId="urn:microsoft.com/office/officeart/2005/8/layout/process1"/>
    <dgm:cxn modelId="{4937EF46-AF45-4229-A5B5-2A7923AFD60E}" srcId="{0D339467-E45F-403C-BC71-408F99C95678}" destId="{E072396F-3FBE-4CF3-90D3-F5D9662DB149}" srcOrd="0" destOrd="0" parTransId="{BD5E44A5-EB09-4C76-A3E4-0FC0C90BE94E}" sibTransId="{CB87E61E-876B-4BF0-B69E-6396F0681C71}"/>
    <dgm:cxn modelId="{28F1A363-69D1-4EC2-A93F-AAE6AE4806DA}" type="presOf" srcId="{0D339467-E45F-403C-BC71-408F99C95678}" destId="{06555F0A-D39F-4E6B-A245-C4D9C03D5689}" srcOrd="0" destOrd="0" presId="urn:microsoft.com/office/officeart/2005/8/layout/process1"/>
    <dgm:cxn modelId="{8B27046B-E0F0-445A-B3C0-451A6EEEA1AE}" type="presOf" srcId="{7AD0C963-D00E-4EE7-8D57-04EEB111F95C}" destId="{E94F645A-87C0-4ACF-968E-BE063FC503C1}" srcOrd="0" destOrd="0" presId="urn:microsoft.com/office/officeart/2005/8/layout/process1"/>
    <dgm:cxn modelId="{A877C282-8516-4FB6-9445-E667EE423527}" srcId="{0D339467-E45F-403C-BC71-408F99C95678}" destId="{7AD0C963-D00E-4EE7-8D57-04EEB111F95C}" srcOrd="1" destOrd="0" parTransId="{9BE568C6-7191-4043-9ADB-B8C76223954F}" sibTransId="{B1818E8D-58E5-49F0-B0EA-82B28094C546}"/>
    <dgm:cxn modelId="{D8C99288-B79A-4CB8-9EF2-F2D5365E54A1}" type="presOf" srcId="{CB87E61E-876B-4BF0-B69E-6396F0681C71}" destId="{99A106E9-0ACB-48BD-81F2-01057247D0DF}" srcOrd="0" destOrd="0" presId="urn:microsoft.com/office/officeart/2005/8/layout/process1"/>
    <dgm:cxn modelId="{6D40D03C-C9EA-4449-8526-156153246222}" type="presParOf" srcId="{06555F0A-D39F-4E6B-A245-C4D9C03D5689}" destId="{44852F41-183F-4B15-9163-35896E1DE501}" srcOrd="0" destOrd="0" presId="urn:microsoft.com/office/officeart/2005/8/layout/process1"/>
    <dgm:cxn modelId="{548A4639-BA26-4F9F-9CC3-738B5D12BF79}" type="presParOf" srcId="{06555F0A-D39F-4E6B-A245-C4D9C03D5689}" destId="{99A106E9-0ACB-48BD-81F2-01057247D0DF}" srcOrd="1" destOrd="0" presId="urn:microsoft.com/office/officeart/2005/8/layout/process1"/>
    <dgm:cxn modelId="{939685CB-183E-4DF0-A9FE-B573CEF0E100}" type="presParOf" srcId="{99A106E9-0ACB-48BD-81F2-01057247D0DF}" destId="{B9E69FAF-B199-4FA3-AF11-0B7E178FFA6C}" srcOrd="0" destOrd="0" presId="urn:microsoft.com/office/officeart/2005/8/layout/process1"/>
    <dgm:cxn modelId="{10E9A044-27AF-4422-BA3C-87FAAA5FBD0B}" type="presParOf" srcId="{06555F0A-D39F-4E6B-A245-C4D9C03D5689}" destId="{E94F645A-87C0-4ACF-968E-BE063FC503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339467-E45F-403C-BC71-408F99C95678}"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s-CO"/>
        </a:p>
      </dgm:t>
    </dgm:pt>
    <dgm:pt modelId="{E072396F-3FBE-4CF3-90D3-F5D9662DB149}">
      <dgm:prSet/>
      <dgm:spPr/>
      <dgm:t>
        <a:bodyPr/>
        <a:lstStyle/>
        <a:p>
          <a:r>
            <a:rPr lang="es-CO" dirty="0"/>
            <a:t>Convocatoria a Concurso de Méritos para proveer definitivamente las vacantes existentes, superando la provisionalidad y generando trabajo estable, ACUERDO 02 DE 2012</a:t>
          </a:r>
        </a:p>
      </dgm:t>
    </dgm:pt>
    <dgm:pt modelId="{BD5E44A5-EB09-4C76-A3E4-0FC0C90BE94E}" type="parTrans" cxnId="{4937EF46-AF45-4229-A5B5-2A7923AFD60E}">
      <dgm:prSet/>
      <dgm:spPr/>
      <dgm:t>
        <a:bodyPr/>
        <a:lstStyle/>
        <a:p>
          <a:endParaRPr lang="es-CO"/>
        </a:p>
      </dgm:t>
    </dgm:pt>
    <dgm:pt modelId="{CB87E61E-876B-4BF0-B69E-6396F0681C71}" type="sibTrans" cxnId="{4937EF46-AF45-4229-A5B5-2A7923AFD60E}">
      <dgm:prSet/>
      <dgm:spPr/>
      <dgm:t>
        <a:bodyPr/>
        <a:lstStyle/>
        <a:p>
          <a:endParaRPr lang="es-CO"/>
        </a:p>
      </dgm:t>
    </dgm:pt>
    <dgm:pt modelId="{7AD0C963-D00E-4EE7-8D57-04EEB111F95C}">
      <dgm:prSet/>
      <dgm:spPr/>
      <dgm:t>
        <a:bodyPr/>
        <a:lstStyle/>
        <a:p>
          <a:r>
            <a:rPr lang="es-CO" dirty="0"/>
            <a:t>Tiempo estimado de realización del concurso 1 año.</a:t>
          </a:r>
          <a:br>
            <a:rPr lang="es-CO" dirty="0"/>
          </a:br>
          <a:br>
            <a:rPr lang="es-CO" dirty="0"/>
          </a:br>
          <a:r>
            <a:rPr lang="es-CO" dirty="0"/>
            <a:t>La propuesta podrá realizarse a través de fases determinando los empleos que se ofertarían en cada una de ellas.</a:t>
          </a:r>
        </a:p>
      </dgm:t>
    </dgm:pt>
    <dgm:pt modelId="{9BE568C6-7191-4043-9ADB-B8C76223954F}" type="parTrans" cxnId="{A877C282-8516-4FB6-9445-E667EE423527}">
      <dgm:prSet/>
      <dgm:spPr/>
      <dgm:t>
        <a:bodyPr/>
        <a:lstStyle/>
        <a:p>
          <a:endParaRPr lang="es-CO"/>
        </a:p>
      </dgm:t>
    </dgm:pt>
    <dgm:pt modelId="{B1818E8D-58E5-49F0-B0EA-82B28094C546}" type="sibTrans" cxnId="{A877C282-8516-4FB6-9445-E667EE423527}">
      <dgm:prSet/>
      <dgm:spPr/>
      <dgm:t>
        <a:bodyPr/>
        <a:lstStyle/>
        <a:p>
          <a:endParaRPr lang="es-CO"/>
        </a:p>
      </dgm:t>
    </dgm:pt>
    <dgm:pt modelId="{06555F0A-D39F-4E6B-A245-C4D9C03D5689}" type="pres">
      <dgm:prSet presAssocID="{0D339467-E45F-403C-BC71-408F99C95678}" presName="Name0" presStyleCnt="0">
        <dgm:presLayoutVars>
          <dgm:dir/>
          <dgm:resizeHandles val="exact"/>
        </dgm:presLayoutVars>
      </dgm:prSet>
      <dgm:spPr/>
    </dgm:pt>
    <dgm:pt modelId="{44852F41-183F-4B15-9163-35896E1DE501}" type="pres">
      <dgm:prSet presAssocID="{E072396F-3FBE-4CF3-90D3-F5D9662DB149}" presName="node" presStyleLbl="node1" presStyleIdx="0" presStyleCnt="2">
        <dgm:presLayoutVars>
          <dgm:bulletEnabled val="1"/>
        </dgm:presLayoutVars>
      </dgm:prSet>
      <dgm:spPr/>
    </dgm:pt>
    <dgm:pt modelId="{99A106E9-0ACB-48BD-81F2-01057247D0DF}" type="pres">
      <dgm:prSet presAssocID="{CB87E61E-876B-4BF0-B69E-6396F0681C71}" presName="sibTrans" presStyleLbl="sibTrans2D1" presStyleIdx="0" presStyleCnt="1"/>
      <dgm:spPr/>
    </dgm:pt>
    <dgm:pt modelId="{B9E69FAF-B199-4FA3-AF11-0B7E178FFA6C}" type="pres">
      <dgm:prSet presAssocID="{CB87E61E-876B-4BF0-B69E-6396F0681C71}" presName="connectorText" presStyleLbl="sibTrans2D1" presStyleIdx="0" presStyleCnt="1"/>
      <dgm:spPr/>
    </dgm:pt>
    <dgm:pt modelId="{E94F645A-87C0-4ACF-968E-BE063FC503C1}" type="pres">
      <dgm:prSet presAssocID="{7AD0C963-D00E-4EE7-8D57-04EEB111F95C}" presName="node" presStyleLbl="node1" presStyleIdx="1" presStyleCnt="2">
        <dgm:presLayoutVars>
          <dgm:bulletEnabled val="1"/>
        </dgm:presLayoutVars>
      </dgm:prSet>
      <dgm:spPr/>
    </dgm:pt>
  </dgm:ptLst>
  <dgm:cxnLst>
    <dgm:cxn modelId="{F8840E10-5E1A-4439-B84C-B75C9709E74B}" type="presOf" srcId="{E072396F-3FBE-4CF3-90D3-F5D9662DB149}" destId="{44852F41-183F-4B15-9163-35896E1DE501}" srcOrd="0" destOrd="0" presId="urn:microsoft.com/office/officeart/2005/8/layout/process1"/>
    <dgm:cxn modelId="{B76E2A36-8C08-44D4-887B-893E077C3DB9}" type="presOf" srcId="{CB87E61E-876B-4BF0-B69E-6396F0681C71}" destId="{B9E69FAF-B199-4FA3-AF11-0B7E178FFA6C}" srcOrd="1" destOrd="0" presId="urn:microsoft.com/office/officeart/2005/8/layout/process1"/>
    <dgm:cxn modelId="{4937EF46-AF45-4229-A5B5-2A7923AFD60E}" srcId="{0D339467-E45F-403C-BC71-408F99C95678}" destId="{E072396F-3FBE-4CF3-90D3-F5D9662DB149}" srcOrd="0" destOrd="0" parTransId="{BD5E44A5-EB09-4C76-A3E4-0FC0C90BE94E}" sibTransId="{CB87E61E-876B-4BF0-B69E-6396F0681C71}"/>
    <dgm:cxn modelId="{28F1A363-69D1-4EC2-A93F-AAE6AE4806DA}" type="presOf" srcId="{0D339467-E45F-403C-BC71-408F99C95678}" destId="{06555F0A-D39F-4E6B-A245-C4D9C03D5689}" srcOrd="0" destOrd="0" presId="urn:microsoft.com/office/officeart/2005/8/layout/process1"/>
    <dgm:cxn modelId="{8B27046B-E0F0-445A-B3C0-451A6EEEA1AE}" type="presOf" srcId="{7AD0C963-D00E-4EE7-8D57-04EEB111F95C}" destId="{E94F645A-87C0-4ACF-968E-BE063FC503C1}" srcOrd="0" destOrd="0" presId="urn:microsoft.com/office/officeart/2005/8/layout/process1"/>
    <dgm:cxn modelId="{A877C282-8516-4FB6-9445-E667EE423527}" srcId="{0D339467-E45F-403C-BC71-408F99C95678}" destId="{7AD0C963-D00E-4EE7-8D57-04EEB111F95C}" srcOrd="1" destOrd="0" parTransId="{9BE568C6-7191-4043-9ADB-B8C76223954F}" sibTransId="{B1818E8D-58E5-49F0-B0EA-82B28094C546}"/>
    <dgm:cxn modelId="{D8C99288-B79A-4CB8-9EF2-F2D5365E54A1}" type="presOf" srcId="{CB87E61E-876B-4BF0-B69E-6396F0681C71}" destId="{99A106E9-0ACB-48BD-81F2-01057247D0DF}" srcOrd="0" destOrd="0" presId="urn:microsoft.com/office/officeart/2005/8/layout/process1"/>
    <dgm:cxn modelId="{6D40D03C-C9EA-4449-8526-156153246222}" type="presParOf" srcId="{06555F0A-D39F-4E6B-A245-C4D9C03D5689}" destId="{44852F41-183F-4B15-9163-35896E1DE501}" srcOrd="0" destOrd="0" presId="urn:microsoft.com/office/officeart/2005/8/layout/process1"/>
    <dgm:cxn modelId="{548A4639-BA26-4F9F-9CC3-738B5D12BF79}" type="presParOf" srcId="{06555F0A-D39F-4E6B-A245-C4D9C03D5689}" destId="{99A106E9-0ACB-48BD-81F2-01057247D0DF}" srcOrd="1" destOrd="0" presId="urn:microsoft.com/office/officeart/2005/8/layout/process1"/>
    <dgm:cxn modelId="{939685CB-183E-4DF0-A9FE-B573CEF0E100}" type="presParOf" srcId="{99A106E9-0ACB-48BD-81F2-01057247D0DF}" destId="{B9E69FAF-B199-4FA3-AF11-0B7E178FFA6C}" srcOrd="0" destOrd="0" presId="urn:microsoft.com/office/officeart/2005/8/layout/process1"/>
    <dgm:cxn modelId="{10E9A044-27AF-4422-BA3C-87FAAA5FBD0B}" type="presParOf" srcId="{06555F0A-D39F-4E6B-A245-C4D9C03D5689}" destId="{E94F645A-87C0-4ACF-968E-BE063FC503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339467-E45F-403C-BC71-408F99C95678}"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s-CO"/>
        </a:p>
      </dgm:t>
    </dgm:pt>
    <dgm:pt modelId="{E072396F-3FBE-4CF3-90D3-F5D9662DB149}">
      <dgm:prSet/>
      <dgm:spPr/>
      <dgm:t>
        <a:bodyPr/>
        <a:lstStyle/>
        <a:p>
          <a:r>
            <a:rPr lang="es-CO" dirty="0"/>
            <a:t>Convocatoria a Concurso de Méritos para proveer definitivamente las vacantes existentes, superando la provisionalidad y generando trabajo estable, ACUERDO 02 DE 2012</a:t>
          </a:r>
        </a:p>
      </dgm:t>
    </dgm:pt>
    <dgm:pt modelId="{BD5E44A5-EB09-4C76-A3E4-0FC0C90BE94E}" type="parTrans" cxnId="{4937EF46-AF45-4229-A5B5-2A7923AFD60E}">
      <dgm:prSet/>
      <dgm:spPr/>
      <dgm:t>
        <a:bodyPr/>
        <a:lstStyle/>
        <a:p>
          <a:endParaRPr lang="es-CO"/>
        </a:p>
      </dgm:t>
    </dgm:pt>
    <dgm:pt modelId="{CB87E61E-876B-4BF0-B69E-6396F0681C71}" type="sibTrans" cxnId="{4937EF46-AF45-4229-A5B5-2A7923AFD60E}">
      <dgm:prSet/>
      <dgm:spPr/>
      <dgm:t>
        <a:bodyPr/>
        <a:lstStyle/>
        <a:p>
          <a:endParaRPr lang="es-CO"/>
        </a:p>
      </dgm:t>
    </dgm:pt>
    <dgm:pt modelId="{7AD0C963-D00E-4EE7-8D57-04EEB111F95C}">
      <dgm:prSet/>
      <dgm:spPr/>
      <dgm:t>
        <a:bodyPr/>
        <a:lstStyle/>
        <a:p>
          <a:r>
            <a:rPr lang="es-CO" dirty="0"/>
            <a:t>Tiempo estimado de realización del concurso 1 año.</a:t>
          </a:r>
          <a:br>
            <a:rPr lang="es-CO" dirty="0"/>
          </a:br>
          <a:br>
            <a:rPr lang="es-CO" dirty="0"/>
          </a:br>
          <a:r>
            <a:rPr lang="es-CO" dirty="0"/>
            <a:t>La propuesta podrá realizarse a través de fases determinando los empleos que se ofertarían en cada una de ellas.</a:t>
          </a:r>
        </a:p>
      </dgm:t>
    </dgm:pt>
    <dgm:pt modelId="{9BE568C6-7191-4043-9ADB-B8C76223954F}" type="parTrans" cxnId="{A877C282-8516-4FB6-9445-E667EE423527}">
      <dgm:prSet/>
      <dgm:spPr/>
      <dgm:t>
        <a:bodyPr/>
        <a:lstStyle/>
        <a:p>
          <a:endParaRPr lang="es-CO"/>
        </a:p>
      </dgm:t>
    </dgm:pt>
    <dgm:pt modelId="{B1818E8D-58E5-49F0-B0EA-82B28094C546}" type="sibTrans" cxnId="{A877C282-8516-4FB6-9445-E667EE423527}">
      <dgm:prSet/>
      <dgm:spPr/>
      <dgm:t>
        <a:bodyPr/>
        <a:lstStyle/>
        <a:p>
          <a:endParaRPr lang="es-CO"/>
        </a:p>
      </dgm:t>
    </dgm:pt>
    <dgm:pt modelId="{06555F0A-D39F-4E6B-A245-C4D9C03D5689}" type="pres">
      <dgm:prSet presAssocID="{0D339467-E45F-403C-BC71-408F99C95678}" presName="Name0" presStyleCnt="0">
        <dgm:presLayoutVars>
          <dgm:dir/>
          <dgm:resizeHandles val="exact"/>
        </dgm:presLayoutVars>
      </dgm:prSet>
      <dgm:spPr/>
    </dgm:pt>
    <dgm:pt modelId="{44852F41-183F-4B15-9163-35896E1DE501}" type="pres">
      <dgm:prSet presAssocID="{E072396F-3FBE-4CF3-90D3-F5D9662DB149}" presName="node" presStyleLbl="node1" presStyleIdx="0" presStyleCnt="2">
        <dgm:presLayoutVars>
          <dgm:bulletEnabled val="1"/>
        </dgm:presLayoutVars>
      </dgm:prSet>
      <dgm:spPr/>
    </dgm:pt>
    <dgm:pt modelId="{99A106E9-0ACB-48BD-81F2-01057247D0DF}" type="pres">
      <dgm:prSet presAssocID="{CB87E61E-876B-4BF0-B69E-6396F0681C71}" presName="sibTrans" presStyleLbl="sibTrans2D1" presStyleIdx="0" presStyleCnt="1"/>
      <dgm:spPr/>
    </dgm:pt>
    <dgm:pt modelId="{B9E69FAF-B199-4FA3-AF11-0B7E178FFA6C}" type="pres">
      <dgm:prSet presAssocID="{CB87E61E-876B-4BF0-B69E-6396F0681C71}" presName="connectorText" presStyleLbl="sibTrans2D1" presStyleIdx="0" presStyleCnt="1"/>
      <dgm:spPr/>
    </dgm:pt>
    <dgm:pt modelId="{E94F645A-87C0-4ACF-968E-BE063FC503C1}" type="pres">
      <dgm:prSet presAssocID="{7AD0C963-D00E-4EE7-8D57-04EEB111F95C}" presName="node" presStyleLbl="node1" presStyleIdx="1" presStyleCnt="2">
        <dgm:presLayoutVars>
          <dgm:bulletEnabled val="1"/>
        </dgm:presLayoutVars>
      </dgm:prSet>
      <dgm:spPr/>
    </dgm:pt>
  </dgm:ptLst>
  <dgm:cxnLst>
    <dgm:cxn modelId="{F8840E10-5E1A-4439-B84C-B75C9709E74B}" type="presOf" srcId="{E072396F-3FBE-4CF3-90D3-F5D9662DB149}" destId="{44852F41-183F-4B15-9163-35896E1DE501}" srcOrd="0" destOrd="0" presId="urn:microsoft.com/office/officeart/2005/8/layout/process1"/>
    <dgm:cxn modelId="{B76E2A36-8C08-44D4-887B-893E077C3DB9}" type="presOf" srcId="{CB87E61E-876B-4BF0-B69E-6396F0681C71}" destId="{B9E69FAF-B199-4FA3-AF11-0B7E178FFA6C}" srcOrd="1" destOrd="0" presId="urn:microsoft.com/office/officeart/2005/8/layout/process1"/>
    <dgm:cxn modelId="{4937EF46-AF45-4229-A5B5-2A7923AFD60E}" srcId="{0D339467-E45F-403C-BC71-408F99C95678}" destId="{E072396F-3FBE-4CF3-90D3-F5D9662DB149}" srcOrd="0" destOrd="0" parTransId="{BD5E44A5-EB09-4C76-A3E4-0FC0C90BE94E}" sibTransId="{CB87E61E-876B-4BF0-B69E-6396F0681C71}"/>
    <dgm:cxn modelId="{28F1A363-69D1-4EC2-A93F-AAE6AE4806DA}" type="presOf" srcId="{0D339467-E45F-403C-BC71-408F99C95678}" destId="{06555F0A-D39F-4E6B-A245-C4D9C03D5689}" srcOrd="0" destOrd="0" presId="urn:microsoft.com/office/officeart/2005/8/layout/process1"/>
    <dgm:cxn modelId="{8B27046B-E0F0-445A-B3C0-451A6EEEA1AE}" type="presOf" srcId="{7AD0C963-D00E-4EE7-8D57-04EEB111F95C}" destId="{E94F645A-87C0-4ACF-968E-BE063FC503C1}" srcOrd="0" destOrd="0" presId="urn:microsoft.com/office/officeart/2005/8/layout/process1"/>
    <dgm:cxn modelId="{A877C282-8516-4FB6-9445-E667EE423527}" srcId="{0D339467-E45F-403C-BC71-408F99C95678}" destId="{7AD0C963-D00E-4EE7-8D57-04EEB111F95C}" srcOrd="1" destOrd="0" parTransId="{9BE568C6-7191-4043-9ADB-B8C76223954F}" sibTransId="{B1818E8D-58E5-49F0-B0EA-82B28094C546}"/>
    <dgm:cxn modelId="{D8C99288-B79A-4CB8-9EF2-F2D5365E54A1}" type="presOf" srcId="{CB87E61E-876B-4BF0-B69E-6396F0681C71}" destId="{99A106E9-0ACB-48BD-81F2-01057247D0DF}" srcOrd="0" destOrd="0" presId="urn:microsoft.com/office/officeart/2005/8/layout/process1"/>
    <dgm:cxn modelId="{6D40D03C-C9EA-4449-8526-156153246222}" type="presParOf" srcId="{06555F0A-D39F-4E6B-A245-C4D9C03D5689}" destId="{44852F41-183F-4B15-9163-35896E1DE501}" srcOrd="0" destOrd="0" presId="urn:microsoft.com/office/officeart/2005/8/layout/process1"/>
    <dgm:cxn modelId="{548A4639-BA26-4F9F-9CC3-738B5D12BF79}" type="presParOf" srcId="{06555F0A-D39F-4E6B-A245-C4D9C03D5689}" destId="{99A106E9-0ACB-48BD-81F2-01057247D0DF}" srcOrd="1" destOrd="0" presId="urn:microsoft.com/office/officeart/2005/8/layout/process1"/>
    <dgm:cxn modelId="{939685CB-183E-4DF0-A9FE-B573CEF0E100}" type="presParOf" srcId="{99A106E9-0ACB-48BD-81F2-01057247D0DF}" destId="{B9E69FAF-B199-4FA3-AF11-0B7E178FFA6C}" srcOrd="0" destOrd="0" presId="urn:microsoft.com/office/officeart/2005/8/layout/process1"/>
    <dgm:cxn modelId="{10E9A044-27AF-4422-BA3C-87FAAA5FBD0B}" type="presParOf" srcId="{06555F0A-D39F-4E6B-A245-C4D9C03D5689}" destId="{E94F645A-87C0-4ACF-968E-BE063FC503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8127E1-DC83-42CA-A246-6F83B4C7C629}"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s-CO"/>
        </a:p>
      </dgm:t>
    </dgm:pt>
    <dgm:pt modelId="{C809EB29-6A73-4C88-AB35-C7EAC7EB96D6}">
      <dgm:prSet/>
      <dgm:spPr/>
      <dgm:t>
        <a:bodyPr/>
        <a:lstStyle/>
        <a:p>
          <a:r>
            <a:rPr lang="es-CO" dirty="0"/>
            <a:t>Ampliación de la planta de personal administrativo de la Universidad.</a:t>
          </a:r>
        </a:p>
      </dgm:t>
    </dgm:pt>
    <dgm:pt modelId="{ED48A88A-5BDC-42E0-BD4D-AE6F54F508DA}" type="parTrans" cxnId="{BB63F827-CD19-4BBD-9581-4510DDD92A90}">
      <dgm:prSet/>
      <dgm:spPr/>
      <dgm:t>
        <a:bodyPr/>
        <a:lstStyle/>
        <a:p>
          <a:endParaRPr lang="es-CO"/>
        </a:p>
      </dgm:t>
    </dgm:pt>
    <dgm:pt modelId="{AE04E338-7BA2-4E5C-8742-8B445899C86A}" type="sibTrans" cxnId="{BB63F827-CD19-4BBD-9581-4510DDD92A90}">
      <dgm:prSet/>
      <dgm:spPr/>
      <dgm:t>
        <a:bodyPr/>
        <a:lstStyle/>
        <a:p>
          <a:endParaRPr lang="es-CO"/>
        </a:p>
      </dgm:t>
    </dgm:pt>
    <dgm:pt modelId="{9AAF12FB-81B4-43E6-8C07-ECC03BBAEA7A}">
      <dgm:prSet/>
      <dgm:spPr/>
      <dgm:t>
        <a:bodyPr/>
        <a:lstStyle/>
        <a:p>
          <a:pPr algn="l"/>
          <a:r>
            <a:rPr lang="es-CO" dirty="0"/>
            <a:t>Posibles fuentes de financiación planta:</a:t>
          </a:r>
          <a:br>
            <a:rPr lang="es-CO" dirty="0"/>
          </a:br>
          <a:r>
            <a:rPr lang="es-CO" dirty="0"/>
            <a:t>  </a:t>
          </a:r>
          <a:br>
            <a:rPr lang="es-CO" dirty="0"/>
          </a:br>
          <a:r>
            <a:rPr lang="es-CO" dirty="0"/>
            <a:t>1) $ 15.443.546.667 recursos provenientes CPS</a:t>
          </a:r>
          <a:br>
            <a:rPr lang="es-CO" dirty="0"/>
          </a:br>
          <a:r>
            <a:rPr lang="es-CO" dirty="0"/>
            <a:t>2) Recursos adicionales</a:t>
          </a:r>
        </a:p>
        <a:p>
          <a:pPr algn="l"/>
          <a:r>
            <a:rPr lang="es-CO" dirty="0"/>
            <a:t>La propuesta podrá realizarse a través de fases determinando los empleos que se crearían en cada una de ellas.</a:t>
          </a:r>
        </a:p>
      </dgm:t>
    </dgm:pt>
    <dgm:pt modelId="{C56D95A2-44F1-48E9-8B73-0FB858F277F0}" type="parTrans" cxnId="{FF7194B1-E206-4253-A6FD-213D020FA928}">
      <dgm:prSet/>
      <dgm:spPr/>
      <dgm:t>
        <a:bodyPr/>
        <a:lstStyle/>
        <a:p>
          <a:endParaRPr lang="es-CO"/>
        </a:p>
      </dgm:t>
    </dgm:pt>
    <dgm:pt modelId="{FBC9A842-40CF-4257-A459-FE0297B3AC49}" type="sibTrans" cxnId="{FF7194B1-E206-4253-A6FD-213D020FA928}">
      <dgm:prSet/>
      <dgm:spPr/>
      <dgm:t>
        <a:bodyPr/>
        <a:lstStyle/>
        <a:p>
          <a:endParaRPr lang="es-CO"/>
        </a:p>
      </dgm:t>
    </dgm:pt>
    <dgm:pt modelId="{E0A37391-A1E9-4B51-BBE8-E594D4E1F1A9}" type="pres">
      <dgm:prSet presAssocID="{D78127E1-DC83-42CA-A246-6F83B4C7C629}" presName="Name0" presStyleCnt="0">
        <dgm:presLayoutVars>
          <dgm:dir/>
          <dgm:resizeHandles val="exact"/>
        </dgm:presLayoutVars>
      </dgm:prSet>
      <dgm:spPr/>
    </dgm:pt>
    <dgm:pt modelId="{B3D330CD-BEF7-4850-9496-C1A479DCDA1E}" type="pres">
      <dgm:prSet presAssocID="{C809EB29-6A73-4C88-AB35-C7EAC7EB96D6}" presName="node" presStyleLbl="node1" presStyleIdx="0" presStyleCnt="2" custLinFactNeighborX="-4613">
        <dgm:presLayoutVars>
          <dgm:bulletEnabled val="1"/>
        </dgm:presLayoutVars>
      </dgm:prSet>
      <dgm:spPr/>
    </dgm:pt>
    <dgm:pt modelId="{BA3A230D-B66A-46F5-A8C6-194919D20E1E}" type="pres">
      <dgm:prSet presAssocID="{AE04E338-7BA2-4E5C-8742-8B445899C86A}" presName="sibTrans" presStyleLbl="sibTrans2D1" presStyleIdx="0" presStyleCnt="1"/>
      <dgm:spPr/>
    </dgm:pt>
    <dgm:pt modelId="{2C938C5B-DB69-412F-AF32-58F0FF2CBFB0}" type="pres">
      <dgm:prSet presAssocID="{AE04E338-7BA2-4E5C-8742-8B445899C86A}" presName="connectorText" presStyleLbl="sibTrans2D1" presStyleIdx="0" presStyleCnt="1"/>
      <dgm:spPr/>
    </dgm:pt>
    <dgm:pt modelId="{BB8790DF-067D-44D9-A8EF-AB922525B32F}" type="pres">
      <dgm:prSet presAssocID="{9AAF12FB-81B4-43E6-8C07-ECC03BBAEA7A}" presName="node" presStyleLbl="node1" presStyleIdx="1" presStyleCnt="2" custScaleX="209876">
        <dgm:presLayoutVars>
          <dgm:bulletEnabled val="1"/>
        </dgm:presLayoutVars>
      </dgm:prSet>
      <dgm:spPr/>
    </dgm:pt>
  </dgm:ptLst>
  <dgm:cxnLst>
    <dgm:cxn modelId="{F08E5917-D33C-4C6E-9338-B4D04CFB0EFB}" type="presOf" srcId="{D78127E1-DC83-42CA-A246-6F83B4C7C629}" destId="{E0A37391-A1E9-4B51-BBE8-E594D4E1F1A9}" srcOrd="0" destOrd="0" presId="urn:microsoft.com/office/officeart/2005/8/layout/process1"/>
    <dgm:cxn modelId="{BB63F827-CD19-4BBD-9581-4510DDD92A90}" srcId="{D78127E1-DC83-42CA-A246-6F83B4C7C629}" destId="{C809EB29-6A73-4C88-AB35-C7EAC7EB96D6}" srcOrd="0" destOrd="0" parTransId="{ED48A88A-5BDC-42E0-BD4D-AE6F54F508DA}" sibTransId="{AE04E338-7BA2-4E5C-8742-8B445899C86A}"/>
    <dgm:cxn modelId="{9026BF5E-63FE-4EE8-9C2E-A28A892FE98B}" type="presOf" srcId="{C809EB29-6A73-4C88-AB35-C7EAC7EB96D6}" destId="{B3D330CD-BEF7-4850-9496-C1A479DCDA1E}" srcOrd="0" destOrd="0" presId="urn:microsoft.com/office/officeart/2005/8/layout/process1"/>
    <dgm:cxn modelId="{3E2F267B-11C7-4816-8CEF-5BC57F0D712F}" type="presOf" srcId="{AE04E338-7BA2-4E5C-8742-8B445899C86A}" destId="{2C938C5B-DB69-412F-AF32-58F0FF2CBFB0}" srcOrd="1" destOrd="0" presId="urn:microsoft.com/office/officeart/2005/8/layout/process1"/>
    <dgm:cxn modelId="{D35A7787-5758-4EA5-A4A7-9E14D18D7B56}" type="presOf" srcId="{AE04E338-7BA2-4E5C-8742-8B445899C86A}" destId="{BA3A230D-B66A-46F5-A8C6-194919D20E1E}" srcOrd="0" destOrd="0" presId="urn:microsoft.com/office/officeart/2005/8/layout/process1"/>
    <dgm:cxn modelId="{22D91A91-74A6-4ACF-8AB8-99BEC62D4FFD}" type="presOf" srcId="{9AAF12FB-81B4-43E6-8C07-ECC03BBAEA7A}" destId="{BB8790DF-067D-44D9-A8EF-AB922525B32F}" srcOrd="0" destOrd="0" presId="urn:microsoft.com/office/officeart/2005/8/layout/process1"/>
    <dgm:cxn modelId="{FF7194B1-E206-4253-A6FD-213D020FA928}" srcId="{D78127E1-DC83-42CA-A246-6F83B4C7C629}" destId="{9AAF12FB-81B4-43E6-8C07-ECC03BBAEA7A}" srcOrd="1" destOrd="0" parTransId="{C56D95A2-44F1-48E9-8B73-0FB858F277F0}" sibTransId="{FBC9A842-40CF-4257-A459-FE0297B3AC49}"/>
    <dgm:cxn modelId="{200E8CD0-BE3F-477D-ACF0-51852DA8F1C1}" type="presParOf" srcId="{E0A37391-A1E9-4B51-BBE8-E594D4E1F1A9}" destId="{B3D330CD-BEF7-4850-9496-C1A479DCDA1E}" srcOrd="0" destOrd="0" presId="urn:microsoft.com/office/officeart/2005/8/layout/process1"/>
    <dgm:cxn modelId="{E7DF55F5-0F07-4622-A257-F7216022C1C2}" type="presParOf" srcId="{E0A37391-A1E9-4B51-BBE8-E594D4E1F1A9}" destId="{BA3A230D-B66A-46F5-A8C6-194919D20E1E}" srcOrd="1" destOrd="0" presId="urn:microsoft.com/office/officeart/2005/8/layout/process1"/>
    <dgm:cxn modelId="{EB47FBA0-96B7-44C1-BB0A-E88CD891BF70}" type="presParOf" srcId="{BA3A230D-B66A-46F5-A8C6-194919D20E1E}" destId="{2C938C5B-DB69-412F-AF32-58F0FF2CBFB0}" srcOrd="0" destOrd="0" presId="urn:microsoft.com/office/officeart/2005/8/layout/process1"/>
    <dgm:cxn modelId="{93BA9ADA-2119-420E-93E4-2766A7AADF3D}" type="presParOf" srcId="{E0A37391-A1E9-4B51-BBE8-E594D4E1F1A9}" destId="{BB8790DF-067D-44D9-A8EF-AB922525B32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7FDFD8-B789-4BE9-84C9-E0DF95DDC6D5}" type="doc">
      <dgm:prSet loTypeId="urn:microsoft.com/office/officeart/2005/8/layout/process1" loCatId="process" qsTypeId="urn:microsoft.com/office/officeart/2005/8/quickstyle/3d1" qsCatId="3D" csTypeId="urn:microsoft.com/office/officeart/2005/8/colors/accent1_5" csCatId="accent1" phldr="1"/>
      <dgm:spPr/>
      <dgm:t>
        <a:bodyPr/>
        <a:lstStyle/>
        <a:p>
          <a:endParaRPr lang="es-CO"/>
        </a:p>
      </dgm:t>
    </dgm:pt>
    <dgm:pt modelId="{084C2BBD-CA04-47EB-A6E7-D37917110312}">
      <dgm:prSet custT="1"/>
      <dgm:spPr/>
      <dgm:t>
        <a:bodyPr/>
        <a:lstStyle/>
        <a:p>
          <a:r>
            <a:rPr lang="es-CO" sz="4400" b="1" dirty="0">
              <a:solidFill>
                <a:schemeClr val="accent1">
                  <a:lumMod val="50000"/>
                </a:schemeClr>
              </a:solidFill>
              <a:latin typeface="Arial" panose="020B0604020202020204" pitchFamily="34" charset="0"/>
              <a:cs typeface="Arial" panose="020B0604020202020204" pitchFamily="34" charset="0"/>
            </a:rPr>
            <a:t>IDENTIFICACIÓN CARGOS PROPUESTOS</a:t>
          </a:r>
          <a:endParaRPr lang="es-CO" sz="4400" dirty="0"/>
        </a:p>
      </dgm:t>
    </dgm:pt>
    <dgm:pt modelId="{9DCB7665-10FD-4923-BFCA-F6C76E3837C9}" type="parTrans" cxnId="{B1FC8B64-E3EF-4779-BDAD-6F31F72C9DE1}">
      <dgm:prSet/>
      <dgm:spPr/>
      <dgm:t>
        <a:bodyPr/>
        <a:lstStyle/>
        <a:p>
          <a:endParaRPr lang="es-CO" sz="2800"/>
        </a:p>
      </dgm:t>
    </dgm:pt>
    <dgm:pt modelId="{63220FAC-EA1F-4475-A655-4C3E59C6F59C}" type="sibTrans" cxnId="{B1FC8B64-E3EF-4779-BDAD-6F31F72C9DE1}">
      <dgm:prSet/>
      <dgm:spPr/>
      <dgm:t>
        <a:bodyPr/>
        <a:lstStyle/>
        <a:p>
          <a:endParaRPr lang="es-CO" sz="2800"/>
        </a:p>
      </dgm:t>
    </dgm:pt>
    <dgm:pt modelId="{14C7C5A1-4430-4935-B04D-47609D9EE814}" type="pres">
      <dgm:prSet presAssocID="{527FDFD8-B789-4BE9-84C9-E0DF95DDC6D5}" presName="Name0" presStyleCnt="0">
        <dgm:presLayoutVars>
          <dgm:dir/>
          <dgm:resizeHandles val="exact"/>
        </dgm:presLayoutVars>
      </dgm:prSet>
      <dgm:spPr/>
    </dgm:pt>
    <dgm:pt modelId="{CBAA14CE-D0D1-41AD-9365-A1558EDF9608}" type="pres">
      <dgm:prSet presAssocID="{084C2BBD-CA04-47EB-A6E7-D37917110312}" presName="node" presStyleLbl="node1" presStyleIdx="0" presStyleCnt="1" custLinFactNeighborX="49" custLinFactNeighborY="-35701">
        <dgm:presLayoutVars>
          <dgm:bulletEnabled val="1"/>
        </dgm:presLayoutVars>
      </dgm:prSet>
      <dgm:spPr/>
    </dgm:pt>
  </dgm:ptLst>
  <dgm:cxnLst>
    <dgm:cxn modelId="{6D529456-1016-4A41-BAE9-5544DBFB2141}" type="presOf" srcId="{527FDFD8-B789-4BE9-84C9-E0DF95DDC6D5}" destId="{14C7C5A1-4430-4935-B04D-47609D9EE814}" srcOrd="0" destOrd="0" presId="urn:microsoft.com/office/officeart/2005/8/layout/process1"/>
    <dgm:cxn modelId="{B1FC8B64-E3EF-4779-BDAD-6F31F72C9DE1}" srcId="{527FDFD8-B789-4BE9-84C9-E0DF95DDC6D5}" destId="{084C2BBD-CA04-47EB-A6E7-D37917110312}" srcOrd="0" destOrd="0" parTransId="{9DCB7665-10FD-4923-BFCA-F6C76E3837C9}" sibTransId="{63220FAC-EA1F-4475-A655-4C3E59C6F59C}"/>
    <dgm:cxn modelId="{655DC3CE-84CB-47AC-A684-F7215EE0271C}" type="presOf" srcId="{084C2BBD-CA04-47EB-A6E7-D37917110312}" destId="{CBAA14CE-D0D1-41AD-9365-A1558EDF9608}" srcOrd="0" destOrd="0" presId="urn:microsoft.com/office/officeart/2005/8/layout/process1"/>
    <dgm:cxn modelId="{2DC455E2-CFE1-4763-99DD-AFD81B04BC78}" type="presParOf" srcId="{14C7C5A1-4430-4935-B04D-47609D9EE814}" destId="{CBAA14CE-D0D1-41AD-9365-A1558EDF960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7FDFD8-B789-4BE9-84C9-E0DF95DDC6D5}" type="doc">
      <dgm:prSet loTypeId="urn:microsoft.com/office/officeart/2005/8/layout/process1" loCatId="process" qsTypeId="urn:microsoft.com/office/officeart/2005/8/quickstyle/3d1" qsCatId="3D" csTypeId="urn:microsoft.com/office/officeart/2005/8/colors/accent1_5" csCatId="accent1" phldr="1"/>
      <dgm:spPr/>
      <dgm:t>
        <a:bodyPr/>
        <a:lstStyle/>
        <a:p>
          <a:endParaRPr lang="es-CO"/>
        </a:p>
      </dgm:t>
    </dgm:pt>
    <dgm:pt modelId="{084C2BBD-CA04-47EB-A6E7-D37917110312}">
      <dgm:prSet custT="1"/>
      <dgm:spPr/>
      <dgm:t>
        <a:bodyPr/>
        <a:lstStyle/>
        <a:p>
          <a:r>
            <a:rPr lang="es-CO" sz="4400" b="1" dirty="0">
              <a:solidFill>
                <a:schemeClr val="accent1">
                  <a:lumMod val="50000"/>
                </a:schemeClr>
              </a:solidFill>
              <a:latin typeface="Arial" panose="020B0604020202020204" pitchFamily="34" charset="0"/>
              <a:cs typeface="Arial" panose="020B0604020202020204" pitchFamily="34" charset="0"/>
            </a:rPr>
            <a:t>ANÁLISIS DE IMPACTO DE LA PROPUESTA</a:t>
          </a:r>
          <a:endParaRPr lang="es-CO" sz="4400" dirty="0"/>
        </a:p>
      </dgm:t>
    </dgm:pt>
    <dgm:pt modelId="{9DCB7665-10FD-4923-BFCA-F6C76E3837C9}" type="parTrans" cxnId="{B1FC8B64-E3EF-4779-BDAD-6F31F72C9DE1}">
      <dgm:prSet/>
      <dgm:spPr/>
      <dgm:t>
        <a:bodyPr/>
        <a:lstStyle/>
        <a:p>
          <a:endParaRPr lang="es-CO" sz="2800"/>
        </a:p>
      </dgm:t>
    </dgm:pt>
    <dgm:pt modelId="{63220FAC-EA1F-4475-A655-4C3E59C6F59C}" type="sibTrans" cxnId="{B1FC8B64-E3EF-4779-BDAD-6F31F72C9DE1}">
      <dgm:prSet/>
      <dgm:spPr/>
      <dgm:t>
        <a:bodyPr/>
        <a:lstStyle/>
        <a:p>
          <a:endParaRPr lang="es-CO" sz="2800"/>
        </a:p>
      </dgm:t>
    </dgm:pt>
    <dgm:pt modelId="{14C7C5A1-4430-4935-B04D-47609D9EE814}" type="pres">
      <dgm:prSet presAssocID="{527FDFD8-B789-4BE9-84C9-E0DF95DDC6D5}" presName="Name0" presStyleCnt="0">
        <dgm:presLayoutVars>
          <dgm:dir/>
          <dgm:resizeHandles val="exact"/>
        </dgm:presLayoutVars>
      </dgm:prSet>
      <dgm:spPr/>
    </dgm:pt>
    <dgm:pt modelId="{CBAA14CE-D0D1-41AD-9365-A1558EDF9608}" type="pres">
      <dgm:prSet presAssocID="{084C2BBD-CA04-47EB-A6E7-D37917110312}" presName="node" presStyleLbl="node1" presStyleIdx="0" presStyleCnt="1" custLinFactNeighborX="49" custLinFactNeighborY="-35701">
        <dgm:presLayoutVars>
          <dgm:bulletEnabled val="1"/>
        </dgm:presLayoutVars>
      </dgm:prSet>
      <dgm:spPr/>
    </dgm:pt>
  </dgm:ptLst>
  <dgm:cxnLst>
    <dgm:cxn modelId="{6D529456-1016-4A41-BAE9-5544DBFB2141}" type="presOf" srcId="{527FDFD8-B789-4BE9-84C9-E0DF95DDC6D5}" destId="{14C7C5A1-4430-4935-B04D-47609D9EE814}" srcOrd="0" destOrd="0" presId="urn:microsoft.com/office/officeart/2005/8/layout/process1"/>
    <dgm:cxn modelId="{B1FC8B64-E3EF-4779-BDAD-6F31F72C9DE1}" srcId="{527FDFD8-B789-4BE9-84C9-E0DF95DDC6D5}" destId="{084C2BBD-CA04-47EB-A6E7-D37917110312}" srcOrd="0" destOrd="0" parTransId="{9DCB7665-10FD-4923-BFCA-F6C76E3837C9}" sibTransId="{63220FAC-EA1F-4475-A655-4C3E59C6F59C}"/>
    <dgm:cxn modelId="{655DC3CE-84CB-47AC-A684-F7215EE0271C}" type="presOf" srcId="{084C2BBD-CA04-47EB-A6E7-D37917110312}" destId="{CBAA14CE-D0D1-41AD-9365-A1558EDF9608}" srcOrd="0" destOrd="0" presId="urn:microsoft.com/office/officeart/2005/8/layout/process1"/>
    <dgm:cxn modelId="{2DC455E2-CFE1-4763-99DD-AFD81B04BC78}" type="presParOf" srcId="{14C7C5A1-4430-4935-B04D-47609D9EE814}" destId="{CBAA14CE-D0D1-41AD-9365-A1558EDF960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A14CE-D0D1-41AD-9365-A1558EDF9608}">
      <dsp:nvSpPr>
        <dsp:cNvPr id="0" name=""/>
        <dsp:cNvSpPr/>
      </dsp:nvSpPr>
      <dsp:spPr>
        <a:xfrm>
          <a:off x="9608" y="0"/>
          <a:ext cx="9829258" cy="2318184"/>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CO" sz="4400" kern="1200" dirty="0"/>
            <a:t>Antes y después de la propuesta</a:t>
          </a:r>
        </a:p>
      </dsp:txBody>
      <dsp:txXfrm>
        <a:off x="77505" y="67897"/>
        <a:ext cx="9693464" cy="21823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1B5D0-1186-400E-A035-8916B7DF941A}">
      <dsp:nvSpPr>
        <dsp:cNvPr id="0" name=""/>
        <dsp:cNvSpPr/>
      </dsp:nvSpPr>
      <dsp:spPr>
        <a:xfrm>
          <a:off x="0" y="1879"/>
          <a:ext cx="12594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F5E42-F012-40A3-BDA4-6707D51F917B}">
      <dsp:nvSpPr>
        <dsp:cNvPr id="0" name=""/>
        <dsp:cNvSpPr/>
      </dsp:nvSpPr>
      <dsp:spPr>
        <a:xfrm>
          <a:off x="0" y="1879"/>
          <a:ext cx="2518833" cy="384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s-CO" sz="6500" kern="1200" dirty="0"/>
        </a:p>
      </dsp:txBody>
      <dsp:txXfrm>
        <a:off x="0" y="1879"/>
        <a:ext cx="2518833" cy="3844797"/>
      </dsp:txXfrm>
    </dsp:sp>
    <dsp:sp modelId="{10DB63F1-9559-48B9-B77C-82CC74AC25CC}">
      <dsp:nvSpPr>
        <dsp:cNvPr id="0" name=""/>
        <dsp:cNvSpPr/>
      </dsp:nvSpPr>
      <dsp:spPr>
        <a:xfrm>
          <a:off x="2707745" y="91240"/>
          <a:ext cx="9886420" cy="178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O" sz="1800" b="1" kern="1200" dirty="0"/>
            <a:t>Concurso de Mérito </a:t>
          </a:r>
          <a:r>
            <a:rPr lang="es-CO" sz="1800" kern="1200" dirty="0"/>
            <a:t>para proveer empleos definitivos en carrera administrativa, en tres escenarios:</a:t>
          </a:r>
          <a:br>
            <a:rPr lang="es-CO" sz="1800" kern="1200" dirty="0"/>
          </a:br>
          <a:r>
            <a:rPr lang="es-CO" sz="1800" kern="1200" dirty="0"/>
            <a:t>A) 155</a:t>
          </a:r>
        </a:p>
        <a:p>
          <a:pPr marL="0" lvl="0" indent="0" algn="l" defTabSz="800100">
            <a:lnSpc>
              <a:spcPct val="90000"/>
            </a:lnSpc>
            <a:spcBef>
              <a:spcPct val="0"/>
            </a:spcBef>
            <a:spcAft>
              <a:spcPct val="35000"/>
            </a:spcAft>
            <a:buNone/>
          </a:pPr>
          <a:r>
            <a:rPr lang="es-CO" sz="1800" kern="1200" dirty="0"/>
            <a:t>B) 111</a:t>
          </a:r>
        </a:p>
        <a:p>
          <a:pPr marL="0" lvl="0" indent="0" algn="l" defTabSz="800100">
            <a:lnSpc>
              <a:spcPct val="90000"/>
            </a:lnSpc>
            <a:spcBef>
              <a:spcPct val="0"/>
            </a:spcBef>
            <a:spcAft>
              <a:spcPct val="35000"/>
            </a:spcAft>
            <a:buNone/>
          </a:pPr>
          <a:r>
            <a:rPr lang="es-CO" sz="1800" kern="1200" dirty="0"/>
            <a:t>C) 187</a:t>
          </a:r>
          <a:endParaRPr lang="es-CO" sz="1600" kern="1200" dirty="0"/>
        </a:p>
      </dsp:txBody>
      <dsp:txXfrm>
        <a:off x="2707745" y="91240"/>
        <a:ext cx="9886420" cy="1787230"/>
      </dsp:txXfrm>
    </dsp:sp>
    <dsp:sp modelId="{E1C439B3-4E8A-41F0-9327-41D66F3A8DC3}">
      <dsp:nvSpPr>
        <dsp:cNvPr id="0" name=""/>
        <dsp:cNvSpPr/>
      </dsp:nvSpPr>
      <dsp:spPr>
        <a:xfrm>
          <a:off x="2518833" y="1878470"/>
          <a:ext cx="1007533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05999E-A128-41AF-BB3E-49D08CA4CA6B}">
      <dsp:nvSpPr>
        <dsp:cNvPr id="0" name=""/>
        <dsp:cNvSpPr/>
      </dsp:nvSpPr>
      <dsp:spPr>
        <a:xfrm>
          <a:off x="2707745" y="1936109"/>
          <a:ext cx="9886420" cy="178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CO" sz="1800" kern="1200" dirty="0"/>
            <a:t>Ampliación Planta Personal en 147 nuevos empleos con financiación a través de recursos CPS y recursos adicionales.</a:t>
          </a:r>
          <a:r>
            <a:rPr lang="es-419" sz="1800" kern="1200" dirty="0"/>
            <a:t>  </a:t>
          </a:r>
        </a:p>
        <a:p>
          <a:pPr marL="0" lvl="0" indent="0" algn="just" defTabSz="800100">
            <a:lnSpc>
              <a:spcPct val="90000"/>
            </a:lnSpc>
            <a:spcBef>
              <a:spcPct val="0"/>
            </a:spcBef>
            <a:spcAft>
              <a:spcPct val="35000"/>
            </a:spcAft>
            <a:buNone/>
          </a:pPr>
          <a:r>
            <a:rPr lang="es-419" sz="1800" b="1" kern="1200" dirty="0">
              <a:solidFill>
                <a:schemeClr val="accent1">
                  <a:lumMod val="50000"/>
                </a:schemeClr>
              </a:solidFill>
              <a:latin typeface="Arial" panose="020B0604020202020204" pitchFamily="34" charset="0"/>
              <a:cs typeface="Arial" panose="020B0604020202020204" pitchFamily="34" charset="0"/>
            </a:rPr>
            <a:t>COSTOS VALORES 2025 </a:t>
          </a:r>
          <a:r>
            <a:rPr lang="es-CO" sz="1800" b="1" kern="1200" dirty="0">
              <a:solidFill>
                <a:schemeClr val="accent1">
                  <a:lumMod val="50000"/>
                </a:schemeClr>
              </a:solidFill>
            </a:rPr>
            <a:t>$ 16.774.890.951,00</a:t>
          </a:r>
          <a:endParaRPr lang="es-CO" sz="1800" kern="1200" dirty="0"/>
        </a:p>
        <a:p>
          <a:pPr marL="0" lvl="0" indent="0" algn="just" defTabSz="800100">
            <a:lnSpc>
              <a:spcPct val="90000"/>
            </a:lnSpc>
            <a:spcBef>
              <a:spcPct val="0"/>
            </a:spcBef>
            <a:spcAft>
              <a:spcPct val="35000"/>
            </a:spcAft>
            <a:buNone/>
          </a:pPr>
          <a:r>
            <a:rPr lang="es-CO" sz="1800" kern="1200" dirty="0"/>
            <a:t>Las CPS deben disminuir y se podrá abordar por fases.</a:t>
          </a:r>
        </a:p>
        <a:p>
          <a:pPr marL="0" lvl="0" indent="0" algn="just" defTabSz="800100">
            <a:lnSpc>
              <a:spcPct val="90000"/>
            </a:lnSpc>
            <a:spcBef>
              <a:spcPct val="0"/>
            </a:spcBef>
            <a:spcAft>
              <a:spcPct val="35000"/>
            </a:spcAft>
            <a:buNone/>
          </a:pPr>
          <a:r>
            <a:rPr lang="es-CO" sz="1800" b="1" kern="1200" dirty="0"/>
            <a:t>Nota: </a:t>
          </a:r>
          <a:r>
            <a:rPr lang="es-CO" sz="1800" kern="1200" dirty="0"/>
            <a:t>Una vez creados los empleos es necesario generar una oferta pública para proveerlos a través de concurso de méritos. </a:t>
          </a:r>
        </a:p>
      </dsp:txBody>
      <dsp:txXfrm>
        <a:off x="2707745" y="1936109"/>
        <a:ext cx="9886420" cy="1787230"/>
      </dsp:txXfrm>
    </dsp:sp>
    <dsp:sp modelId="{7B9C5BD8-1B6E-4D5F-B411-6F4292AFB082}">
      <dsp:nvSpPr>
        <dsp:cNvPr id="0" name=""/>
        <dsp:cNvSpPr/>
      </dsp:nvSpPr>
      <dsp:spPr>
        <a:xfrm>
          <a:off x="2518833" y="3755062"/>
          <a:ext cx="1007533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1BAF7-0BE4-4DC7-9799-A68A838FE766}">
      <dsp:nvSpPr>
        <dsp:cNvPr id="0" name=""/>
        <dsp:cNvSpPr/>
      </dsp:nvSpPr>
      <dsp:spPr>
        <a:xfrm>
          <a:off x="0" y="998"/>
          <a:ext cx="10847917" cy="102123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b="1" kern="1200" dirty="0">
              <a:solidFill>
                <a:schemeClr val="tx1"/>
              </a:solidFill>
            </a:rPr>
            <a:t>Total propuesta estimada de formalización integral: $ </a:t>
          </a:r>
          <a:r>
            <a:rPr lang="es-419" sz="1600" b="1" kern="1200" dirty="0">
              <a:solidFill>
                <a:schemeClr val="tx1"/>
              </a:solidFill>
            </a:rPr>
            <a:t>22.774.890.951</a:t>
          </a:r>
          <a:r>
            <a:rPr lang="es-CO" sz="1600" b="1" kern="1200" dirty="0">
              <a:solidFill>
                <a:schemeClr val="tx1"/>
              </a:solidFill>
            </a:rPr>
            <a:t>*</a:t>
          </a:r>
          <a:endParaRPr lang="es-CO" sz="1600" kern="1200" dirty="0">
            <a:solidFill>
              <a:schemeClr val="tx1"/>
            </a:solidFill>
          </a:endParaRPr>
        </a:p>
        <a:p>
          <a:pPr marL="0" lvl="0" indent="0" algn="l" defTabSz="711200">
            <a:lnSpc>
              <a:spcPct val="90000"/>
            </a:lnSpc>
            <a:spcBef>
              <a:spcPct val="0"/>
            </a:spcBef>
            <a:spcAft>
              <a:spcPct val="35000"/>
            </a:spcAft>
            <a:buNone/>
          </a:pPr>
          <a:r>
            <a:rPr lang="es-CO" sz="1600" kern="1200" dirty="0">
              <a:solidFill>
                <a:schemeClr val="tx1"/>
              </a:solidFill>
            </a:rPr>
            <a:t>*No incluye recursos para realización de Concurso de Méritos, para los 147 nuevos empleos a crear, cuyo valor estimado es de $6.500.000.000</a:t>
          </a:r>
          <a:r>
            <a:rPr lang="es-419" sz="1600" kern="1200" dirty="0">
              <a:solidFill>
                <a:schemeClr val="tx1"/>
              </a:solidFill>
            </a:rPr>
            <a:t> para las tres fases.</a:t>
          </a:r>
          <a:endParaRPr lang="es-CO" sz="1600" kern="1200" dirty="0">
            <a:solidFill>
              <a:schemeClr val="tx1"/>
            </a:solidFill>
          </a:endParaRPr>
        </a:p>
      </dsp:txBody>
      <dsp:txXfrm>
        <a:off x="49853" y="50851"/>
        <a:ext cx="10748211" cy="9215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7485D-EA8C-4454-BA84-5E7F98D0E5BA}">
      <dsp:nvSpPr>
        <dsp:cNvPr id="0" name=""/>
        <dsp:cNvSpPr/>
      </dsp:nvSpPr>
      <dsp:spPr>
        <a:xfrm>
          <a:off x="4239" y="506090"/>
          <a:ext cx="2174942" cy="86997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s-CO" sz="2500" b="1" kern="1200" dirty="0"/>
            <a:t>Escenario A:</a:t>
          </a:r>
          <a:endParaRPr lang="es-CO" sz="2500" kern="1200" dirty="0"/>
        </a:p>
      </dsp:txBody>
      <dsp:txXfrm>
        <a:off x="439227" y="506090"/>
        <a:ext cx="1304966" cy="869976"/>
      </dsp:txXfrm>
    </dsp:sp>
    <dsp:sp modelId="{99BD00A8-C334-4E94-87DA-E500180D9A5F}">
      <dsp:nvSpPr>
        <dsp:cNvPr id="0" name=""/>
        <dsp:cNvSpPr/>
      </dsp:nvSpPr>
      <dsp:spPr>
        <a:xfrm>
          <a:off x="1896439" y="580038"/>
          <a:ext cx="1805201" cy="72208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s-CO" sz="1500" b="1" kern="1200" dirty="0"/>
            <a:t>1 empleo de planta → 0.5 </a:t>
          </a:r>
          <a:r>
            <a:rPr lang="es-419" sz="1500" b="1" kern="1200" dirty="0"/>
            <a:t>C</a:t>
          </a:r>
          <a:r>
            <a:rPr lang="es-CO" sz="1500" b="1" kern="1200" dirty="0"/>
            <a:t>PS menos</a:t>
          </a:r>
          <a:endParaRPr lang="es-CO" sz="1500" kern="1200" dirty="0"/>
        </a:p>
      </dsp:txBody>
      <dsp:txXfrm>
        <a:off x="2257479" y="580038"/>
        <a:ext cx="1083121" cy="722080"/>
      </dsp:txXfrm>
    </dsp:sp>
    <dsp:sp modelId="{472B5637-AA21-4DE5-AA6C-48C7C994B71F}">
      <dsp:nvSpPr>
        <dsp:cNvPr id="0" name=""/>
        <dsp:cNvSpPr/>
      </dsp:nvSpPr>
      <dsp:spPr>
        <a:xfrm>
          <a:off x="3448912" y="580038"/>
          <a:ext cx="1805201" cy="722080"/>
        </a:xfrm>
        <a:prstGeom prst="chevron">
          <a:avLst/>
        </a:prstGeom>
        <a:solidFill>
          <a:schemeClr val="accent3">
            <a:tint val="40000"/>
            <a:alpha val="90000"/>
            <a:hueOff val="405828"/>
            <a:satOff val="20000"/>
            <a:lumOff val="356"/>
            <a:alphaOff val="0"/>
          </a:schemeClr>
        </a:solidFill>
        <a:ln w="12700" cap="flat" cmpd="sng" algn="ctr">
          <a:solidFill>
            <a:schemeClr val="accent3">
              <a:tint val="40000"/>
              <a:alpha val="90000"/>
              <a:hueOff val="405828"/>
              <a:satOff val="20000"/>
              <a:lumOff val="3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s-CO" sz="1500" kern="1200" dirty="0"/>
            <a:t>147 empleos → reducción de </a:t>
          </a:r>
          <a:r>
            <a:rPr lang="es-CO" sz="1500" b="1" kern="1200" dirty="0"/>
            <a:t>73 </a:t>
          </a:r>
          <a:r>
            <a:rPr lang="es-419" sz="1500" b="1" kern="1200" dirty="0"/>
            <a:t>C</a:t>
          </a:r>
          <a:r>
            <a:rPr lang="es-CO" sz="1500" b="1" kern="1200" dirty="0"/>
            <a:t>PS</a:t>
          </a:r>
          <a:endParaRPr lang="es-CO" sz="1500" kern="1200" dirty="0"/>
        </a:p>
      </dsp:txBody>
      <dsp:txXfrm>
        <a:off x="3809952" y="580038"/>
        <a:ext cx="1083121" cy="722080"/>
      </dsp:txXfrm>
    </dsp:sp>
    <dsp:sp modelId="{6A45AA61-AE4C-480C-800F-B78B75EBD274}">
      <dsp:nvSpPr>
        <dsp:cNvPr id="0" name=""/>
        <dsp:cNvSpPr/>
      </dsp:nvSpPr>
      <dsp:spPr>
        <a:xfrm>
          <a:off x="5001386" y="580038"/>
          <a:ext cx="1805201" cy="722080"/>
        </a:xfrm>
        <a:prstGeom prst="chevron">
          <a:avLst/>
        </a:prstGeom>
        <a:solidFill>
          <a:schemeClr val="accent3">
            <a:tint val="40000"/>
            <a:alpha val="90000"/>
            <a:hueOff val="811656"/>
            <a:satOff val="40000"/>
            <a:lumOff val="712"/>
            <a:alphaOff val="0"/>
          </a:schemeClr>
        </a:solidFill>
        <a:ln w="12700" cap="flat" cmpd="sng" algn="ctr">
          <a:solidFill>
            <a:schemeClr val="accent3">
              <a:tint val="40000"/>
              <a:alpha val="90000"/>
              <a:hueOff val="811656"/>
              <a:satOff val="40000"/>
              <a:lumOff val="7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s-419" sz="1500" kern="1200" dirty="0"/>
            <a:t>C</a:t>
          </a:r>
          <a:r>
            <a:rPr lang="es-CO" sz="1500" kern="1200" dirty="0"/>
            <a:t>PS restantes: 162</a:t>
          </a:r>
        </a:p>
      </dsp:txBody>
      <dsp:txXfrm>
        <a:off x="5362426" y="580038"/>
        <a:ext cx="1083121" cy="722080"/>
      </dsp:txXfrm>
    </dsp:sp>
    <dsp:sp modelId="{2B6ED246-8AE1-4C2D-8D7F-952589849BA6}">
      <dsp:nvSpPr>
        <dsp:cNvPr id="0" name=""/>
        <dsp:cNvSpPr/>
      </dsp:nvSpPr>
      <dsp:spPr>
        <a:xfrm>
          <a:off x="4239" y="1497863"/>
          <a:ext cx="2174942" cy="869976"/>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s-CO" sz="2500" b="1" kern="1200" dirty="0"/>
            <a:t>Escenario B</a:t>
          </a:r>
          <a:endParaRPr lang="es-CO" sz="2500" kern="1200" dirty="0"/>
        </a:p>
      </dsp:txBody>
      <dsp:txXfrm>
        <a:off x="439227" y="1497863"/>
        <a:ext cx="1304966" cy="869976"/>
      </dsp:txXfrm>
    </dsp:sp>
    <dsp:sp modelId="{EEB2A346-7351-4556-A6DE-AA968A9D9A61}">
      <dsp:nvSpPr>
        <dsp:cNvPr id="0" name=""/>
        <dsp:cNvSpPr/>
      </dsp:nvSpPr>
      <dsp:spPr>
        <a:xfrm>
          <a:off x="1896439" y="1571811"/>
          <a:ext cx="1805201" cy="722080"/>
        </a:xfrm>
        <a:prstGeom prst="chevron">
          <a:avLst/>
        </a:prstGeom>
        <a:solidFill>
          <a:schemeClr val="accent3">
            <a:tint val="40000"/>
            <a:alpha val="90000"/>
            <a:hueOff val="1217485"/>
            <a:satOff val="60000"/>
            <a:lumOff val="1067"/>
            <a:alphaOff val="0"/>
          </a:schemeClr>
        </a:solidFill>
        <a:ln w="12700" cap="flat" cmpd="sng" algn="ctr">
          <a:solidFill>
            <a:schemeClr val="accent3">
              <a:tint val="40000"/>
              <a:alpha val="90000"/>
              <a:hueOff val="1217485"/>
              <a:satOff val="60000"/>
              <a:lumOff val="10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s-CO" sz="1500" b="1" kern="1200" dirty="0"/>
            <a:t>1 empleo de planta → 1 </a:t>
          </a:r>
          <a:r>
            <a:rPr lang="es-419" sz="1500" b="1" kern="1200" dirty="0"/>
            <a:t>CP</a:t>
          </a:r>
          <a:r>
            <a:rPr lang="es-CO" sz="1500" b="1" kern="1200" dirty="0"/>
            <a:t>S menos</a:t>
          </a:r>
          <a:endParaRPr lang="es-CO" sz="1500" kern="1200" dirty="0"/>
        </a:p>
      </dsp:txBody>
      <dsp:txXfrm>
        <a:off x="2257479" y="1571811"/>
        <a:ext cx="1083121" cy="722080"/>
      </dsp:txXfrm>
    </dsp:sp>
    <dsp:sp modelId="{023950AC-A22F-4A87-97F5-ADA6D8CF0EBA}">
      <dsp:nvSpPr>
        <dsp:cNvPr id="0" name=""/>
        <dsp:cNvSpPr/>
      </dsp:nvSpPr>
      <dsp:spPr>
        <a:xfrm>
          <a:off x="3448912" y="1571811"/>
          <a:ext cx="1805201" cy="722080"/>
        </a:xfrm>
        <a:prstGeom prst="chevron">
          <a:avLst/>
        </a:prstGeom>
        <a:solidFill>
          <a:schemeClr val="accent3">
            <a:tint val="40000"/>
            <a:alpha val="90000"/>
            <a:hueOff val="1623313"/>
            <a:satOff val="80000"/>
            <a:lumOff val="1423"/>
            <a:alphaOff val="0"/>
          </a:schemeClr>
        </a:solidFill>
        <a:ln w="12700" cap="flat" cmpd="sng" algn="ctr">
          <a:solidFill>
            <a:schemeClr val="accent3">
              <a:tint val="40000"/>
              <a:alpha val="90000"/>
              <a:hueOff val="1623313"/>
              <a:satOff val="80000"/>
              <a:lumOff val="14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s-CO" sz="1500" kern="1200" dirty="0"/>
            <a:t>147 empleos → reducción de </a:t>
          </a:r>
          <a:r>
            <a:rPr lang="es-CO" sz="1500" b="1" kern="1200" dirty="0"/>
            <a:t>147 </a:t>
          </a:r>
          <a:r>
            <a:rPr lang="es-419" sz="1500" b="1" kern="1200" dirty="0"/>
            <a:t>C</a:t>
          </a:r>
          <a:r>
            <a:rPr lang="es-CO" sz="1500" b="1" kern="1200" dirty="0"/>
            <a:t>PS</a:t>
          </a:r>
          <a:endParaRPr lang="es-CO" sz="1500" kern="1200" dirty="0"/>
        </a:p>
      </dsp:txBody>
      <dsp:txXfrm>
        <a:off x="3809952" y="1571811"/>
        <a:ext cx="1083121" cy="722080"/>
      </dsp:txXfrm>
    </dsp:sp>
    <dsp:sp modelId="{0D366DDA-B3A4-40D9-8C06-506C949ED94E}">
      <dsp:nvSpPr>
        <dsp:cNvPr id="0" name=""/>
        <dsp:cNvSpPr/>
      </dsp:nvSpPr>
      <dsp:spPr>
        <a:xfrm>
          <a:off x="5001386" y="1571811"/>
          <a:ext cx="1805201" cy="722080"/>
        </a:xfrm>
        <a:prstGeom prst="chevron">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s-419" sz="1500" kern="1200" dirty="0"/>
            <a:t>CP</a:t>
          </a:r>
          <a:r>
            <a:rPr lang="es-CO" sz="1500" kern="1200" dirty="0"/>
            <a:t>S restantes: 88</a:t>
          </a:r>
        </a:p>
      </dsp:txBody>
      <dsp:txXfrm>
        <a:off x="5362426" y="1571811"/>
        <a:ext cx="1083121" cy="7220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7485D-EA8C-4454-BA84-5E7F98D0E5BA}">
      <dsp:nvSpPr>
        <dsp:cNvPr id="0" name=""/>
        <dsp:cNvSpPr/>
      </dsp:nvSpPr>
      <dsp:spPr>
        <a:xfrm>
          <a:off x="5481" y="447734"/>
          <a:ext cx="2812100" cy="112484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s-CO" sz="3200" b="1" kern="1200" dirty="0"/>
            <a:t>Escenario A:</a:t>
          </a:r>
          <a:endParaRPr lang="es-CO" sz="3200" kern="1200" dirty="0"/>
        </a:p>
      </dsp:txBody>
      <dsp:txXfrm>
        <a:off x="567901" y="447734"/>
        <a:ext cx="1687260" cy="1124840"/>
      </dsp:txXfrm>
    </dsp:sp>
    <dsp:sp modelId="{99BD00A8-C334-4E94-87DA-E500180D9A5F}">
      <dsp:nvSpPr>
        <dsp:cNvPr id="0" name=""/>
        <dsp:cNvSpPr/>
      </dsp:nvSpPr>
      <dsp:spPr>
        <a:xfrm>
          <a:off x="2452009" y="543345"/>
          <a:ext cx="2334043" cy="933617"/>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CO" sz="2000" b="1" kern="1200" dirty="0"/>
            <a:t>1 empleo de planta → 0.5 </a:t>
          </a:r>
          <a:r>
            <a:rPr lang="es-419" sz="2000" b="1" kern="1200" dirty="0"/>
            <a:t>COS</a:t>
          </a:r>
          <a:r>
            <a:rPr lang="es-CO" sz="2000" b="1" kern="1200" dirty="0"/>
            <a:t> menos</a:t>
          </a:r>
          <a:endParaRPr lang="es-CO" sz="2000" kern="1200" dirty="0"/>
        </a:p>
      </dsp:txBody>
      <dsp:txXfrm>
        <a:off x="2918818" y="543345"/>
        <a:ext cx="1400426" cy="933617"/>
      </dsp:txXfrm>
    </dsp:sp>
    <dsp:sp modelId="{472B5637-AA21-4DE5-AA6C-48C7C994B71F}">
      <dsp:nvSpPr>
        <dsp:cNvPr id="0" name=""/>
        <dsp:cNvSpPr/>
      </dsp:nvSpPr>
      <dsp:spPr>
        <a:xfrm>
          <a:off x="4459286" y="543345"/>
          <a:ext cx="2334043" cy="933617"/>
        </a:xfrm>
        <a:prstGeom prst="chevron">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CO" sz="2000" kern="1200" dirty="0"/>
            <a:t>147empleos → reducción de </a:t>
          </a:r>
          <a:r>
            <a:rPr lang="es-CO" sz="2000" b="1" kern="1200" dirty="0"/>
            <a:t>73 </a:t>
          </a:r>
          <a:r>
            <a:rPr lang="es-419" sz="2000" b="1" kern="1200" dirty="0"/>
            <a:t>C</a:t>
          </a:r>
          <a:r>
            <a:rPr lang="es-CO" sz="2000" b="1" kern="1200" dirty="0"/>
            <a:t>PS</a:t>
          </a:r>
          <a:endParaRPr lang="es-CO" sz="2000" kern="1200" dirty="0"/>
        </a:p>
      </dsp:txBody>
      <dsp:txXfrm>
        <a:off x="4926095" y="543345"/>
        <a:ext cx="1400426" cy="933617"/>
      </dsp:txXfrm>
    </dsp:sp>
    <dsp:sp modelId="{6A45AA61-AE4C-480C-800F-B78B75EBD274}">
      <dsp:nvSpPr>
        <dsp:cNvPr id="0" name=""/>
        <dsp:cNvSpPr/>
      </dsp:nvSpPr>
      <dsp:spPr>
        <a:xfrm>
          <a:off x="6466563" y="543345"/>
          <a:ext cx="2334043" cy="933617"/>
        </a:xfrm>
        <a:prstGeom prst="chevron">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419" sz="2000" kern="1200" dirty="0"/>
            <a:t>CP</a:t>
          </a:r>
          <a:r>
            <a:rPr lang="es-CO" sz="2000" kern="1200" dirty="0"/>
            <a:t>S restantes: 162</a:t>
          </a:r>
        </a:p>
      </dsp:txBody>
      <dsp:txXfrm>
        <a:off x="6933372" y="543345"/>
        <a:ext cx="1400426" cy="9336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ED246-8AE1-4C2D-8D7F-952589849BA6}">
      <dsp:nvSpPr>
        <dsp:cNvPr id="0" name=""/>
        <dsp:cNvSpPr/>
      </dsp:nvSpPr>
      <dsp:spPr>
        <a:xfrm>
          <a:off x="4949" y="687572"/>
          <a:ext cx="2539074" cy="101562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s-CO" sz="2900" b="1" kern="1200" dirty="0"/>
            <a:t>Escenario B</a:t>
          </a:r>
          <a:endParaRPr lang="es-CO" sz="2900" kern="1200" dirty="0"/>
        </a:p>
      </dsp:txBody>
      <dsp:txXfrm>
        <a:off x="512764" y="687572"/>
        <a:ext cx="1523445" cy="1015629"/>
      </dsp:txXfrm>
    </dsp:sp>
    <dsp:sp modelId="{EEB2A346-7351-4556-A6DE-AA968A9D9A61}">
      <dsp:nvSpPr>
        <dsp:cNvPr id="0" name=""/>
        <dsp:cNvSpPr/>
      </dsp:nvSpPr>
      <dsp:spPr>
        <a:xfrm>
          <a:off x="2213943" y="773901"/>
          <a:ext cx="2107431" cy="842972"/>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t>1 empleo de planta → 1 </a:t>
          </a:r>
          <a:r>
            <a:rPr lang="es-419" sz="1800" b="1" kern="1200" dirty="0"/>
            <a:t>CPS</a:t>
          </a:r>
          <a:r>
            <a:rPr lang="es-CO" sz="1800" b="1" kern="1200" dirty="0"/>
            <a:t> menos</a:t>
          </a:r>
          <a:endParaRPr lang="es-CO" sz="1800" kern="1200" dirty="0"/>
        </a:p>
      </dsp:txBody>
      <dsp:txXfrm>
        <a:off x="2635429" y="773901"/>
        <a:ext cx="1264459" cy="842972"/>
      </dsp:txXfrm>
    </dsp:sp>
    <dsp:sp modelId="{023950AC-A22F-4A87-97F5-ADA6D8CF0EBA}">
      <dsp:nvSpPr>
        <dsp:cNvPr id="0" name=""/>
        <dsp:cNvSpPr/>
      </dsp:nvSpPr>
      <dsp:spPr>
        <a:xfrm>
          <a:off x="4026334" y="773901"/>
          <a:ext cx="2107431" cy="842972"/>
        </a:xfrm>
        <a:prstGeom prst="chevron">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kern="1200" dirty="0"/>
            <a:t>147 empleos → reducción de </a:t>
          </a:r>
          <a:r>
            <a:rPr lang="es-CO" sz="1800" b="1" kern="1200" dirty="0"/>
            <a:t>147 </a:t>
          </a:r>
          <a:r>
            <a:rPr lang="es-419" sz="1800" b="1" kern="1200" dirty="0"/>
            <a:t>CPS</a:t>
          </a:r>
          <a:endParaRPr lang="es-CO" sz="1800" kern="1200" dirty="0"/>
        </a:p>
      </dsp:txBody>
      <dsp:txXfrm>
        <a:off x="4447820" y="773901"/>
        <a:ext cx="1264459" cy="842972"/>
      </dsp:txXfrm>
    </dsp:sp>
    <dsp:sp modelId="{0D366DDA-B3A4-40D9-8C06-506C949ED94E}">
      <dsp:nvSpPr>
        <dsp:cNvPr id="0" name=""/>
        <dsp:cNvSpPr/>
      </dsp:nvSpPr>
      <dsp:spPr>
        <a:xfrm>
          <a:off x="5838726" y="773901"/>
          <a:ext cx="2107431" cy="842972"/>
        </a:xfrm>
        <a:prstGeom prst="chevron">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419" sz="1800" kern="1200" dirty="0"/>
            <a:t>CPS</a:t>
          </a:r>
          <a:r>
            <a:rPr lang="es-CO" sz="1800" kern="1200" dirty="0"/>
            <a:t> restantes: 88</a:t>
          </a:r>
        </a:p>
      </dsp:txBody>
      <dsp:txXfrm>
        <a:off x="6260212" y="773901"/>
        <a:ext cx="1264459" cy="842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A14CE-D0D1-41AD-9365-A1558EDF9608}">
      <dsp:nvSpPr>
        <dsp:cNvPr id="0" name=""/>
        <dsp:cNvSpPr/>
      </dsp:nvSpPr>
      <dsp:spPr>
        <a:xfrm>
          <a:off x="703183" y="0"/>
          <a:ext cx="8442141" cy="1226355"/>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b="1" kern="1200" dirty="0">
              <a:solidFill>
                <a:schemeClr val="accent1">
                  <a:lumMod val="50000"/>
                </a:schemeClr>
              </a:solidFill>
              <a:latin typeface="Arial" panose="020B0604020202020204" pitchFamily="34" charset="0"/>
              <a:cs typeface="Arial" panose="020B0604020202020204" pitchFamily="34" charset="0"/>
            </a:rPr>
            <a:t>RELACIÓN ESTUDIANTES VS ADMINISTRATIVOS</a:t>
          </a:r>
          <a:endParaRPr lang="es-CO" sz="3200" kern="1200" dirty="0"/>
        </a:p>
      </dsp:txBody>
      <dsp:txXfrm>
        <a:off x="739102" y="35919"/>
        <a:ext cx="8370303" cy="11545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52F41-183F-4B15-9163-35896E1DE501}">
      <dsp:nvSpPr>
        <dsp:cNvPr id="0" name=""/>
        <dsp:cNvSpPr/>
      </dsp:nvSpPr>
      <dsp:spPr>
        <a:xfrm>
          <a:off x="952" y="54895"/>
          <a:ext cx="2031206" cy="247553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t>Convocatoria a Concurso de Méritos para proveer definitivamente las vacantes existentes, superando la provisionalidad y generando trabajo estable, ACUERDO 02 DE 2012</a:t>
          </a:r>
        </a:p>
      </dsp:txBody>
      <dsp:txXfrm>
        <a:off x="60444" y="114387"/>
        <a:ext cx="1912222" cy="2356548"/>
      </dsp:txXfrm>
    </dsp:sp>
    <dsp:sp modelId="{99A106E9-0ACB-48BD-81F2-01057247D0DF}">
      <dsp:nvSpPr>
        <dsp:cNvPr id="0" name=""/>
        <dsp:cNvSpPr/>
      </dsp:nvSpPr>
      <dsp:spPr>
        <a:xfrm>
          <a:off x="2235279" y="1040791"/>
          <a:ext cx="430615" cy="5037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a:off x="2235279" y="1141539"/>
        <a:ext cx="301431" cy="302243"/>
      </dsp:txXfrm>
    </dsp:sp>
    <dsp:sp modelId="{E94F645A-87C0-4ACF-968E-BE063FC503C1}">
      <dsp:nvSpPr>
        <dsp:cNvPr id="0" name=""/>
        <dsp:cNvSpPr/>
      </dsp:nvSpPr>
      <dsp:spPr>
        <a:xfrm>
          <a:off x="2844641" y="54895"/>
          <a:ext cx="2031206" cy="247553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Tiempo estimado de realización del concurso 1 año.</a:t>
          </a:r>
          <a:br>
            <a:rPr lang="es-CO" sz="1600" kern="1200" dirty="0"/>
          </a:br>
          <a:br>
            <a:rPr lang="es-CO" sz="1600" kern="1200" dirty="0"/>
          </a:br>
          <a:r>
            <a:rPr lang="es-CO" sz="1600" kern="1200" dirty="0"/>
            <a:t>La propuesta podrá realizarse a través de fases determinando los empleos que se ofertarían en cada una de ellas.</a:t>
          </a:r>
        </a:p>
      </dsp:txBody>
      <dsp:txXfrm>
        <a:off x="2904133" y="114387"/>
        <a:ext cx="1912222" cy="23565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52F41-183F-4B15-9163-35896E1DE501}">
      <dsp:nvSpPr>
        <dsp:cNvPr id="0" name=""/>
        <dsp:cNvSpPr/>
      </dsp:nvSpPr>
      <dsp:spPr>
        <a:xfrm>
          <a:off x="952" y="54895"/>
          <a:ext cx="2031206" cy="247553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Convocatoria a Concurso de Méritos para proveer definitivamente las vacantes existentes, superando la provisionalidad y generando trabajo estable, ACUERDO 02 DE 2012</a:t>
          </a:r>
        </a:p>
      </dsp:txBody>
      <dsp:txXfrm>
        <a:off x="60444" y="114387"/>
        <a:ext cx="1912222" cy="2356548"/>
      </dsp:txXfrm>
    </dsp:sp>
    <dsp:sp modelId="{99A106E9-0ACB-48BD-81F2-01057247D0DF}">
      <dsp:nvSpPr>
        <dsp:cNvPr id="0" name=""/>
        <dsp:cNvSpPr/>
      </dsp:nvSpPr>
      <dsp:spPr>
        <a:xfrm>
          <a:off x="2235279" y="1040791"/>
          <a:ext cx="430615" cy="5037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a:off x="2235279" y="1141539"/>
        <a:ext cx="301431" cy="302243"/>
      </dsp:txXfrm>
    </dsp:sp>
    <dsp:sp modelId="{E94F645A-87C0-4ACF-968E-BE063FC503C1}">
      <dsp:nvSpPr>
        <dsp:cNvPr id="0" name=""/>
        <dsp:cNvSpPr/>
      </dsp:nvSpPr>
      <dsp:spPr>
        <a:xfrm>
          <a:off x="2844641" y="54895"/>
          <a:ext cx="2031206" cy="247553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Tiempo estimado de realización del concurso 1 año.</a:t>
          </a:r>
          <a:br>
            <a:rPr lang="es-CO" sz="1600" kern="1200" dirty="0"/>
          </a:br>
          <a:br>
            <a:rPr lang="es-CO" sz="1600" kern="1200" dirty="0"/>
          </a:br>
          <a:r>
            <a:rPr lang="es-CO" sz="1600" kern="1200" dirty="0"/>
            <a:t>La propuesta podrá realizarse a través de fases determinando los empleos que se ofertarían en cada una de ellas.</a:t>
          </a:r>
        </a:p>
      </dsp:txBody>
      <dsp:txXfrm>
        <a:off x="2904133" y="114387"/>
        <a:ext cx="1912222" cy="23565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52F41-183F-4B15-9163-35896E1DE501}">
      <dsp:nvSpPr>
        <dsp:cNvPr id="0" name=""/>
        <dsp:cNvSpPr/>
      </dsp:nvSpPr>
      <dsp:spPr>
        <a:xfrm>
          <a:off x="952" y="54895"/>
          <a:ext cx="2031206" cy="247553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Convocatoria a Concurso de Méritos para proveer definitivamente las vacantes existentes, superando la provisionalidad y generando trabajo estable, ACUERDO 02 DE 2012</a:t>
          </a:r>
        </a:p>
      </dsp:txBody>
      <dsp:txXfrm>
        <a:off x="60444" y="114387"/>
        <a:ext cx="1912222" cy="2356548"/>
      </dsp:txXfrm>
    </dsp:sp>
    <dsp:sp modelId="{99A106E9-0ACB-48BD-81F2-01057247D0DF}">
      <dsp:nvSpPr>
        <dsp:cNvPr id="0" name=""/>
        <dsp:cNvSpPr/>
      </dsp:nvSpPr>
      <dsp:spPr>
        <a:xfrm>
          <a:off x="2235279" y="1040791"/>
          <a:ext cx="430615" cy="5037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a:off x="2235279" y="1141539"/>
        <a:ext cx="301431" cy="302243"/>
      </dsp:txXfrm>
    </dsp:sp>
    <dsp:sp modelId="{E94F645A-87C0-4ACF-968E-BE063FC503C1}">
      <dsp:nvSpPr>
        <dsp:cNvPr id="0" name=""/>
        <dsp:cNvSpPr/>
      </dsp:nvSpPr>
      <dsp:spPr>
        <a:xfrm>
          <a:off x="2844641" y="54895"/>
          <a:ext cx="2031206" cy="247553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Tiempo estimado de realización del concurso 1 año.</a:t>
          </a:r>
          <a:br>
            <a:rPr lang="es-CO" sz="1600" kern="1200" dirty="0"/>
          </a:br>
          <a:br>
            <a:rPr lang="es-CO" sz="1600" kern="1200" dirty="0"/>
          </a:br>
          <a:r>
            <a:rPr lang="es-CO" sz="1600" kern="1200" dirty="0"/>
            <a:t>La propuesta podrá realizarse a través de fases determinando los empleos que se ofertarían en cada una de ellas.</a:t>
          </a:r>
        </a:p>
      </dsp:txBody>
      <dsp:txXfrm>
        <a:off x="2904133" y="114387"/>
        <a:ext cx="1912222" cy="23565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330CD-BEF7-4850-9496-C1A479DCDA1E}">
      <dsp:nvSpPr>
        <dsp:cNvPr id="0" name=""/>
        <dsp:cNvSpPr/>
      </dsp:nvSpPr>
      <dsp:spPr>
        <a:xfrm>
          <a:off x="0" y="0"/>
          <a:ext cx="1416135" cy="194175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t>Ampliación de la planta de personal administrativo de la Universidad.</a:t>
          </a:r>
        </a:p>
      </dsp:txBody>
      <dsp:txXfrm>
        <a:off x="41477" y="41477"/>
        <a:ext cx="1333181" cy="1858800"/>
      </dsp:txXfrm>
    </dsp:sp>
    <dsp:sp modelId="{BA3A230D-B66A-46F5-A8C6-194919D20E1E}">
      <dsp:nvSpPr>
        <dsp:cNvPr id="0" name=""/>
        <dsp:cNvSpPr/>
      </dsp:nvSpPr>
      <dsp:spPr>
        <a:xfrm>
          <a:off x="1558119" y="795276"/>
          <a:ext cx="301006" cy="35120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p>
      </dsp:txBody>
      <dsp:txXfrm>
        <a:off x="1558119" y="865516"/>
        <a:ext cx="210704" cy="210721"/>
      </dsp:txXfrm>
    </dsp:sp>
    <dsp:sp modelId="{BB8790DF-067D-44D9-A8EF-AB922525B32F}">
      <dsp:nvSpPr>
        <dsp:cNvPr id="0" name=""/>
        <dsp:cNvSpPr/>
      </dsp:nvSpPr>
      <dsp:spPr>
        <a:xfrm>
          <a:off x="1984073" y="0"/>
          <a:ext cx="2972128" cy="194175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O" sz="1200" kern="1200" dirty="0"/>
            <a:t>Posibles fuentes de financiación planta:</a:t>
          </a:r>
          <a:br>
            <a:rPr lang="es-CO" sz="1200" kern="1200" dirty="0"/>
          </a:br>
          <a:r>
            <a:rPr lang="es-CO" sz="1200" kern="1200" dirty="0"/>
            <a:t>  </a:t>
          </a:r>
          <a:br>
            <a:rPr lang="es-CO" sz="1200" kern="1200" dirty="0"/>
          </a:br>
          <a:r>
            <a:rPr lang="es-CO" sz="1200" kern="1200" dirty="0"/>
            <a:t>1) $ 15.443.546.667 recursos provenientes CPS</a:t>
          </a:r>
          <a:br>
            <a:rPr lang="es-CO" sz="1200" kern="1200" dirty="0"/>
          </a:br>
          <a:r>
            <a:rPr lang="es-CO" sz="1200" kern="1200" dirty="0"/>
            <a:t>2) Recursos adicionales</a:t>
          </a:r>
        </a:p>
        <a:p>
          <a:pPr marL="0" lvl="0" indent="0" algn="l" defTabSz="533400">
            <a:lnSpc>
              <a:spcPct val="90000"/>
            </a:lnSpc>
            <a:spcBef>
              <a:spcPct val="0"/>
            </a:spcBef>
            <a:spcAft>
              <a:spcPct val="35000"/>
            </a:spcAft>
            <a:buNone/>
          </a:pPr>
          <a:r>
            <a:rPr lang="es-CO" sz="1200" kern="1200" dirty="0"/>
            <a:t>La propuesta podrá realizarse a través de fases determinando los empleos que se crearían en cada una de ellas.</a:t>
          </a:r>
        </a:p>
      </dsp:txBody>
      <dsp:txXfrm>
        <a:off x="2040945" y="56872"/>
        <a:ext cx="2858384" cy="18280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A14CE-D0D1-41AD-9365-A1558EDF9608}">
      <dsp:nvSpPr>
        <dsp:cNvPr id="0" name=""/>
        <dsp:cNvSpPr/>
      </dsp:nvSpPr>
      <dsp:spPr>
        <a:xfrm>
          <a:off x="9608" y="0"/>
          <a:ext cx="9829258" cy="2318184"/>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CO" sz="4400" b="1" kern="1200" dirty="0">
              <a:solidFill>
                <a:schemeClr val="accent1">
                  <a:lumMod val="50000"/>
                </a:schemeClr>
              </a:solidFill>
              <a:latin typeface="Arial" panose="020B0604020202020204" pitchFamily="34" charset="0"/>
              <a:cs typeface="Arial" panose="020B0604020202020204" pitchFamily="34" charset="0"/>
            </a:rPr>
            <a:t>IDENTIFICACIÓN CARGOS PROPUESTOS</a:t>
          </a:r>
          <a:endParaRPr lang="es-CO" sz="4400" kern="1200" dirty="0"/>
        </a:p>
      </dsp:txBody>
      <dsp:txXfrm>
        <a:off x="77505" y="67897"/>
        <a:ext cx="9693464" cy="21823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A14CE-D0D1-41AD-9365-A1558EDF9608}">
      <dsp:nvSpPr>
        <dsp:cNvPr id="0" name=""/>
        <dsp:cNvSpPr/>
      </dsp:nvSpPr>
      <dsp:spPr>
        <a:xfrm>
          <a:off x="9608" y="0"/>
          <a:ext cx="9829258" cy="2318184"/>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CO" sz="4400" b="1" kern="1200" dirty="0">
              <a:solidFill>
                <a:schemeClr val="accent1">
                  <a:lumMod val="50000"/>
                </a:schemeClr>
              </a:solidFill>
              <a:latin typeface="Arial" panose="020B0604020202020204" pitchFamily="34" charset="0"/>
              <a:cs typeface="Arial" panose="020B0604020202020204" pitchFamily="34" charset="0"/>
            </a:rPr>
            <a:t>ANÁLISIS DE IMPACTO DE LA PROPUESTA</a:t>
          </a:r>
          <a:endParaRPr lang="es-CO" sz="4400" kern="1200" dirty="0"/>
        </a:p>
      </dsp:txBody>
      <dsp:txXfrm>
        <a:off x="77505" y="67897"/>
        <a:ext cx="9693464" cy="21823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7717C-8821-9C4D-8D8F-19BE18CB349F}" type="datetimeFigureOut">
              <a:rPr lang="es-CO" smtClean="0"/>
              <a:t>1/04/26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626D7-F67B-C546-BA4E-E080FBB48122}" type="slidenum">
              <a:rPr lang="es-CO" smtClean="0"/>
              <a:t>‹Nº›</a:t>
            </a:fld>
            <a:endParaRPr lang="es-CO"/>
          </a:p>
        </p:txBody>
      </p:sp>
    </p:spTree>
    <p:extLst>
      <p:ext uri="{BB962C8B-B14F-4D97-AF65-F5344CB8AC3E}">
        <p14:creationId xmlns:p14="http://schemas.microsoft.com/office/powerpoint/2010/main" val="354068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06626D7-F67B-C546-BA4E-E080FBB48122}" type="slidenum">
              <a:rPr lang="es-CO" smtClean="0"/>
              <a:t>1</a:t>
            </a:fld>
            <a:endParaRPr lang="es-CO"/>
          </a:p>
        </p:txBody>
      </p:sp>
    </p:spTree>
    <p:extLst>
      <p:ext uri="{BB962C8B-B14F-4D97-AF65-F5344CB8AC3E}">
        <p14:creationId xmlns:p14="http://schemas.microsoft.com/office/powerpoint/2010/main" val="364776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06626D7-F67B-C546-BA4E-E080FBB48122}" type="slidenum">
              <a:rPr lang="es-CO" smtClean="0"/>
              <a:t>10</a:t>
            </a:fld>
            <a:endParaRPr lang="es-CO"/>
          </a:p>
        </p:txBody>
      </p:sp>
    </p:spTree>
    <p:extLst>
      <p:ext uri="{BB962C8B-B14F-4D97-AF65-F5344CB8AC3E}">
        <p14:creationId xmlns:p14="http://schemas.microsoft.com/office/powerpoint/2010/main" val="128343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D0FE2-B457-A066-8F41-651A7CC8745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E63218E5-7770-FED5-77B1-B136EB438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4BD38F38-5418-8AB4-4634-C83484E695EF}"/>
              </a:ext>
            </a:extLst>
          </p:cNvPr>
          <p:cNvSpPr>
            <a:spLocks noGrp="1"/>
          </p:cNvSpPr>
          <p:nvPr>
            <p:ph type="dt" sz="half" idx="10"/>
          </p:nvPr>
        </p:nvSpPr>
        <p:spPr/>
        <p:txBody>
          <a:bodyPr/>
          <a:lstStyle/>
          <a:p>
            <a:fld id="{D5BB5B69-21D3-F44F-A4F5-5B635EAB44DA}" type="datetimeFigureOut">
              <a:rPr lang="es-CO" smtClean="0"/>
              <a:t>1/04/26</a:t>
            </a:fld>
            <a:endParaRPr lang="es-CO"/>
          </a:p>
        </p:txBody>
      </p:sp>
      <p:sp>
        <p:nvSpPr>
          <p:cNvPr id="5" name="Marcador de pie de página 4">
            <a:extLst>
              <a:ext uri="{FF2B5EF4-FFF2-40B4-BE49-F238E27FC236}">
                <a16:creationId xmlns:a16="http://schemas.microsoft.com/office/drawing/2014/main" id="{8364AA17-B49C-1F2A-68C2-BCE6631D0E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E004676-A087-5C87-852D-673EEE7FD2DD}"/>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51490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21BAE1-84C9-A5C3-4C19-1363ED2D1E21}"/>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A2A42147-A407-2A52-7DAA-15F88FD54CF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EB24788-45D0-7F27-C4EA-5CBFC8451A56}"/>
              </a:ext>
            </a:extLst>
          </p:cNvPr>
          <p:cNvSpPr>
            <a:spLocks noGrp="1"/>
          </p:cNvSpPr>
          <p:nvPr>
            <p:ph type="dt" sz="half" idx="10"/>
          </p:nvPr>
        </p:nvSpPr>
        <p:spPr/>
        <p:txBody>
          <a:bodyPr/>
          <a:lstStyle/>
          <a:p>
            <a:fld id="{D5BB5B69-21D3-F44F-A4F5-5B635EAB44DA}" type="datetimeFigureOut">
              <a:rPr lang="es-CO" smtClean="0"/>
              <a:t>1/04/26</a:t>
            </a:fld>
            <a:endParaRPr lang="es-CO"/>
          </a:p>
        </p:txBody>
      </p:sp>
      <p:sp>
        <p:nvSpPr>
          <p:cNvPr id="5" name="Marcador de pie de página 4">
            <a:extLst>
              <a:ext uri="{FF2B5EF4-FFF2-40B4-BE49-F238E27FC236}">
                <a16:creationId xmlns:a16="http://schemas.microsoft.com/office/drawing/2014/main" id="{7AD5A482-8329-DF8B-76BB-1D325EC3C01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AD64712-E9E8-8201-833F-6966FCF0218B}"/>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75973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DD42891-2A66-B9B1-8BEE-FED5A8EDB5C7}"/>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9CD2E23F-4E88-BE3E-B7DD-34356A5CC43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5FB687FD-05CD-C297-39CE-9E6997F891FF}"/>
              </a:ext>
            </a:extLst>
          </p:cNvPr>
          <p:cNvSpPr>
            <a:spLocks noGrp="1"/>
          </p:cNvSpPr>
          <p:nvPr>
            <p:ph type="dt" sz="half" idx="10"/>
          </p:nvPr>
        </p:nvSpPr>
        <p:spPr/>
        <p:txBody>
          <a:bodyPr/>
          <a:lstStyle/>
          <a:p>
            <a:fld id="{D5BB5B69-21D3-F44F-A4F5-5B635EAB44DA}" type="datetimeFigureOut">
              <a:rPr lang="es-CO" smtClean="0"/>
              <a:t>1/04/26</a:t>
            </a:fld>
            <a:endParaRPr lang="es-CO"/>
          </a:p>
        </p:txBody>
      </p:sp>
      <p:sp>
        <p:nvSpPr>
          <p:cNvPr id="5" name="Marcador de pie de página 4">
            <a:extLst>
              <a:ext uri="{FF2B5EF4-FFF2-40B4-BE49-F238E27FC236}">
                <a16:creationId xmlns:a16="http://schemas.microsoft.com/office/drawing/2014/main" id="{E5FA67FD-5ACF-299D-92A9-6C9C7126145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2158DBF-0B53-034C-6772-942EBBE08DFB}"/>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72973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0EE7E-16A2-89DD-C3E1-DBC8BB9E39A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CF911E5-08AE-56B2-C6A4-7B346DACC44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F5F6777-E97B-0AB1-65E3-1C4178C5A473}"/>
              </a:ext>
            </a:extLst>
          </p:cNvPr>
          <p:cNvSpPr>
            <a:spLocks noGrp="1"/>
          </p:cNvSpPr>
          <p:nvPr>
            <p:ph type="dt" sz="half" idx="10"/>
          </p:nvPr>
        </p:nvSpPr>
        <p:spPr/>
        <p:txBody>
          <a:bodyPr/>
          <a:lstStyle/>
          <a:p>
            <a:fld id="{D5BB5B69-21D3-F44F-A4F5-5B635EAB44DA}" type="datetimeFigureOut">
              <a:rPr lang="es-CO" smtClean="0"/>
              <a:t>1/04/26</a:t>
            </a:fld>
            <a:endParaRPr lang="es-CO"/>
          </a:p>
        </p:txBody>
      </p:sp>
      <p:sp>
        <p:nvSpPr>
          <p:cNvPr id="5" name="Marcador de pie de página 4">
            <a:extLst>
              <a:ext uri="{FF2B5EF4-FFF2-40B4-BE49-F238E27FC236}">
                <a16:creationId xmlns:a16="http://schemas.microsoft.com/office/drawing/2014/main" id="{E1121522-5BCA-A250-79D7-2C266BB06C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7E4B06-EF23-B2AA-F9D0-0D09145079C2}"/>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27263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FA003-E691-3FB4-22FD-2D26DC4C754E}"/>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08A0AF6-E843-79A2-9F1B-C185D6541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0CBB28DC-8989-875C-9235-3F2259977E72}"/>
              </a:ext>
            </a:extLst>
          </p:cNvPr>
          <p:cNvSpPr>
            <a:spLocks noGrp="1"/>
          </p:cNvSpPr>
          <p:nvPr>
            <p:ph type="dt" sz="half" idx="10"/>
          </p:nvPr>
        </p:nvSpPr>
        <p:spPr/>
        <p:txBody>
          <a:bodyPr/>
          <a:lstStyle/>
          <a:p>
            <a:fld id="{D5BB5B69-21D3-F44F-A4F5-5B635EAB44DA}" type="datetimeFigureOut">
              <a:rPr lang="es-CO" smtClean="0"/>
              <a:t>1/04/26</a:t>
            </a:fld>
            <a:endParaRPr lang="es-CO"/>
          </a:p>
        </p:txBody>
      </p:sp>
      <p:sp>
        <p:nvSpPr>
          <p:cNvPr id="5" name="Marcador de pie de página 4">
            <a:extLst>
              <a:ext uri="{FF2B5EF4-FFF2-40B4-BE49-F238E27FC236}">
                <a16:creationId xmlns:a16="http://schemas.microsoft.com/office/drawing/2014/main" id="{2C7F834C-52CF-CB5C-48C3-39FD6D36B2D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4E70C5C-B366-4175-1071-EB4BA6306F01}"/>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59367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6C200-9AF3-3191-AC58-7BAF277BA01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DEF85614-AB05-3050-AC63-95DD6092E39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B27F60A8-E53C-7B5D-2072-199AD3A4FCD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2E683828-E2F2-E97A-3530-F061969E969D}"/>
              </a:ext>
            </a:extLst>
          </p:cNvPr>
          <p:cNvSpPr>
            <a:spLocks noGrp="1"/>
          </p:cNvSpPr>
          <p:nvPr>
            <p:ph type="dt" sz="half" idx="10"/>
          </p:nvPr>
        </p:nvSpPr>
        <p:spPr/>
        <p:txBody>
          <a:bodyPr/>
          <a:lstStyle/>
          <a:p>
            <a:fld id="{D5BB5B69-21D3-F44F-A4F5-5B635EAB44DA}" type="datetimeFigureOut">
              <a:rPr lang="es-CO" smtClean="0"/>
              <a:t>1/04/26</a:t>
            </a:fld>
            <a:endParaRPr lang="es-CO"/>
          </a:p>
        </p:txBody>
      </p:sp>
      <p:sp>
        <p:nvSpPr>
          <p:cNvPr id="6" name="Marcador de pie de página 5">
            <a:extLst>
              <a:ext uri="{FF2B5EF4-FFF2-40B4-BE49-F238E27FC236}">
                <a16:creationId xmlns:a16="http://schemas.microsoft.com/office/drawing/2014/main" id="{C0633A1B-A3DA-D798-8EB1-B02E517F8EE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C7A822B-2660-5A91-40CB-AF9169FC341D}"/>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11184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A2E88-4E54-1F5C-640D-3BECBD89D92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5CD52DB-52E7-DE5E-F668-78C0D7FF6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BEB7574-6D66-C17E-B97F-374A78CA30A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5A4F76D-CC4F-9766-8172-88E746F17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968EC9D-5B49-26CB-65A1-61478370148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01CE850F-5FE9-2967-8545-CDF284FC55F1}"/>
              </a:ext>
            </a:extLst>
          </p:cNvPr>
          <p:cNvSpPr>
            <a:spLocks noGrp="1"/>
          </p:cNvSpPr>
          <p:nvPr>
            <p:ph type="dt" sz="half" idx="10"/>
          </p:nvPr>
        </p:nvSpPr>
        <p:spPr/>
        <p:txBody>
          <a:bodyPr/>
          <a:lstStyle/>
          <a:p>
            <a:fld id="{D5BB5B69-21D3-F44F-A4F5-5B635EAB44DA}" type="datetimeFigureOut">
              <a:rPr lang="es-CO" smtClean="0"/>
              <a:t>1/04/26</a:t>
            </a:fld>
            <a:endParaRPr lang="es-CO"/>
          </a:p>
        </p:txBody>
      </p:sp>
      <p:sp>
        <p:nvSpPr>
          <p:cNvPr id="8" name="Marcador de pie de página 7">
            <a:extLst>
              <a:ext uri="{FF2B5EF4-FFF2-40B4-BE49-F238E27FC236}">
                <a16:creationId xmlns:a16="http://schemas.microsoft.com/office/drawing/2014/main" id="{AB7ACA90-8E81-ECB8-B397-91C19C01F79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C277526-A4B6-4DAA-F739-7E9A6E103A46}"/>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60551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755D05-D02E-329A-4266-B0538A62772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9EF5370B-AFE8-55B1-E7D8-CDB7C3E10832}"/>
              </a:ext>
            </a:extLst>
          </p:cNvPr>
          <p:cNvSpPr>
            <a:spLocks noGrp="1"/>
          </p:cNvSpPr>
          <p:nvPr>
            <p:ph type="dt" sz="half" idx="10"/>
          </p:nvPr>
        </p:nvSpPr>
        <p:spPr/>
        <p:txBody>
          <a:bodyPr/>
          <a:lstStyle/>
          <a:p>
            <a:fld id="{D5BB5B69-21D3-F44F-A4F5-5B635EAB44DA}" type="datetimeFigureOut">
              <a:rPr lang="es-CO" smtClean="0"/>
              <a:t>1/04/26</a:t>
            </a:fld>
            <a:endParaRPr lang="es-CO"/>
          </a:p>
        </p:txBody>
      </p:sp>
      <p:sp>
        <p:nvSpPr>
          <p:cNvPr id="4" name="Marcador de pie de página 3">
            <a:extLst>
              <a:ext uri="{FF2B5EF4-FFF2-40B4-BE49-F238E27FC236}">
                <a16:creationId xmlns:a16="http://schemas.microsoft.com/office/drawing/2014/main" id="{394FB608-9A4D-DFC1-B15A-677B1E540D5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845FA74-5507-18C4-1BBC-FC722983549A}"/>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95436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C0596D6-7664-35AA-81B3-5BA5DC57FFB0}"/>
              </a:ext>
            </a:extLst>
          </p:cNvPr>
          <p:cNvSpPr>
            <a:spLocks noGrp="1"/>
          </p:cNvSpPr>
          <p:nvPr>
            <p:ph type="dt" sz="half" idx="10"/>
          </p:nvPr>
        </p:nvSpPr>
        <p:spPr/>
        <p:txBody>
          <a:bodyPr/>
          <a:lstStyle/>
          <a:p>
            <a:fld id="{D5BB5B69-21D3-F44F-A4F5-5B635EAB44DA}" type="datetimeFigureOut">
              <a:rPr lang="es-CO" smtClean="0"/>
              <a:t>1/04/26</a:t>
            </a:fld>
            <a:endParaRPr lang="es-CO"/>
          </a:p>
        </p:txBody>
      </p:sp>
      <p:sp>
        <p:nvSpPr>
          <p:cNvPr id="3" name="Marcador de pie de página 2">
            <a:extLst>
              <a:ext uri="{FF2B5EF4-FFF2-40B4-BE49-F238E27FC236}">
                <a16:creationId xmlns:a16="http://schemas.microsoft.com/office/drawing/2014/main" id="{3F2CF8AE-AB31-6B37-2E60-EDB015F903E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8F8118F-C55E-C7A8-1ACA-C9D0D4A47840}"/>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15791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E9AE8-CFE7-7D0A-CC71-EA26F28841C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5175A795-511F-C8C0-9B26-F254AC181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E6B217AD-F7BE-94FF-70F7-F40AB8837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22EE662-7765-AAF8-3B67-4489F07B819D}"/>
              </a:ext>
            </a:extLst>
          </p:cNvPr>
          <p:cNvSpPr>
            <a:spLocks noGrp="1"/>
          </p:cNvSpPr>
          <p:nvPr>
            <p:ph type="dt" sz="half" idx="10"/>
          </p:nvPr>
        </p:nvSpPr>
        <p:spPr/>
        <p:txBody>
          <a:bodyPr/>
          <a:lstStyle/>
          <a:p>
            <a:fld id="{D5BB5B69-21D3-F44F-A4F5-5B635EAB44DA}" type="datetimeFigureOut">
              <a:rPr lang="es-CO" smtClean="0"/>
              <a:t>1/04/26</a:t>
            </a:fld>
            <a:endParaRPr lang="es-CO"/>
          </a:p>
        </p:txBody>
      </p:sp>
      <p:sp>
        <p:nvSpPr>
          <p:cNvPr id="6" name="Marcador de pie de página 5">
            <a:extLst>
              <a:ext uri="{FF2B5EF4-FFF2-40B4-BE49-F238E27FC236}">
                <a16:creationId xmlns:a16="http://schemas.microsoft.com/office/drawing/2014/main" id="{CC2FF6B2-BC9E-6DAD-6911-F5A55BF6334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6B8F64F-AD32-B854-6EFE-B2366C570D28}"/>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23021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2F4BB-7733-A069-26AC-EA76E8F50C0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9F0B4704-E5CD-F6DB-5303-25577B817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A886568-5232-3368-1807-1EF118F28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1A2E62C-A617-FA11-1782-BF978DAC25C4}"/>
              </a:ext>
            </a:extLst>
          </p:cNvPr>
          <p:cNvSpPr>
            <a:spLocks noGrp="1"/>
          </p:cNvSpPr>
          <p:nvPr>
            <p:ph type="dt" sz="half" idx="10"/>
          </p:nvPr>
        </p:nvSpPr>
        <p:spPr/>
        <p:txBody>
          <a:bodyPr/>
          <a:lstStyle/>
          <a:p>
            <a:fld id="{D5BB5B69-21D3-F44F-A4F5-5B635EAB44DA}" type="datetimeFigureOut">
              <a:rPr lang="es-CO" smtClean="0"/>
              <a:t>1/04/26</a:t>
            </a:fld>
            <a:endParaRPr lang="es-CO"/>
          </a:p>
        </p:txBody>
      </p:sp>
      <p:sp>
        <p:nvSpPr>
          <p:cNvPr id="6" name="Marcador de pie de página 5">
            <a:extLst>
              <a:ext uri="{FF2B5EF4-FFF2-40B4-BE49-F238E27FC236}">
                <a16:creationId xmlns:a16="http://schemas.microsoft.com/office/drawing/2014/main" id="{E7C2335F-977D-E8DC-CB3F-17161625AD4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1E20F7C-8430-DA0B-2491-C1FF84AF9824}"/>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49121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B8D8EC-AA80-D363-7188-763290201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976D197D-9FCA-9D69-A72F-D8A25AC1D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5D79DC54-28F5-7F7D-647C-B0BCA5B49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B5B69-21D3-F44F-A4F5-5B635EAB44DA}" type="datetimeFigureOut">
              <a:rPr lang="es-CO" smtClean="0"/>
              <a:t>1/04/26</a:t>
            </a:fld>
            <a:endParaRPr lang="es-CO"/>
          </a:p>
        </p:txBody>
      </p:sp>
      <p:sp>
        <p:nvSpPr>
          <p:cNvPr id="5" name="Marcador de pie de página 4">
            <a:extLst>
              <a:ext uri="{FF2B5EF4-FFF2-40B4-BE49-F238E27FC236}">
                <a16:creationId xmlns:a16="http://schemas.microsoft.com/office/drawing/2014/main" id="{9FDCDF3A-E3FB-298C-FEE4-27C7AE5CA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80BA162-DC0E-63E4-423B-90711B09A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A63F6-110D-E44B-A5EE-8C57CE461AE3}" type="slidenum">
              <a:rPr lang="es-CO" smtClean="0"/>
              <a:t>‹Nº›</a:t>
            </a:fld>
            <a:endParaRPr lang="es-CO"/>
          </a:p>
        </p:txBody>
      </p:sp>
    </p:spTree>
    <p:extLst>
      <p:ext uri="{BB962C8B-B14F-4D97-AF65-F5344CB8AC3E}">
        <p14:creationId xmlns:p14="http://schemas.microsoft.com/office/powerpoint/2010/main" val="318429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14/relationships/chartEx" Target="../charts/chartEx3.xml"/><Relationship Id="rId5" Type="http://schemas.openxmlformats.org/officeDocument/2006/relationships/image" Target="../media/image9.png"/><Relationship Id="rId4" Type="http://schemas.microsoft.com/office/2014/relationships/chartEx" Target="../charts/chartEx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7.png"/><Relationship Id="rId7" Type="http://schemas.openxmlformats.org/officeDocument/2006/relationships/diagramColors" Target="../diagrams/colors1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9FACEE-5547-5DDC-AE7B-06213BF08840}"/>
              </a:ext>
            </a:extLst>
          </p:cNvPr>
          <p:cNvSpPr>
            <a:spLocks noGrp="1"/>
          </p:cNvSpPr>
          <p:nvPr>
            <p:ph type="ctrTitle"/>
          </p:nvPr>
        </p:nvSpPr>
        <p:spPr>
          <a:xfrm>
            <a:off x="5579310" y="1081259"/>
            <a:ext cx="6454346" cy="630195"/>
          </a:xfrm>
        </p:spPr>
        <p:txBody>
          <a:bodyPr>
            <a:normAutofit fontScale="90000"/>
          </a:bodyPr>
          <a:lstStyle/>
          <a:p>
            <a:r>
              <a:rPr lang="es-CO" sz="3200" b="1" dirty="0">
                <a:solidFill>
                  <a:schemeClr val="accent1">
                    <a:lumMod val="50000"/>
                  </a:schemeClr>
                </a:solidFill>
                <a:latin typeface="Arial" panose="020B0604020202020204" pitchFamily="34" charset="0"/>
                <a:cs typeface="Arial" panose="020B0604020202020204" pitchFamily="34" charset="0"/>
              </a:rPr>
              <a:t>Proceso </a:t>
            </a:r>
            <a:r>
              <a:rPr lang="es-CO" sz="3200" b="1">
                <a:solidFill>
                  <a:schemeClr val="accent1">
                    <a:lumMod val="50000"/>
                  </a:schemeClr>
                </a:solidFill>
                <a:latin typeface="Arial" panose="020B0604020202020204" pitchFamily="34" charset="0"/>
                <a:cs typeface="Arial" panose="020B0604020202020204" pitchFamily="34" charset="0"/>
              </a:rPr>
              <a:t>de formalización </a:t>
            </a:r>
            <a:r>
              <a:rPr lang="es-CO" sz="3200" b="1" dirty="0">
                <a:solidFill>
                  <a:schemeClr val="accent1">
                    <a:lumMod val="50000"/>
                  </a:schemeClr>
                </a:solidFill>
                <a:latin typeface="Arial" panose="020B0604020202020204" pitchFamily="34" charset="0"/>
                <a:cs typeface="Arial" panose="020B0604020202020204" pitchFamily="34" charset="0"/>
              </a:rPr>
              <a:t>Planta Administrativa </a:t>
            </a:r>
          </a:p>
        </p:txBody>
      </p:sp>
      <p:sp>
        <p:nvSpPr>
          <p:cNvPr id="3" name="Subtítulo 2">
            <a:extLst>
              <a:ext uri="{FF2B5EF4-FFF2-40B4-BE49-F238E27FC236}">
                <a16:creationId xmlns:a16="http://schemas.microsoft.com/office/drawing/2014/main" id="{B7C1A0B1-F3AC-6460-BA11-5432FFDCD79A}"/>
              </a:ext>
            </a:extLst>
          </p:cNvPr>
          <p:cNvSpPr>
            <a:spLocks noGrp="1"/>
          </p:cNvSpPr>
          <p:nvPr>
            <p:ph type="subTitle" idx="1"/>
          </p:nvPr>
        </p:nvSpPr>
        <p:spPr>
          <a:xfrm>
            <a:off x="7080422" y="1711454"/>
            <a:ext cx="3958282" cy="302697"/>
          </a:xfrm>
        </p:spPr>
        <p:txBody>
          <a:bodyPr>
            <a:normAutofit lnSpcReduction="10000"/>
          </a:bodyPr>
          <a:lstStyle/>
          <a:p>
            <a:r>
              <a:rPr lang="es-CO" sz="1600" dirty="0"/>
              <a:t>División de Gestión del Talento Humano</a:t>
            </a:r>
          </a:p>
        </p:txBody>
      </p:sp>
    </p:spTree>
    <p:extLst>
      <p:ext uri="{BB962C8B-B14F-4D97-AF65-F5344CB8AC3E}">
        <p14:creationId xmlns:p14="http://schemas.microsoft.com/office/powerpoint/2010/main" val="1246366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ECC2D65-2A71-6FD4-CF3E-30A6E26B6EC7}"/>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C036FBAC-4029-8E36-8F36-22BA546C398B}"/>
              </a:ext>
            </a:extLst>
          </p:cNvPr>
          <p:cNvGraphicFramePr>
            <a:graphicFrameLocks noGrp="1"/>
          </p:cNvGraphicFramePr>
          <p:nvPr>
            <p:extLst>
              <p:ext uri="{D42A27DB-BD31-4B8C-83A1-F6EECF244321}">
                <p14:modId xmlns:p14="http://schemas.microsoft.com/office/powerpoint/2010/main" val="3261293582"/>
              </p:ext>
            </p:extLst>
          </p:nvPr>
        </p:nvGraphicFramePr>
        <p:xfrm>
          <a:off x="481774" y="3714751"/>
          <a:ext cx="5268784" cy="2266950"/>
        </p:xfrm>
        <a:graphic>
          <a:graphicData uri="http://schemas.openxmlformats.org/drawingml/2006/table">
            <a:tbl>
              <a:tblPr>
                <a:tableStyleId>{D27102A9-8310-4765-A935-A1911B00CA55}</a:tableStyleId>
              </a:tblPr>
              <a:tblGrid>
                <a:gridCol w="3002432">
                  <a:extLst>
                    <a:ext uri="{9D8B030D-6E8A-4147-A177-3AD203B41FA5}">
                      <a16:colId xmlns:a16="http://schemas.microsoft.com/office/drawing/2014/main" val="4151756668"/>
                    </a:ext>
                  </a:extLst>
                </a:gridCol>
                <a:gridCol w="2266352">
                  <a:extLst>
                    <a:ext uri="{9D8B030D-6E8A-4147-A177-3AD203B41FA5}">
                      <a16:colId xmlns:a16="http://schemas.microsoft.com/office/drawing/2014/main" val="4046118827"/>
                    </a:ext>
                  </a:extLst>
                </a:gridCol>
              </a:tblGrid>
              <a:tr h="130841">
                <a:tc>
                  <a:txBody>
                    <a:bodyPr/>
                    <a:lstStyle/>
                    <a:p>
                      <a:pPr algn="l" fontAlgn="b">
                        <a:buNone/>
                      </a:pPr>
                      <a:endParaRPr lang="es-CO" sz="1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CO" sz="1000" b="1" u="none" strike="noStrike" dirty="0">
                          <a:effectLst/>
                        </a:rPr>
                        <a:t>Total Sexo</a:t>
                      </a:r>
                      <a:endParaRPr lang="es-CO" sz="1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97053498"/>
                  </a:ext>
                </a:extLst>
              </a:tr>
              <a:tr h="130841">
                <a:tc>
                  <a:txBody>
                    <a:bodyPr/>
                    <a:lstStyle/>
                    <a:p>
                      <a:pPr algn="l" fontAlgn="b">
                        <a:buNone/>
                      </a:pPr>
                      <a:r>
                        <a:rPr lang="es-CO" sz="1000" b="1" u="none" strike="noStrike" dirty="0">
                          <a:effectLst/>
                        </a:rPr>
                        <a:t>CALLE 100</a:t>
                      </a:r>
                      <a:endParaRPr lang="es-CO" sz="1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000" b="1" u="none" strike="noStrike" dirty="0">
                          <a:effectLst/>
                        </a:rPr>
                        <a:t>80</a:t>
                      </a:r>
                      <a:endParaRPr lang="es-CO" sz="1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169176432"/>
                  </a:ext>
                </a:extLst>
              </a:tr>
              <a:tr h="130841">
                <a:tc>
                  <a:txBody>
                    <a:bodyPr/>
                    <a:lstStyle/>
                    <a:p>
                      <a:pPr algn="l" fontAlgn="b">
                        <a:buNone/>
                      </a:pPr>
                      <a:r>
                        <a:rPr lang="es-CO" sz="1000" u="none" strike="noStrike">
                          <a:effectLst/>
                        </a:rPr>
                        <a:t>ASISTENCIAL</a:t>
                      </a:r>
                      <a:endParaRPr lang="es-CO" sz="1000" b="0" i="0" u="none" strike="noStrike">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dirty="0">
                          <a:effectLst/>
                        </a:rPr>
                        <a:t>29</a:t>
                      </a:r>
                      <a:endParaRPr lang="es-CO" sz="1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63408258"/>
                  </a:ext>
                </a:extLst>
              </a:tr>
              <a:tr h="130841">
                <a:tc>
                  <a:txBody>
                    <a:bodyPr/>
                    <a:lstStyle/>
                    <a:p>
                      <a:pPr algn="l" fontAlgn="b">
                        <a:buNone/>
                      </a:pPr>
                      <a:r>
                        <a:rPr lang="es-CO" sz="1000" u="none" strike="noStrike">
                          <a:effectLst/>
                        </a:rPr>
                        <a:t>PROFESIONAL</a:t>
                      </a:r>
                      <a:endParaRPr lang="es-CO" sz="1000" b="0" i="0" u="none" strike="noStrike">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a:effectLst/>
                        </a:rPr>
                        <a:t>23</a:t>
                      </a:r>
                      <a:endParaRPr lang="es-CO" sz="1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150187346"/>
                  </a:ext>
                </a:extLst>
              </a:tr>
              <a:tr h="130841">
                <a:tc>
                  <a:txBody>
                    <a:bodyPr/>
                    <a:lstStyle/>
                    <a:p>
                      <a:pPr algn="l" fontAlgn="b">
                        <a:buNone/>
                      </a:pPr>
                      <a:r>
                        <a:rPr lang="es-CO" sz="1000" u="none" strike="noStrike">
                          <a:effectLst/>
                        </a:rPr>
                        <a:t>TÉCNICO</a:t>
                      </a:r>
                      <a:endParaRPr lang="es-CO" sz="1000" b="0" i="0" u="none" strike="noStrike">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dirty="0">
                          <a:effectLst/>
                        </a:rPr>
                        <a:t>28</a:t>
                      </a:r>
                      <a:endParaRPr lang="es-CO" sz="1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86451211"/>
                  </a:ext>
                </a:extLst>
              </a:tr>
              <a:tr h="130841">
                <a:tc>
                  <a:txBody>
                    <a:bodyPr/>
                    <a:lstStyle/>
                    <a:p>
                      <a:pPr algn="l" fontAlgn="b">
                        <a:buNone/>
                      </a:pPr>
                      <a:r>
                        <a:rPr lang="es-CO" sz="1000" b="1" u="none" strike="noStrike" dirty="0">
                          <a:effectLst/>
                        </a:rPr>
                        <a:t>CALLE 100 - MEDICINA</a:t>
                      </a:r>
                      <a:endParaRPr lang="es-CO" sz="1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000" b="1" u="none" strike="noStrike" dirty="0">
                          <a:effectLst/>
                        </a:rPr>
                        <a:t>10</a:t>
                      </a:r>
                      <a:endParaRPr lang="es-CO" sz="1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29546465"/>
                  </a:ext>
                </a:extLst>
              </a:tr>
              <a:tr h="130841">
                <a:tc>
                  <a:txBody>
                    <a:bodyPr/>
                    <a:lstStyle/>
                    <a:p>
                      <a:pPr algn="l" fontAlgn="b">
                        <a:buNone/>
                      </a:pPr>
                      <a:r>
                        <a:rPr lang="es-CO" sz="1000" u="none" strike="noStrike">
                          <a:effectLst/>
                        </a:rPr>
                        <a:t>ASISTENCIAL</a:t>
                      </a:r>
                      <a:endParaRPr lang="es-CO" sz="1000" b="0" i="0" u="none" strike="noStrike">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a:effectLst/>
                        </a:rPr>
                        <a:t>1</a:t>
                      </a:r>
                      <a:endParaRPr lang="es-CO" sz="1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97653659"/>
                  </a:ext>
                </a:extLst>
              </a:tr>
              <a:tr h="130841">
                <a:tc>
                  <a:txBody>
                    <a:bodyPr/>
                    <a:lstStyle/>
                    <a:p>
                      <a:pPr algn="l" fontAlgn="b">
                        <a:buNone/>
                      </a:pPr>
                      <a:r>
                        <a:rPr lang="es-CO" sz="1000" u="none" strike="noStrike">
                          <a:effectLst/>
                        </a:rPr>
                        <a:t>PROFESIONAL</a:t>
                      </a:r>
                      <a:endParaRPr lang="es-CO" sz="1000" b="0" i="0" u="none" strike="noStrike">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a:effectLst/>
                        </a:rPr>
                        <a:t>6</a:t>
                      </a:r>
                      <a:endParaRPr lang="es-CO" sz="1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33229284"/>
                  </a:ext>
                </a:extLst>
              </a:tr>
              <a:tr h="130841">
                <a:tc>
                  <a:txBody>
                    <a:bodyPr/>
                    <a:lstStyle/>
                    <a:p>
                      <a:pPr algn="l" fontAlgn="b">
                        <a:buNone/>
                      </a:pPr>
                      <a:r>
                        <a:rPr lang="es-CO" sz="1000" u="none" strike="noStrike">
                          <a:effectLst/>
                        </a:rPr>
                        <a:t>TÉCNICO</a:t>
                      </a:r>
                      <a:endParaRPr lang="es-CO" sz="1000" b="0" i="0" u="none" strike="noStrike">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a:effectLst/>
                        </a:rPr>
                        <a:t>3</a:t>
                      </a:r>
                      <a:endParaRPr lang="es-CO" sz="1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11798790"/>
                  </a:ext>
                </a:extLst>
              </a:tr>
              <a:tr h="130841">
                <a:tc>
                  <a:txBody>
                    <a:bodyPr/>
                    <a:lstStyle/>
                    <a:p>
                      <a:pPr algn="l" fontAlgn="b">
                        <a:buNone/>
                      </a:pPr>
                      <a:r>
                        <a:rPr lang="es-CO" sz="1000" b="1" u="none" strike="noStrike" dirty="0">
                          <a:effectLst/>
                        </a:rPr>
                        <a:t>CAMPUS NUEVA GRANADA</a:t>
                      </a:r>
                      <a:endParaRPr lang="es-CO" sz="1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000" b="1" u="none" strike="noStrike" dirty="0">
                          <a:effectLst/>
                        </a:rPr>
                        <a:t>65</a:t>
                      </a:r>
                      <a:endParaRPr lang="es-CO" sz="1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02254377"/>
                  </a:ext>
                </a:extLst>
              </a:tr>
              <a:tr h="130841">
                <a:tc>
                  <a:txBody>
                    <a:bodyPr/>
                    <a:lstStyle/>
                    <a:p>
                      <a:pPr algn="l" fontAlgn="b">
                        <a:buNone/>
                      </a:pPr>
                      <a:r>
                        <a:rPr lang="es-CO" sz="1000" u="none" strike="noStrike">
                          <a:effectLst/>
                        </a:rPr>
                        <a:t>ASISTENCIAL</a:t>
                      </a:r>
                      <a:endParaRPr lang="es-CO" sz="1000" b="0" i="0" u="none" strike="noStrike">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dirty="0">
                          <a:effectLst/>
                        </a:rPr>
                        <a:t>24</a:t>
                      </a:r>
                      <a:endParaRPr lang="es-CO" sz="1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56575480"/>
                  </a:ext>
                </a:extLst>
              </a:tr>
              <a:tr h="130841">
                <a:tc>
                  <a:txBody>
                    <a:bodyPr/>
                    <a:lstStyle/>
                    <a:p>
                      <a:pPr algn="l" fontAlgn="b">
                        <a:buNone/>
                      </a:pPr>
                      <a:r>
                        <a:rPr lang="es-CO" sz="1000" u="none" strike="noStrike">
                          <a:effectLst/>
                        </a:rPr>
                        <a:t>PROFESIONAL</a:t>
                      </a:r>
                      <a:endParaRPr lang="es-CO" sz="1000" b="0" i="0" u="none" strike="noStrike">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a:effectLst/>
                        </a:rPr>
                        <a:t>14</a:t>
                      </a:r>
                      <a:endParaRPr lang="es-CO" sz="1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11116771"/>
                  </a:ext>
                </a:extLst>
              </a:tr>
              <a:tr h="130841">
                <a:tc>
                  <a:txBody>
                    <a:bodyPr/>
                    <a:lstStyle/>
                    <a:p>
                      <a:pPr algn="l" fontAlgn="b">
                        <a:buNone/>
                      </a:pPr>
                      <a:r>
                        <a:rPr lang="es-CO" sz="1000" u="none" strike="noStrike" dirty="0">
                          <a:effectLst/>
                        </a:rPr>
                        <a:t>TÉCNICO</a:t>
                      </a:r>
                      <a:endParaRPr lang="es-CO" sz="1000" b="0" i="0" u="none" strike="noStrike" dirty="0">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a:effectLst/>
                        </a:rPr>
                        <a:t>27</a:t>
                      </a:r>
                      <a:endParaRPr lang="es-CO" sz="1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8643495"/>
                  </a:ext>
                </a:extLst>
              </a:tr>
              <a:tr h="121683">
                <a:tc>
                  <a:txBody>
                    <a:bodyPr/>
                    <a:lstStyle/>
                    <a:p>
                      <a:pPr algn="l" fontAlgn="b">
                        <a:buNone/>
                      </a:pPr>
                      <a:r>
                        <a:rPr lang="es-CO" sz="1000" b="1" u="none" strike="noStrike" dirty="0">
                          <a:effectLst/>
                        </a:rPr>
                        <a:t>Total general</a:t>
                      </a:r>
                      <a:endParaRPr lang="es-CO" sz="1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000" b="1" u="none" strike="noStrike" dirty="0">
                          <a:effectLst/>
                        </a:rPr>
                        <a:t>155</a:t>
                      </a:r>
                      <a:endParaRPr lang="es-CO" sz="1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455209066"/>
                  </a:ext>
                </a:extLst>
              </a:tr>
            </a:tbl>
          </a:graphicData>
        </a:graphic>
      </p:graphicFrame>
      <p:graphicFrame>
        <p:nvGraphicFramePr>
          <p:cNvPr id="11" name="Tabla 10">
            <a:extLst>
              <a:ext uri="{FF2B5EF4-FFF2-40B4-BE49-F238E27FC236}">
                <a16:creationId xmlns:a16="http://schemas.microsoft.com/office/drawing/2014/main" id="{634622B6-E3FC-5D3F-D633-141CD2B45856}"/>
              </a:ext>
            </a:extLst>
          </p:cNvPr>
          <p:cNvGraphicFramePr>
            <a:graphicFrameLocks noGrp="1"/>
          </p:cNvGraphicFramePr>
          <p:nvPr>
            <p:extLst>
              <p:ext uri="{D42A27DB-BD31-4B8C-83A1-F6EECF244321}">
                <p14:modId xmlns:p14="http://schemas.microsoft.com/office/powerpoint/2010/main" val="362526520"/>
              </p:ext>
            </p:extLst>
          </p:nvPr>
        </p:nvGraphicFramePr>
        <p:xfrm>
          <a:off x="481774" y="1362075"/>
          <a:ext cx="5268785" cy="1781175"/>
        </p:xfrm>
        <a:graphic>
          <a:graphicData uri="http://schemas.openxmlformats.org/drawingml/2006/table">
            <a:tbl>
              <a:tblPr>
                <a:tableStyleId>{D27102A9-8310-4765-A935-A1911B00CA55}</a:tableStyleId>
              </a:tblPr>
              <a:tblGrid>
                <a:gridCol w="3475156">
                  <a:extLst>
                    <a:ext uri="{9D8B030D-6E8A-4147-A177-3AD203B41FA5}">
                      <a16:colId xmlns:a16="http://schemas.microsoft.com/office/drawing/2014/main" val="3756377189"/>
                    </a:ext>
                  </a:extLst>
                </a:gridCol>
                <a:gridCol w="1793629">
                  <a:extLst>
                    <a:ext uri="{9D8B030D-6E8A-4147-A177-3AD203B41FA5}">
                      <a16:colId xmlns:a16="http://schemas.microsoft.com/office/drawing/2014/main" val="2325227486"/>
                    </a:ext>
                  </a:extLst>
                </a:gridCol>
              </a:tblGrid>
              <a:tr h="134303">
                <a:tc>
                  <a:txBody>
                    <a:bodyPr/>
                    <a:lstStyle/>
                    <a:p>
                      <a:pPr algn="l" fontAlgn="b">
                        <a:buNone/>
                      </a:pPr>
                      <a:endParaRPr lang="es-CO" sz="1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CO" sz="1000" b="1" i="0" u="none" strike="noStrike" dirty="0">
                          <a:solidFill>
                            <a:srgbClr val="000000"/>
                          </a:solidFill>
                          <a:effectLst/>
                          <a:latin typeface="Aptos Narrow" panose="020B0004020202020204" pitchFamily="34" charset="0"/>
                        </a:rPr>
                        <a:t>Total Sexo</a:t>
                      </a:r>
                    </a:p>
                  </a:txBody>
                  <a:tcPr marL="9525" marR="9525" marT="9525" marB="0" anchor="b"/>
                </a:tc>
                <a:extLst>
                  <a:ext uri="{0D108BD9-81ED-4DB2-BD59-A6C34878D82A}">
                    <a16:rowId xmlns:a16="http://schemas.microsoft.com/office/drawing/2014/main" val="1807342407"/>
                  </a:ext>
                </a:extLst>
              </a:tr>
              <a:tr h="134303">
                <a:tc>
                  <a:txBody>
                    <a:bodyPr/>
                    <a:lstStyle/>
                    <a:p>
                      <a:pPr algn="l" fontAlgn="b">
                        <a:buNone/>
                      </a:pPr>
                      <a:r>
                        <a:rPr lang="es-CO" sz="1000" b="1" u="none" strike="noStrike" dirty="0">
                          <a:effectLst/>
                        </a:rPr>
                        <a:t>CALLE 100</a:t>
                      </a:r>
                      <a:endParaRPr lang="es-CO" sz="1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000" b="1" u="none" strike="noStrike" dirty="0">
                          <a:effectLst/>
                        </a:rPr>
                        <a:t>80</a:t>
                      </a:r>
                      <a:endParaRPr lang="es-CO" sz="1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89212827"/>
                  </a:ext>
                </a:extLst>
              </a:tr>
              <a:tr h="134303">
                <a:tc>
                  <a:txBody>
                    <a:bodyPr/>
                    <a:lstStyle/>
                    <a:p>
                      <a:pPr algn="l" fontAlgn="b">
                        <a:buNone/>
                      </a:pPr>
                      <a:r>
                        <a:rPr lang="es-CO" sz="1000" u="none" strike="noStrike" dirty="0">
                          <a:effectLst/>
                        </a:rPr>
                        <a:t>FEMENINO</a:t>
                      </a:r>
                      <a:endParaRPr lang="es-CO" sz="1000" b="0" i="0" u="none" strike="noStrike" dirty="0">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dirty="0">
                          <a:effectLst/>
                        </a:rPr>
                        <a:t>40</a:t>
                      </a:r>
                      <a:endParaRPr lang="es-CO" sz="1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63232166"/>
                  </a:ext>
                </a:extLst>
              </a:tr>
              <a:tr h="134303">
                <a:tc>
                  <a:txBody>
                    <a:bodyPr/>
                    <a:lstStyle/>
                    <a:p>
                      <a:pPr algn="l" fontAlgn="b">
                        <a:buNone/>
                      </a:pPr>
                      <a:r>
                        <a:rPr lang="es-CO" sz="1000" u="none" strike="noStrike" dirty="0">
                          <a:effectLst/>
                        </a:rPr>
                        <a:t>MASCULINO</a:t>
                      </a:r>
                      <a:endParaRPr lang="es-CO" sz="1000" b="0" i="0" u="none" strike="noStrike" dirty="0">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a:effectLst/>
                        </a:rPr>
                        <a:t>40</a:t>
                      </a:r>
                      <a:endParaRPr lang="es-CO" sz="1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8989916"/>
                  </a:ext>
                </a:extLst>
              </a:tr>
              <a:tr h="134303">
                <a:tc>
                  <a:txBody>
                    <a:bodyPr/>
                    <a:lstStyle/>
                    <a:p>
                      <a:pPr algn="l" fontAlgn="b">
                        <a:buNone/>
                      </a:pPr>
                      <a:r>
                        <a:rPr lang="es-CO" sz="1000" b="1" u="none" strike="noStrike" dirty="0">
                          <a:effectLst/>
                        </a:rPr>
                        <a:t>CALLE 100 - MEDICINA</a:t>
                      </a:r>
                      <a:endParaRPr lang="es-CO" sz="1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000" b="1" u="none" strike="noStrike" dirty="0">
                          <a:effectLst/>
                        </a:rPr>
                        <a:t>10</a:t>
                      </a:r>
                      <a:endParaRPr lang="es-CO" sz="1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63743765"/>
                  </a:ext>
                </a:extLst>
              </a:tr>
              <a:tr h="134303">
                <a:tc>
                  <a:txBody>
                    <a:bodyPr/>
                    <a:lstStyle/>
                    <a:p>
                      <a:pPr algn="l" fontAlgn="b">
                        <a:buNone/>
                      </a:pPr>
                      <a:r>
                        <a:rPr lang="es-CO" sz="1000" u="none" strike="noStrike" dirty="0">
                          <a:effectLst/>
                        </a:rPr>
                        <a:t>FEMENINO</a:t>
                      </a:r>
                      <a:endParaRPr lang="es-CO" sz="1000" b="0" i="0" u="none" strike="noStrike" dirty="0">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dirty="0">
                          <a:effectLst/>
                        </a:rPr>
                        <a:t>7</a:t>
                      </a:r>
                      <a:endParaRPr lang="es-CO" sz="1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43489301"/>
                  </a:ext>
                </a:extLst>
              </a:tr>
              <a:tr h="134303">
                <a:tc>
                  <a:txBody>
                    <a:bodyPr/>
                    <a:lstStyle/>
                    <a:p>
                      <a:pPr algn="l" fontAlgn="b">
                        <a:buNone/>
                      </a:pPr>
                      <a:r>
                        <a:rPr lang="es-CO" sz="1000" u="none" strike="noStrike">
                          <a:effectLst/>
                        </a:rPr>
                        <a:t>MASCULINO</a:t>
                      </a:r>
                      <a:endParaRPr lang="es-CO" sz="1000" b="0" i="0" u="none" strike="noStrike">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dirty="0">
                          <a:effectLst/>
                        </a:rPr>
                        <a:t>3</a:t>
                      </a:r>
                      <a:endParaRPr lang="es-CO" sz="1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58090515"/>
                  </a:ext>
                </a:extLst>
              </a:tr>
              <a:tr h="134303">
                <a:tc>
                  <a:txBody>
                    <a:bodyPr/>
                    <a:lstStyle/>
                    <a:p>
                      <a:pPr algn="l" fontAlgn="b">
                        <a:buNone/>
                      </a:pPr>
                      <a:r>
                        <a:rPr lang="es-CO" sz="1000" b="1" u="none" strike="noStrike" dirty="0">
                          <a:effectLst/>
                        </a:rPr>
                        <a:t>CAMPUS NUEVA GRANADA</a:t>
                      </a:r>
                      <a:endParaRPr lang="es-CO" sz="1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000" b="1" u="none" strike="noStrike" dirty="0">
                          <a:effectLst/>
                        </a:rPr>
                        <a:t>65</a:t>
                      </a:r>
                      <a:endParaRPr lang="es-CO" sz="1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19987445"/>
                  </a:ext>
                </a:extLst>
              </a:tr>
              <a:tr h="134303">
                <a:tc>
                  <a:txBody>
                    <a:bodyPr/>
                    <a:lstStyle/>
                    <a:p>
                      <a:pPr algn="l" fontAlgn="b">
                        <a:buNone/>
                      </a:pPr>
                      <a:r>
                        <a:rPr lang="es-CO" sz="1000" u="none" strike="noStrike">
                          <a:effectLst/>
                        </a:rPr>
                        <a:t>FEMENINO</a:t>
                      </a:r>
                      <a:endParaRPr lang="es-CO" sz="1000" b="0" i="0" u="none" strike="noStrike">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a:effectLst/>
                        </a:rPr>
                        <a:t>32</a:t>
                      </a:r>
                      <a:endParaRPr lang="es-CO" sz="1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90400085"/>
                  </a:ext>
                </a:extLst>
              </a:tr>
              <a:tr h="134303">
                <a:tc>
                  <a:txBody>
                    <a:bodyPr/>
                    <a:lstStyle/>
                    <a:p>
                      <a:pPr algn="l" fontAlgn="b">
                        <a:buNone/>
                      </a:pPr>
                      <a:r>
                        <a:rPr lang="es-CO" sz="1000" u="none" strike="noStrike" dirty="0">
                          <a:effectLst/>
                        </a:rPr>
                        <a:t>MASCULINO</a:t>
                      </a:r>
                      <a:endParaRPr lang="es-CO" sz="1000" b="0" i="0" u="none" strike="noStrike" dirty="0">
                        <a:solidFill>
                          <a:srgbClr val="000000"/>
                        </a:solidFill>
                        <a:effectLst/>
                        <a:latin typeface="Aptos Narrow" panose="020B0004020202020204" pitchFamily="34" charset="0"/>
                      </a:endParaRPr>
                    </a:p>
                  </a:txBody>
                  <a:tcPr marL="85725" marR="9525" marT="9525" marB="0" anchor="b"/>
                </a:tc>
                <a:tc>
                  <a:txBody>
                    <a:bodyPr/>
                    <a:lstStyle/>
                    <a:p>
                      <a:pPr algn="r" fontAlgn="b">
                        <a:buNone/>
                      </a:pPr>
                      <a:r>
                        <a:rPr lang="es-CO" sz="1000" u="none" strike="noStrike">
                          <a:effectLst/>
                        </a:rPr>
                        <a:t>33</a:t>
                      </a:r>
                      <a:endParaRPr lang="es-CO" sz="1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08612686"/>
                  </a:ext>
                </a:extLst>
              </a:tr>
              <a:tr h="134303">
                <a:tc>
                  <a:txBody>
                    <a:bodyPr/>
                    <a:lstStyle/>
                    <a:p>
                      <a:pPr algn="l" fontAlgn="b">
                        <a:buNone/>
                      </a:pPr>
                      <a:r>
                        <a:rPr lang="es-CO" sz="1000" b="1" u="none" strike="noStrike" dirty="0">
                          <a:effectLst/>
                        </a:rPr>
                        <a:t>Total general</a:t>
                      </a:r>
                      <a:endParaRPr lang="es-CO" sz="1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000" b="1" u="none" strike="noStrike" dirty="0">
                          <a:effectLst/>
                        </a:rPr>
                        <a:t>155</a:t>
                      </a:r>
                      <a:endParaRPr lang="es-CO" sz="1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31681819"/>
                  </a:ext>
                </a:extLst>
              </a:tr>
            </a:tbl>
          </a:graphicData>
        </a:graphic>
      </p:graphicFrame>
      <p:sp>
        <p:nvSpPr>
          <p:cNvPr id="7" name="Título 1">
            <a:extLst>
              <a:ext uri="{FF2B5EF4-FFF2-40B4-BE49-F238E27FC236}">
                <a16:creationId xmlns:a16="http://schemas.microsoft.com/office/drawing/2014/main" id="{C427BC05-7898-5396-EAA4-2DBC5BB864F1}"/>
              </a:ext>
            </a:extLst>
          </p:cNvPr>
          <p:cNvSpPr txBox="1">
            <a:spLocks/>
          </p:cNvSpPr>
          <p:nvPr/>
        </p:nvSpPr>
        <p:spPr>
          <a:xfrm>
            <a:off x="3693435" y="512913"/>
            <a:ext cx="7636475"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O" sz="1800" b="1" dirty="0">
                <a:solidFill>
                  <a:schemeClr val="accent1">
                    <a:lumMod val="50000"/>
                  </a:schemeClr>
                </a:solidFill>
                <a:latin typeface="Arial" panose="020B0604020202020204" pitchFamily="34" charset="0"/>
                <a:cs typeface="Arial" panose="020B0604020202020204" pitchFamily="34" charset="0"/>
              </a:rPr>
              <a:t>CARACTERIZACIÓN PROVISIONALES VACANCIA DEFINITIVA (Corte 31-12-2025)</a:t>
            </a:r>
          </a:p>
        </p:txBody>
      </p:sp>
      <mc:AlternateContent xmlns:mc="http://schemas.openxmlformats.org/markup-compatibility/2006" xmlns:cx2="http://schemas.microsoft.com/office/drawing/2015/10/21/chartex">
        <mc:Choice Requires="cx2">
          <p:graphicFrame>
            <p:nvGraphicFramePr>
              <p:cNvPr id="8" name="Gráfico 7">
                <a:extLst>
                  <a:ext uri="{FF2B5EF4-FFF2-40B4-BE49-F238E27FC236}">
                    <a16:creationId xmlns:a16="http://schemas.microsoft.com/office/drawing/2014/main" id="{2A6E6064-EBBA-AAD8-8CEE-D94ADCF488A1}"/>
                  </a:ext>
                </a:extLst>
              </p:cNvPr>
              <p:cNvGraphicFramePr/>
              <p:nvPr>
                <p:extLst>
                  <p:ext uri="{D42A27DB-BD31-4B8C-83A1-F6EECF244321}">
                    <p14:modId xmlns:p14="http://schemas.microsoft.com/office/powerpoint/2010/main" val="1405989222"/>
                  </p:ext>
                </p:extLst>
              </p:nvPr>
            </p:nvGraphicFramePr>
            <p:xfrm>
              <a:off x="6096000" y="916310"/>
              <a:ext cx="4248150" cy="2369815"/>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8" name="Gráfico 7">
                <a:extLst>
                  <a:ext uri="{FF2B5EF4-FFF2-40B4-BE49-F238E27FC236}">
                    <a16:creationId xmlns:a16="http://schemas.microsoft.com/office/drawing/2014/main" id="{2A6E6064-EBBA-AAD8-8CEE-D94ADCF488A1}"/>
                  </a:ext>
                </a:extLst>
              </p:cNvPr>
              <p:cNvPicPr>
                <a:picLocks noGrp="1" noRot="1" noChangeAspect="1" noMove="1" noResize="1" noEditPoints="1" noAdjustHandles="1" noChangeArrowheads="1" noChangeShapeType="1"/>
              </p:cNvPicPr>
              <p:nvPr/>
            </p:nvPicPr>
            <p:blipFill>
              <a:blip r:embed="rId5"/>
              <a:stretch>
                <a:fillRect/>
              </a:stretch>
            </p:blipFill>
            <p:spPr>
              <a:xfrm>
                <a:off x="6096000" y="916310"/>
                <a:ext cx="4248150" cy="2369815"/>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9" name="Gráfico 8">
                <a:extLst>
                  <a:ext uri="{FF2B5EF4-FFF2-40B4-BE49-F238E27FC236}">
                    <a16:creationId xmlns:a16="http://schemas.microsoft.com/office/drawing/2014/main" id="{F1F1E55A-8888-D6A5-19DB-5197191CC2FB}"/>
                  </a:ext>
                </a:extLst>
              </p:cNvPr>
              <p:cNvGraphicFramePr/>
              <p:nvPr>
                <p:extLst>
                  <p:ext uri="{D42A27DB-BD31-4B8C-83A1-F6EECF244321}">
                    <p14:modId xmlns:p14="http://schemas.microsoft.com/office/powerpoint/2010/main" val="3571197802"/>
                  </p:ext>
                </p:extLst>
              </p:nvPr>
            </p:nvGraphicFramePr>
            <p:xfrm>
              <a:off x="6096000" y="3347971"/>
              <a:ext cx="4572000" cy="274320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9" name="Gráfico 8">
                <a:extLst>
                  <a:ext uri="{FF2B5EF4-FFF2-40B4-BE49-F238E27FC236}">
                    <a16:creationId xmlns:a16="http://schemas.microsoft.com/office/drawing/2014/main" id="{F1F1E55A-8888-D6A5-19DB-5197191CC2FB}"/>
                  </a:ext>
                </a:extLst>
              </p:cNvPr>
              <p:cNvPicPr>
                <a:picLocks noGrp="1" noRot="1" noChangeAspect="1" noMove="1" noResize="1" noEditPoints="1" noAdjustHandles="1" noChangeArrowheads="1" noChangeShapeType="1"/>
              </p:cNvPicPr>
              <p:nvPr/>
            </p:nvPicPr>
            <p:blipFill>
              <a:blip r:embed="rId7"/>
              <a:stretch>
                <a:fillRect/>
              </a:stretch>
            </p:blipFill>
            <p:spPr>
              <a:xfrm>
                <a:off x="6096000" y="3347971"/>
                <a:ext cx="4572000" cy="2743200"/>
              </a:xfrm>
              <a:prstGeom prst="rect">
                <a:avLst/>
              </a:prstGeom>
            </p:spPr>
          </p:pic>
        </mc:Fallback>
      </mc:AlternateContent>
    </p:spTree>
    <p:extLst>
      <p:ext uri="{BB962C8B-B14F-4D97-AF65-F5344CB8AC3E}">
        <p14:creationId xmlns:p14="http://schemas.microsoft.com/office/powerpoint/2010/main" val="118703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E9D9C0-D5E9-56F6-68C6-057B041BECC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1C2ED04-B4EB-A484-A8E7-F973AEA9FB14}"/>
              </a:ext>
            </a:extLst>
          </p:cNvPr>
          <p:cNvSpPr>
            <a:spLocks noGrp="1"/>
          </p:cNvSpPr>
          <p:nvPr>
            <p:ph type="title"/>
          </p:nvPr>
        </p:nvSpPr>
        <p:spPr>
          <a:xfrm>
            <a:off x="3719072" y="610363"/>
            <a:ext cx="7636475" cy="648128"/>
          </a:xfrm>
        </p:spPr>
        <p:txBody>
          <a:bodyPr>
            <a:normAutofit/>
          </a:bodyPr>
          <a:lstStyle/>
          <a:p>
            <a:pPr algn="r"/>
            <a:r>
              <a:rPr lang="es-CO" sz="1800" b="1" dirty="0">
                <a:solidFill>
                  <a:schemeClr val="accent1">
                    <a:lumMod val="50000"/>
                  </a:schemeClr>
                </a:solidFill>
                <a:latin typeface="Arial" panose="020B0604020202020204" pitchFamily="34" charset="0"/>
                <a:cs typeface="Arial" panose="020B0604020202020204" pitchFamily="34" charset="0"/>
              </a:rPr>
              <a:t>CARACTERIZACIÓN PROVISIONALES EN VACANCIA DEFINITIVA (Corte 31-12-2025)</a:t>
            </a:r>
          </a:p>
        </p:txBody>
      </p:sp>
      <p:graphicFrame>
        <p:nvGraphicFramePr>
          <p:cNvPr id="3" name="Tabla 2">
            <a:extLst>
              <a:ext uri="{FF2B5EF4-FFF2-40B4-BE49-F238E27FC236}">
                <a16:creationId xmlns:a16="http://schemas.microsoft.com/office/drawing/2014/main" id="{80211D35-8994-8DDB-B417-B9DD7216F0F1}"/>
              </a:ext>
            </a:extLst>
          </p:cNvPr>
          <p:cNvGraphicFramePr>
            <a:graphicFrameLocks noGrp="1"/>
          </p:cNvGraphicFramePr>
          <p:nvPr>
            <p:extLst>
              <p:ext uri="{D42A27DB-BD31-4B8C-83A1-F6EECF244321}">
                <p14:modId xmlns:p14="http://schemas.microsoft.com/office/powerpoint/2010/main" val="3267334606"/>
              </p:ext>
            </p:extLst>
          </p:nvPr>
        </p:nvGraphicFramePr>
        <p:xfrm>
          <a:off x="2012066" y="1604300"/>
          <a:ext cx="3062658" cy="1877667"/>
        </p:xfrm>
        <a:graphic>
          <a:graphicData uri="http://schemas.openxmlformats.org/drawingml/2006/table">
            <a:tbl>
              <a:tblPr>
                <a:tableStyleId>{5FD0F851-EC5A-4D38-B0AD-8093EC10F338}</a:tableStyleId>
              </a:tblPr>
              <a:tblGrid>
                <a:gridCol w="1831438">
                  <a:extLst>
                    <a:ext uri="{9D8B030D-6E8A-4147-A177-3AD203B41FA5}">
                      <a16:colId xmlns:a16="http://schemas.microsoft.com/office/drawing/2014/main" val="3015094482"/>
                    </a:ext>
                  </a:extLst>
                </a:gridCol>
                <a:gridCol w="1231220">
                  <a:extLst>
                    <a:ext uri="{9D8B030D-6E8A-4147-A177-3AD203B41FA5}">
                      <a16:colId xmlns:a16="http://schemas.microsoft.com/office/drawing/2014/main" val="2274446029"/>
                    </a:ext>
                  </a:extLst>
                </a:gridCol>
              </a:tblGrid>
              <a:tr h="610842">
                <a:tc>
                  <a:txBody>
                    <a:bodyPr/>
                    <a:lstStyle/>
                    <a:p>
                      <a:pPr algn="ctr" fontAlgn="ctr">
                        <a:buNone/>
                      </a:pPr>
                      <a:r>
                        <a:rPr lang="es-CO" sz="1600" u="none" strike="noStrike">
                          <a:effectLst/>
                          <a:latin typeface="Arial" panose="020B0604020202020204" pitchFamily="34" charset="0"/>
                          <a:cs typeface="Arial" panose="020B0604020202020204" pitchFamily="34" charset="0"/>
                        </a:rPr>
                        <a:t>Rangos de edad</a:t>
                      </a:r>
                      <a:endParaRPr lang="es-CO" sz="16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buNone/>
                      </a:pPr>
                      <a:r>
                        <a:rPr lang="es-CO" sz="1600" u="none" strike="noStrike" dirty="0">
                          <a:effectLst/>
                          <a:latin typeface="Arial" panose="020B0604020202020204" pitchFamily="34" charset="0"/>
                          <a:cs typeface="Arial" panose="020B0604020202020204" pitchFamily="34" charset="0"/>
                        </a:rPr>
                        <a:t># de </a:t>
                      </a:r>
                    </a:p>
                    <a:p>
                      <a:pPr algn="ctr" fontAlgn="ctr">
                        <a:buNone/>
                      </a:pPr>
                      <a:r>
                        <a:rPr lang="es-CO" sz="1600" u="none" strike="noStrike" dirty="0">
                          <a:effectLst/>
                          <a:latin typeface="Arial" panose="020B0604020202020204" pitchFamily="34" charset="0"/>
                          <a:cs typeface="Arial" panose="020B0604020202020204" pitchFamily="34" charset="0"/>
                        </a:rPr>
                        <a:t>Funcionarios</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645645429"/>
                  </a:ext>
                </a:extLst>
              </a:tr>
              <a:tr h="210564">
                <a:tc>
                  <a:txBody>
                    <a:bodyPr/>
                    <a:lstStyle/>
                    <a:p>
                      <a:pPr algn="ctr" fontAlgn="ctr">
                        <a:buNone/>
                      </a:pPr>
                      <a:r>
                        <a:rPr lang="es-CO" sz="1600" u="none" strike="noStrike" dirty="0">
                          <a:effectLst/>
                          <a:latin typeface="Arial" panose="020B0604020202020204" pitchFamily="34" charset="0"/>
                          <a:cs typeface="Arial" panose="020B0604020202020204" pitchFamily="34" charset="0"/>
                        </a:rPr>
                        <a:t>de 23 a 29</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buNone/>
                      </a:pPr>
                      <a:r>
                        <a:rPr lang="es-CO" sz="16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tc>
                <a:extLst>
                  <a:ext uri="{0D108BD9-81ED-4DB2-BD59-A6C34878D82A}">
                    <a16:rowId xmlns:a16="http://schemas.microsoft.com/office/drawing/2014/main" val="3395505625"/>
                  </a:ext>
                </a:extLst>
              </a:tr>
              <a:tr h="210564">
                <a:tc>
                  <a:txBody>
                    <a:bodyPr/>
                    <a:lstStyle/>
                    <a:p>
                      <a:pPr algn="ctr" fontAlgn="ctr">
                        <a:buNone/>
                      </a:pPr>
                      <a:r>
                        <a:rPr lang="es-CO" sz="1600" u="none" strike="noStrike">
                          <a:effectLst/>
                          <a:latin typeface="Arial" panose="020B0604020202020204" pitchFamily="34" charset="0"/>
                          <a:cs typeface="Arial" panose="020B0604020202020204" pitchFamily="34" charset="0"/>
                        </a:rPr>
                        <a:t>de 30 a 39</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buNone/>
                      </a:pPr>
                      <a:r>
                        <a:rPr lang="es-CO" sz="1600" u="none" strike="noStrike" dirty="0">
                          <a:effectLst/>
                          <a:latin typeface="Arial" panose="020B0604020202020204" pitchFamily="34" charset="0"/>
                          <a:cs typeface="Arial" panose="020B0604020202020204" pitchFamily="34" charset="0"/>
                        </a:rPr>
                        <a:t>62</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89288905"/>
                  </a:ext>
                </a:extLst>
              </a:tr>
              <a:tr h="210564">
                <a:tc>
                  <a:txBody>
                    <a:bodyPr/>
                    <a:lstStyle/>
                    <a:p>
                      <a:pPr algn="ctr" fontAlgn="ctr">
                        <a:buNone/>
                      </a:pPr>
                      <a:r>
                        <a:rPr lang="es-CO" sz="1600" u="none" strike="noStrike" dirty="0">
                          <a:effectLst/>
                          <a:latin typeface="Arial" panose="020B0604020202020204" pitchFamily="34" charset="0"/>
                          <a:cs typeface="Arial" panose="020B0604020202020204" pitchFamily="34" charset="0"/>
                        </a:rPr>
                        <a:t>de 40 a 49</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buNone/>
                      </a:pPr>
                      <a:r>
                        <a:rPr lang="es-CO" sz="16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b"/>
                </a:tc>
                <a:extLst>
                  <a:ext uri="{0D108BD9-81ED-4DB2-BD59-A6C34878D82A}">
                    <a16:rowId xmlns:a16="http://schemas.microsoft.com/office/drawing/2014/main" val="2382138308"/>
                  </a:ext>
                </a:extLst>
              </a:tr>
              <a:tr h="210564">
                <a:tc>
                  <a:txBody>
                    <a:bodyPr/>
                    <a:lstStyle/>
                    <a:p>
                      <a:pPr algn="ctr" fontAlgn="ctr">
                        <a:buNone/>
                      </a:pPr>
                      <a:r>
                        <a:rPr lang="es-CO" sz="1600" u="none" strike="noStrike" dirty="0">
                          <a:effectLst/>
                          <a:latin typeface="Arial" panose="020B0604020202020204" pitchFamily="34" charset="0"/>
                          <a:cs typeface="Arial" panose="020B0604020202020204" pitchFamily="34" charset="0"/>
                        </a:rPr>
                        <a:t>de 50 a 65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buNone/>
                      </a:pPr>
                      <a:r>
                        <a:rPr lang="es-CO" sz="16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b"/>
                </a:tc>
                <a:extLst>
                  <a:ext uri="{0D108BD9-81ED-4DB2-BD59-A6C34878D82A}">
                    <a16:rowId xmlns:a16="http://schemas.microsoft.com/office/drawing/2014/main" val="2162259494"/>
                  </a:ext>
                </a:extLst>
              </a:tr>
              <a:tr h="210564">
                <a:tc>
                  <a:txBody>
                    <a:bodyPr/>
                    <a:lstStyle/>
                    <a:p>
                      <a:pPr algn="ctr" fontAlgn="ctr">
                        <a:buNone/>
                      </a:pPr>
                      <a:r>
                        <a:rPr lang="es-CO" sz="16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tc>
                <a:tc>
                  <a:txBody>
                    <a:bodyPr/>
                    <a:lstStyle/>
                    <a:p>
                      <a:pPr algn="r" fontAlgn="b">
                        <a:buNone/>
                      </a:pPr>
                      <a:r>
                        <a:rPr lang="es-CO" sz="1600" b="1" i="0" u="none" strike="noStrike" dirty="0">
                          <a:solidFill>
                            <a:srgbClr val="000000"/>
                          </a:solidFill>
                          <a:effectLst/>
                          <a:latin typeface="Arial" panose="020B0604020202020204" pitchFamily="34" charset="0"/>
                          <a:cs typeface="Arial" panose="020B0604020202020204" pitchFamily="34" charset="0"/>
                        </a:rPr>
                        <a:t>155</a:t>
                      </a:r>
                    </a:p>
                  </a:txBody>
                  <a:tcPr marL="9525" marR="9525" marT="9525" marB="0" anchor="b"/>
                </a:tc>
                <a:extLst>
                  <a:ext uri="{0D108BD9-81ED-4DB2-BD59-A6C34878D82A}">
                    <a16:rowId xmlns:a16="http://schemas.microsoft.com/office/drawing/2014/main" val="2955006394"/>
                  </a:ext>
                </a:extLst>
              </a:tr>
            </a:tbl>
          </a:graphicData>
        </a:graphic>
      </p:graphicFrame>
      <p:graphicFrame>
        <p:nvGraphicFramePr>
          <p:cNvPr id="9" name="Tabla 8">
            <a:extLst>
              <a:ext uri="{FF2B5EF4-FFF2-40B4-BE49-F238E27FC236}">
                <a16:creationId xmlns:a16="http://schemas.microsoft.com/office/drawing/2014/main" id="{D9A28774-6214-3CE9-7AA5-1CB0D8F21883}"/>
              </a:ext>
            </a:extLst>
          </p:cNvPr>
          <p:cNvGraphicFramePr>
            <a:graphicFrameLocks noGrp="1"/>
          </p:cNvGraphicFramePr>
          <p:nvPr>
            <p:extLst>
              <p:ext uri="{D42A27DB-BD31-4B8C-83A1-F6EECF244321}">
                <p14:modId xmlns:p14="http://schemas.microsoft.com/office/powerpoint/2010/main" val="4233420111"/>
              </p:ext>
            </p:extLst>
          </p:nvPr>
        </p:nvGraphicFramePr>
        <p:xfrm>
          <a:off x="1494006" y="3978829"/>
          <a:ext cx="3802644" cy="1520190"/>
        </p:xfrm>
        <a:graphic>
          <a:graphicData uri="http://schemas.openxmlformats.org/drawingml/2006/table">
            <a:tbl>
              <a:tblPr>
                <a:tableStyleId>{D27102A9-8310-4765-A935-A1911B00CA55}</a:tableStyleId>
              </a:tblPr>
              <a:tblGrid>
                <a:gridCol w="2273942">
                  <a:extLst>
                    <a:ext uri="{9D8B030D-6E8A-4147-A177-3AD203B41FA5}">
                      <a16:colId xmlns:a16="http://schemas.microsoft.com/office/drawing/2014/main" val="3835232626"/>
                    </a:ext>
                  </a:extLst>
                </a:gridCol>
                <a:gridCol w="1528702">
                  <a:extLst>
                    <a:ext uri="{9D8B030D-6E8A-4147-A177-3AD203B41FA5}">
                      <a16:colId xmlns:a16="http://schemas.microsoft.com/office/drawing/2014/main" val="3062062741"/>
                    </a:ext>
                  </a:extLst>
                </a:gridCol>
              </a:tblGrid>
              <a:tr h="200025">
                <a:tc>
                  <a:txBody>
                    <a:bodyPr/>
                    <a:lstStyle/>
                    <a:p>
                      <a:pPr algn="ctr" fontAlgn="ctr">
                        <a:buNone/>
                      </a:pPr>
                      <a:r>
                        <a:rPr lang="es-CO" sz="1600" u="none" strike="noStrike" dirty="0">
                          <a:effectLst/>
                          <a:latin typeface="Arial" panose="020B0604020202020204" pitchFamily="34" charset="0"/>
                          <a:cs typeface="Arial" panose="020B0604020202020204" pitchFamily="34" charset="0"/>
                        </a:rPr>
                        <a:t>Rango Fecha de ingreso</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buNone/>
                      </a:pPr>
                      <a:r>
                        <a:rPr lang="es-CO" sz="1600" u="none" strike="noStrike">
                          <a:effectLst/>
                          <a:latin typeface="Arial" panose="020B0604020202020204" pitchFamily="34" charset="0"/>
                          <a:cs typeface="Arial" panose="020B0604020202020204" pitchFamily="34" charset="0"/>
                        </a:rPr>
                        <a:t>Funcionarios</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30959856"/>
                  </a:ext>
                </a:extLst>
              </a:tr>
              <a:tr h="190500">
                <a:tc>
                  <a:txBody>
                    <a:bodyPr/>
                    <a:lstStyle/>
                    <a:p>
                      <a:pPr algn="ctr" fontAlgn="ctr">
                        <a:buNone/>
                      </a:pPr>
                      <a:r>
                        <a:rPr lang="es-CO" sz="1600" u="none" strike="noStrike" dirty="0">
                          <a:effectLst/>
                          <a:latin typeface="Arial" panose="020B0604020202020204" pitchFamily="34" charset="0"/>
                          <a:cs typeface="Arial" panose="020B0604020202020204" pitchFamily="34" charset="0"/>
                        </a:rPr>
                        <a:t>De 10 a 13 años</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buNone/>
                      </a:pPr>
                      <a:r>
                        <a:rPr lang="es-CO" sz="1600" u="none" strike="noStrike" dirty="0">
                          <a:effectLst/>
                          <a:latin typeface="Arial" panose="020B0604020202020204" pitchFamily="34" charset="0"/>
                          <a:cs typeface="Arial" panose="020B0604020202020204" pitchFamily="34" charset="0"/>
                        </a:rPr>
                        <a:t>25</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69117941"/>
                  </a:ext>
                </a:extLst>
              </a:tr>
              <a:tr h="190500">
                <a:tc>
                  <a:txBody>
                    <a:bodyPr/>
                    <a:lstStyle/>
                    <a:p>
                      <a:pPr algn="ctr" fontAlgn="ctr">
                        <a:buNone/>
                      </a:pPr>
                      <a:r>
                        <a:rPr lang="es-CO" sz="1600" u="none" strike="noStrike" dirty="0">
                          <a:effectLst/>
                          <a:latin typeface="Arial" panose="020B0604020202020204" pitchFamily="34" charset="0"/>
                          <a:cs typeface="Arial" panose="020B0604020202020204" pitchFamily="34" charset="0"/>
                        </a:rPr>
                        <a:t>De 5 a 10 años</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buNone/>
                      </a:pPr>
                      <a:r>
                        <a:rPr lang="es-CO" sz="1600" b="0"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5" marB="0" anchor="b"/>
                </a:tc>
                <a:extLst>
                  <a:ext uri="{0D108BD9-81ED-4DB2-BD59-A6C34878D82A}">
                    <a16:rowId xmlns:a16="http://schemas.microsoft.com/office/drawing/2014/main" val="2382407176"/>
                  </a:ext>
                </a:extLst>
              </a:tr>
              <a:tr h="190500">
                <a:tc>
                  <a:txBody>
                    <a:bodyPr/>
                    <a:lstStyle/>
                    <a:p>
                      <a:pPr algn="ctr" fontAlgn="ctr">
                        <a:buNone/>
                      </a:pPr>
                      <a:r>
                        <a:rPr lang="es-CO" sz="1600" u="none" strike="noStrike">
                          <a:effectLst/>
                          <a:latin typeface="Arial" panose="020B0604020202020204" pitchFamily="34" charset="0"/>
                          <a:cs typeface="Arial" panose="020B0604020202020204" pitchFamily="34" charset="0"/>
                        </a:rPr>
                        <a:t>De 1 a 5 años</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buNone/>
                      </a:pPr>
                      <a:r>
                        <a:rPr lang="es-CO" sz="16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b"/>
                </a:tc>
                <a:extLst>
                  <a:ext uri="{0D108BD9-81ED-4DB2-BD59-A6C34878D82A}">
                    <a16:rowId xmlns:a16="http://schemas.microsoft.com/office/drawing/2014/main" val="4214732307"/>
                  </a:ext>
                </a:extLst>
              </a:tr>
              <a:tr h="190500">
                <a:tc>
                  <a:txBody>
                    <a:bodyPr/>
                    <a:lstStyle/>
                    <a:p>
                      <a:pPr algn="ctr" fontAlgn="ctr">
                        <a:buNone/>
                      </a:pPr>
                      <a:r>
                        <a:rPr lang="es-CO" sz="1600" u="none" strike="noStrike" dirty="0">
                          <a:effectLst/>
                          <a:latin typeface="Arial" panose="020B0604020202020204" pitchFamily="34" charset="0"/>
                          <a:cs typeface="Arial" panose="020B0604020202020204" pitchFamily="34" charset="0"/>
                        </a:rPr>
                        <a:t>Inferior a un año</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buNone/>
                      </a:pPr>
                      <a:r>
                        <a:rPr lang="es-CO" sz="16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b"/>
                </a:tc>
                <a:extLst>
                  <a:ext uri="{0D108BD9-81ED-4DB2-BD59-A6C34878D82A}">
                    <a16:rowId xmlns:a16="http://schemas.microsoft.com/office/drawing/2014/main" val="949051940"/>
                  </a:ext>
                </a:extLst>
              </a:tr>
              <a:tr h="190500">
                <a:tc>
                  <a:txBody>
                    <a:bodyPr/>
                    <a:lstStyle/>
                    <a:p>
                      <a:pPr algn="ctr" fontAlgn="ctr">
                        <a:buNone/>
                      </a:pPr>
                      <a:r>
                        <a:rPr lang="es-CO" sz="16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tc>
                <a:tc>
                  <a:txBody>
                    <a:bodyPr/>
                    <a:lstStyle/>
                    <a:p>
                      <a:pPr algn="r" fontAlgn="b">
                        <a:buNone/>
                      </a:pPr>
                      <a:r>
                        <a:rPr lang="es-CO" sz="1600" b="1" i="0" u="none" strike="noStrike" dirty="0">
                          <a:solidFill>
                            <a:srgbClr val="000000"/>
                          </a:solidFill>
                          <a:effectLst/>
                          <a:latin typeface="Arial" panose="020B0604020202020204" pitchFamily="34" charset="0"/>
                          <a:cs typeface="Arial" panose="020B0604020202020204" pitchFamily="34" charset="0"/>
                        </a:rPr>
                        <a:t>155</a:t>
                      </a:r>
                    </a:p>
                  </a:txBody>
                  <a:tcPr marL="9525" marR="9525" marT="9525" marB="0" anchor="b"/>
                </a:tc>
                <a:extLst>
                  <a:ext uri="{0D108BD9-81ED-4DB2-BD59-A6C34878D82A}">
                    <a16:rowId xmlns:a16="http://schemas.microsoft.com/office/drawing/2014/main" val="3483515488"/>
                  </a:ext>
                </a:extLst>
              </a:tr>
            </a:tbl>
          </a:graphicData>
        </a:graphic>
      </p:graphicFrame>
      <p:cxnSp>
        <p:nvCxnSpPr>
          <p:cNvPr id="13" name="Conector recto 12">
            <a:extLst>
              <a:ext uri="{FF2B5EF4-FFF2-40B4-BE49-F238E27FC236}">
                <a16:creationId xmlns:a16="http://schemas.microsoft.com/office/drawing/2014/main" id="{88F0CEC8-77AB-FF13-CD93-1B15F2A3A496}"/>
              </a:ext>
            </a:extLst>
          </p:cNvPr>
          <p:cNvCxnSpPr/>
          <p:nvPr/>
        </p:nvCxnSpPr>
        <p:spPr>
          <a:xfrm flipV="1">
            <a:off x="740730" y="3525458"/>
            <a:ext cx="10942284" cy="51799"/>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Gráfico 3">
            <a:extLst>
              <a:ext uri="{FF2B5EF4-FFF2-40B4-BE49-F238E27FC236}">
                <a16:creationId xmlns:a16="http://schemas.microsoft.com/office/drawing/2014/main" id="{D6734E0B-815D-C0E9-B2D6-E7350F1951AB}"/>
              </a:ext>
            </a:extLst>
          </p:cNvPr>
          <p:cNvGraphicFramePr>
            <a:graphicFrameLocks/>
          </p:cNvGraphicFramePr>
          <p:nvPr>
            <p:extLst>
              <p:ext uri="{D42A27DB-BD31-4B8C-83A1-F6EECF244321}">
                <p14:modId xmlns:p14="http://schemas.microsoft.com/office/powerpoint/2010/main" val="1619702503"/>
              </p:ext>
            </p:extLst>
          </p:nvPr>
        </p:nvGraphicFramePr>
        <p:xfrm>
          <a:off x="6377290" y="1263300"/>
          <a:ext cx="3802644" cy="22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980E6995-1CC7-E1B9-4728-35005CA475BA}"/>
              </a:ext>
            </a:extLst>
          </p:cNvPr>
          <p:cNvGraphicFramePr>
            <a:graphicFrameLocks/>
          </p:cNvGraphicFramePr>
          <p:nvPr>
            <p:extLst>
              <p:ext uri="{D42A27DB-BD31-4B8C-83A1-F6EECF244321}">
                <p14:modId xmlns:p14="http://schemas.microsoft.com/office/powerpoint/2010/main" val="4161623905"/>
              </p:ext>
            </p:extLst>
          </p:nvPr>
        </p:nvGraphicFramePr>
        <p:xfrm>
          <a:off x="6226259" y="3672545"/>
          <a:ext cx="4036291" cy="24478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673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1FE4D75-CE8D-0BCE-2A57-EC0F03FE6C2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DA28A47-23A3-40D2-B350-FA87557AEC7E}"/>
              </a:ext>
            </a:extLst>
          </p:cNvPr>
          <p:cNvSpPr>
            <a:spLocks noGrp="1"/>
          </p:cNvSpPr>
          <p:nvPr>
            <p:ph type="title"/>
          </p:nvPr>
        </p:nvSpPr>
        <p:spPr>
          <a:xfrm>
            <a:off x="3796799" y="710917"/>
            <a:ext cx="7636475" cy="648128"/>
          </a:xfrm>
        </p:spPr>
        <p:txBody>
          <a:bodyPr>
            <a:normAutofit/>
          </a:bodyPr>
          <a:lstStyle/>
          <a:p>
            <a:pPr algn="r"/>
            <a:r>
              <a:rPr lang="es-CO" sz="1800" b="1" dirty="0">
                <a:solidFill>
                  <a:schemeClr val="accent1">
                    <a:lumMod val="50000"/>
                  </a:schemeClr>
                </a:solidFill>
                <a:latin typeface="Arial" panose="020B0604020202020204" pitchFamily="34" charset="0"/>
                <a:cs typeface="Arial" panose="020B0604020202020204" pitchFamily="34" charset="0"/>
              </a:rPr>
              <a:t>CARACTERIZACIÓN PROVISIONALES EN VACANCIA DEFINITIVA (Corte 31-12-2025)</a:t>
            </a:r>
          </a:p>
        </p:txBody>
      </p:sp>
      <p:sp>
        <p:nvSpPr>
          <p:cNvPr id="7" name="CuadroTexto 6">
            <a:extLst>
              <a:ext uri="{FF2B5EF4-FFF2-40B4-BE49-F238E27FC236}">
                <a16:creationId xmlns:a16="http://schemas.microsoft.com/office/drawing/2014/main" id="{69A5164B-FCB7-F88B-77D9-1C6BCFD81613}"/>
              </a:ext>
            </a:extLst>
          </p:cNvPr>
          <p:cNvSpPr txBox="1"/>
          <p:nvPr/>
        </p:nvSpPr>
        <p:spPr>
          <a:xfrm>
            <a:off x="740729" y="1359045"/>
            <a:ext cx="5861733" cy="369332"/>
          </a:xfrm>
          <a:prstGeom prst="rect">
            <a:avLst/>
          </a:prstGeom>
          <a:noFill/>
        </p:spPr>
        <p:txBody>
          <a:bodyPr wrap="none" rtlCol="0">
            <a:spAutoFit/>
          </a:bodyPr>
          <a:lstStyle/>
          <a:p>
            <a:r>
              <a:rPr lang="es-CO" dirty="0"/>
              <a:t>Personal en condición de discapacidad en vacancia definitiva</a:t>
            </a:r>
          </a:p>
        </p:txBody>
      </p:sp>
      <p:graphicFrame>
        <p:nvGraphicFramePr>
          <p:cNvPr id="3" name="Tabla 2">
            <a:extLst>
              <a:ext uri="{FF2B5EF4-FFF2-40B4-BE49-F238E27FC236}">
                <a16:creationId xmlns:a16="http://schemas.microsoft.com/office/drawing/2014/main" id="{41051A1E-C6CB-A108-E4E2-4363CAF3F5F3}"/>
              </a:ext>
            </a:extLst>
          </p:cNvPr>
          <p:cNvGraphicFramePr>
            <a:graphicFrameLocks noGrp="1"/>
          </p:cNvGraphicFramePr>
          <p:nvPr>
            <p:extLst>
              <p:ext uri="{D42A27DB-BD31-4B8C-83A1-F6EECF244321}">
                <p14:modId xmlns:p14="http://schemas.microsoft.com/office/powerpoint/2010/main" val="622875403"/>
              </p:ext>
            </p:extLst>
          </p:nvPr>
        </p:nvGraphicFramePr>
        <p:xfrm>
          <a:off x="2117980" y="1728377"/>
          <a:ext cx="7956040" cy="4074217"/>
        </p:xfrm>
        <a:graphic>
          <a:graphicData uri="http://schemas.openxmlformats.org/drawingml/2006/table">
            <a:tbl>
              <a:tblPr>
                <a:tableStyleId>{D27102A9-8310-4765-A935-A1911B00CA55}</a:tableStyleId>
              </a:tblPr>
              <a:tblGrid>
                <a:gridCol w="1989010">
                  <a:extLst>
                    <a:ext uri="{9D8B030D-6E8A-4147-A177-3AD203B41FA5}">
                      <a16:colId xmlns:a16="http://schemas.microsoft.com/office/drawing/2014/main" val="3868550349"/>
                    </a:ext>
                  </a:extLst>
                </a:gridCol>
                <a:gridCol w="1989010">
                  <a:extLst>
                    <a:ext uri="{9D8B030D-6E8A-4147-A177-3AD203B41FA5}">
                      <a16:colId xmlns:a16="http://schemas.microsoft.com/office/drawing/2014/main" val="730762696"/>
                    </a:ext>
                  </a:extLst>
                </a:gridCol>
                <a:gridCol w="1989010">
                  <a:extLst>
                    <a:ext uri="{9D8B030D-6E8A-4147-A177-3AD203B41FA5}">
                      <a16:colId xmlns:a16="http://schemas.microsoft.com/office/drawing/2014/main" val="1672023252"/>
                    </a:ext>
                  </a:extLst>
                </a:gridCol>
                <a:gridCol w="1989010">
                  <a:extLst>
                    <a:ext uri="{9D8B030D-6E8A-4147-A177-3AD203B41FA5}">
                      <a16:colId xmlns:a16="http://schemas.microsoft.com/office/drawing/2014/main" val="3469913969"/>
                    </a:ext>
                  </a:extLst>
                </a:gridCol>
              </a:tblGrid>
              <a:tr h="358980">
                <a:tc>
                  <a:txBody>
                    <a:bodyPr/>
                    <a:lstStyle/>
                    <a:p>
                      <a:pPr algn="ctr" rtl="0" fontAlgn="b">
                        <a:buNone/>
                      </a:pPr>
                      <a:r>
                        <a:rPr lang="es-CO" sz="1050" b="1" u="none" strike="noStrike" dirty="0">
                          <a:effectLst/>
                        </a:rPr>
                        <a:t>#</a:t>
                      </a:r>
                      <a:endParaRPr lang="es-CO" sz="1050" b="1" i="0" u="none" strike="noStrike" dirty="0">
                        <a:solidFill>
                          <a:srgbClr val="000000"/>
                        </a:solidFill>
                        <a:effectLst/>
                        <a:latin typeface="Aptos Narrow" panose="020B0004020202020204" pitchFamily="34" charset="0"/>
                      </a:endParaRPr>
                    </a:p>
                  </a:txBody>
                  <a:tcPr marL="7075" marR="7075" marT="7075" marB="0" anchor="b"/>
                </a:tc>
                <a:tc>
                  <a:txBody>
                    <a:bodyPr/>
                    <a:lstStyle/>
                    <a:p>
                      <a:pPr algn="ctr" rtl="0" fontAlgn="b">
                        <a:buNone/>
                      </a:pPr>
                      <a:r>
                        <a:rPr lang="es-CO" sz="1050" b="1" i="0" u="none" strike="noStrike" dirty="0">
                          <a:solidFill>
                            <a:srgbClr val="000000"/>
                          </a:solidFill>
                          <a:effectLst/>
                          <a:latin typeface="Calibri" panose="020F0502020204030204" pitchFamily="34" charset="0"/>
                        </a:rPr>
                        <a:t>DENOMINACIÓN DEL CARGO</a:t>
                      </a:r>
                    </a:p>
                  </a:txBody>
                  <a:tcPr marL="7075" marR="7075" marT="7075" marB="0" anchor="b"/>
                </a:tc>
                <a:tc>
                  <a:txBody>
                    <a:bodyPr/>
                    <a:lstStyle/>
                    <a:p>
                      <a:pPr algn="ctr" rtl="0" fontAlgn="b">
                        <a:buNone/>
                      </a:pPr>
                      <a:r>
                        <a:rPr lang="es-CO" sz="1050" b="1" u="none" strike="noStrike">
                          <a:effectLst/>
                        </a:rPr>
                        <a:t>SITUACIÓN ADMINISTRATIVA</a:t>
                      </a:r>
                      <a:endParaRPr lang="es-CO" sz="1050" b="1" i="0" u="none" strike="noStrike">
                        <a:solidFill>
                          <a:srgbClr val="000000"/>
                        </a:solidFill>
                        <a:effectLst/>
                        <a:latin typeface="Calibri" panose="020F0502020204030204" pitchFamily="34" charset="0"/>
                      </a:endParaRPr>
                    </a:p>
                  </a:txBody>
                  <a:tcPr marL="7075" marR="7075" marT="7075" marB="0" anchor="b"/>
                </a:tc>
                <a:tc>
                  <a:txBody>
                    <a:bodyPr/>
                    <a:lstStyle/>
                    <a:p>
                      <a:pPr algn="ctr" rtl="0" fontAlgn="b">
                        <a:buNone/>
                      </a:pPr>
                      <a:r>
                        <a:rPr lang="es-CO" sz="1050" b="1" u="none" strike="noStrike" dirty="0">
                          <a:effectLst/>
                        </a:rPr>
                        <a:t>TIPO DE VACANCIA</a:t>
                      </a:r>
                      <a:endParaRPr lang="es-CO" sz="1050" b="1" i="0" u="none" strike="noStrike" dirty="0">
                        <a:solidFill>
                          <a:srgbClr val="000000"/>
                        </a:solidFill>
                        <a:effectLst/>
                        <a:latin typeface="Calibri" panose="020F0502020204030204" pitchFamily="34" charset="0"/>
                      </a:endParaRPr>
                    </a:p>
                  </a:txBody>
                  <a:tcPr marL="7075" marR="7075" marT="7075" marB="0" anchor="b"/>
                </a:tc>
                <a:extLst>
                  <a:ext uri="{0D108BD9-81ED-4DB2-BD59-A6C34878D82A}">
                    <a16:rowId xmlns:a16="http://schemas.microsoft.com/office/drawing/2014/main" val="2605417425"/>
                  </a:ext>
                </a:extLst>
              </a:tr>
              <a:tr h="331366">
                <a:tc>
                  <a:txBody>
                    <a:bodyPr/>
                    <a:lstStyle/>
                    <a:p>
                      <a:pPr algn="ctr" rtl="0" fontAlgn="ctr">
                        <a:buNone/>
                      </a:pPr>
                      <a:r>
                        <a:rPr lang="es-CO" sz="1050" b="1" u="none" strike="noStrike" dirty="0">
                          <a:effectLst/>
                        </a:rPr>
                        <a:t>1</a:t>
                      </a:r>
                      <a:endParaRPr lang="es-CO" sz="1050" b="1" i="0" u="none" strike="noStrike" dirty="0">
                        <a:solidFill>
                          <a:srgbClr val="000000"/>
                        </a:solidFill>
                        <a:effectLst/>
                        <a:latin typeface="Arial" panose="020B0604020202020204" pitchFamily="34" charset="0"/>
                      </a:endParaRPr>
                    </a:p>
                  </a:txBody>
                  <a:tcPr marL="7075" marR="7075" marT="7075" marB="0" anchor="ctr"/>
                </a:tc>
                <a:tc>
                  <a:txBody>
                    <a:bodyPr/>
                    <a:lstStyle/>
                    <a:p>
                      <a:pPr algn="ctr" rtl="0" fontAlgn="ctr">
                        <a:buNone/>
                      </a:pPr>
                      <a:r>
                        <a:rPr lang="es-CO" sz="1050" u="none" strike="noStrike" dirty="0">
                          <a:effectLst/>
                        </a:rPr>
                        <a:t>TECNICO ADMINISTRATIVO 12</a:t>
                      </a:r>
                      <a:endParaRPr lang="es-CO" sz="1050" b="0" i="0" u="none" strike="noStrike" dirty="0">
                        <a:solidFill>
                          <a:srgbClr val="000000"/>
                        </a:solidFill>
                        <a:effectLst/>
                        <a:latin typeface="Arial" panose="020B0604020202020204" pitchFamily="34" charset="0"/>
                      </a:endParaRPr>
                    </a:p>
                  </a:txBody>
                  <a:tcPr marL="7075" marR="7075" marT="7075" marB="0" anchor="ctr"/>
                </a:tc>
                <a:tc>
                  <a:txBody>
                    <a:bodyPr/>
                    <a:lstStyle/>
                    <a:p>
                      <a:pPr algn="ctr" rtl="0" fontAlgn="b">
                        <a:buNone/>
                      </a:pPr>
                      <a:r>
                        <a:rPr lang="es-CO" sz="1050" u="none" strike="noStrike" dirty="0">
                          <a:effectLst/>
                        </a:rPr>
                        <a:t>PROVISIONAL</a:t>
                      </a:r>
                      <a:endParaRPr lang="es-CO" sz="1050" b="0" i="0" u="none" strike="noStrike" dirty="0">
                        <a:solidFill>
                          <a:srgbClr val="000000"/>
                        </a:solidFill>
                        <a:effectLst/>
                        <a:latin typeface="Arial" panose="020B0604020202020204" pitchFamily="34" charset="0"/>
                      </a:endParaRPr>
                    </a:p>
                  </a:txBody>
                  <a:tcPr marL="7075" marR="7075" marT="7075" marB="0" anchor="b"/>
                </a:tc>
                <a:tc>
                  <a:txBody>
                    <a:bodyPr/>
                    <a:lstStyle/>
                    <a:p>
                      <a:pPr algn="ctr" rtl="0" fontAlgn="b">
                        <a:buNone/>
                      </a:pPr>
                      <a:r>
                        <a:rPr lang="es-CO" sz="1050" u="none" strike="noStrike" dirty="0">
                          <a:effectLst/>
                        </a:rPr>
                        <a:t>DEFINITIVA</a:t>
                      </a:r>
                      <a:endParaRPr lang="es-CO" sz="1050" b="0" i="0" u="none" strike="noStrike" dirty="0">
                        <a:solidFill>
                          <a:srgbClr val="000000"/>
                        </a:solidFill>
                        <a:effectLst/>
                        <a:latin typeface="Arial" panose="020B0604020202020204" pitchFamily="34" charset="0"/>
                      </a:endParaRPr>
                    </a:p>
                  </a:txBody>
                  <a:tcPr marL="7075" marR="7075" marT="7075" marB="0" anchor="b"/>
                </a:tc>
                <a:extLst>
                  <a:ext uri="{0D108BD9-81ED-4DB2-BD59-A6C34878D82A}">
                    <a16:rowId xmlns:a16="http://schemas.microsoft.com/office/drawing/2014/main" val="898839156"/>
                  </a:ext>
                </a:extLst>
              </a:tr>
              <a:tr h="331366">
                <a:tc>
                  <a:txBody>
                    <a:bodyPr/>
                    <a:lstStyle/>
                    <a:p>
                      <a:pPr algn="ctr" rtl="0" fontAlgn="ctr">
                        <a:buNone/>
                      </a:pPr>
                      <a:r>
                        <a:rPr lang="es-CO" sz="1050" b="1" u="none" strike="noStrike" dirty="0">
                          <a:effectLst/>
                        </a:rPr>
                        <a:t>2</a:t>
                      </a:r>
                      <a:endParaRPr lang="es-CO" sz="1050" b="1" i="0" u="none" strike="noStrike" dirty="0">
                        <a:solidFill>
                          <a:srgbClr val="000000"/>
                        </a:solidFill>
                        <a:effectLst/>
                        <a:latin typeface="Arial" panose="020B0604020202020204" pitchFamily="34" charset="0"/>
                      </a:endParaRPr>
                    </a:p>
                  </a:txBody>
                  <a:tcPr marL="7075" marR="7075" marT="7075" marB="0" anchor="ctr"/>
                </a:tc>
                <a:tc>
                  <a:txBody>
                    <a:bodyPr/>
                    <a:lstStyle/>
                    <a:p>
                      <a:pPr algn="ctr" rtl="0" fontAlgn="ctr">
                        <a:buNone/>
                      </a:pPr>
                      <a:r>
                        <a:rPr lang="es-CO" sz="1050" u="none" strike="noStrike">
                          <a:effectLst/>
                        </a:rPr>
                        <a:t>AUXILIAR ADMINISTRATIVO 18</a:t>
                      </a:r>
                      <a:endParaRPr lang="es-CO" sz="1050" b="0"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b">
                        <a:buNone/>
                      </a:pPr>
                      <a:r>
                        <a:rPr lang="es-CO" sz="1050" u="none" strike="noStrike">
                          <a:effectLst/>
                        </a:rPr>
                        <a:t>PROVISIONAL</a:t>
                      </a:r>
                      <a:endParaRPr lang="es-CO" sz="1050" b="0" i="0" u="none" strike="noStrike">
                        <a:solidFill>
                          <a:srgbClr val="000000"/>
                        </a:solidFill>
                        <a:effectLst/>
                        <a:latin typeface="Arial" panose="020B0604020202020204" pitchFamily="34" charset="0"/>
                      </a:endParaRPr>
                    </a:p>
                  </a:txBody>
                  <a:tcPr marL="7075" marR="7075" marT="7075" marB="0" anchor="b"/>
                </a:tc>
                <a:tc>
                  <a:txBody>
                    <a:bodyPr/>
                    <a:lstStyle/>
                    <a:p>
                      <a:pPr algn="ctr" rtl="0" fontAlgn="b">
                        <a:buNone/>
                      </a:pPr>
                      <a:r>
                        <a:rPr lang="es-CO" sz="1050" u="none" strike="noStrike">
                          <a:effectLst/>
                        </a:rPr>
                        <a:t>DEFINITIVA</a:t>
                      </a:r>
                      <a:endParaRPr lang="es-CO" sz="1050" b="0" i="0" u="none" strike="noStrike">
                        <a:solidFill>
                          <a:srgbClr val="000000"/>
                        </a:solidFill>
                        <a:effectLst/>
                        <a:latin typeface="Arial" panose="020B0604020202020204" pitchFamily="34" charset="0"/>
                      </a:endParaRPr>
                    </a:p>
                  </a:txBody>
                  <a:tcPr marL="7075" marR="7075" marT="7075" marB="0" anchor="b"/>
                </a:tc>
                <a:extLst>
                  <a:ext uri="{0D108BD9-81ED-4DB2-BD59-A6C34878D82A}">
                    <a16:rowId xmlns:a16="http://schemas.microsoft.com/office/drawing/2014/main" val="2036412501"/>
                  </a:ext>
                </a:extLst>
              </a:tr>
              <a:tr h="227814">
                <a:tc>
                  <a:txBody>
                    <a:bodyPr/>
                    <a:lstStyle/>
                    <a:p>
                      <a:pPr algn="ctr" rtl="0" fontAlgn="ctr">
                        <a:buNone/>
                      </a:pPr>
                      <a:r>
                        <a:rPr lang="es-CO" sz="1050" b="1" u="none" strike="noStrike">
                          <a:effectLst/>
                        </a:rPr>
                        <a:t>3</a:t>
                      </a:r>
                      <a:endParaRPr lang="es-CO" sz="1050" b="1"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ctr">
                        <a:buNone/>
                      </a:pPr>
                      <a:r>
                        <a:rPr lang="es-CO" sz="1050" u="none" strike="noStrike">
                          <a:effectLst/>
                        </a:rPr>
                        <a:t>SECRETARIO 12</a:t>
                      </a:r>
                      <a:endParaRPr lang="es-CO" sz="1050" b="0"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b">
                        <a:buNone/>
                      </a:pPr>
                      <a:r>
                        <a:rPr lang="es-CO" sz="1050" u="none" strike="noStrike">
                          <a:effectLst/>
                        </a:rPr>
                        <a:t>PROVISIONAL</a:t>
                      </a:r>
                      <a:endParaRPr lang="es-CO" sz="1050" b="0" i="0" u="none" strike="noStrike">
                        <a:solidFill>
                          <a:srgbClr val="000000"/>
                        </a:solidFill>
                        <a:effectLst/>
                        <a:latin typeface="Arial" panose="020B0604020202020204" pitchFamily="34" charset="0"/>
                      </a:endParaRPr>
                    </a:p>
                  </a:txBody>
                  <a:tcPr marL="7075" marR="7075" marT="7075" marB="0" anchor="b"/>
                </a:tc>
                <a:tc>
                  <a:txBody>
                    <a:bodyPr/>
                    <a:lstStyle/>
                    <a:p>
                      <a:pPr algn="ctr" rtl="0" fontAlgn="b">
                        <a:buNone/>
                      </a:pPr>
                      <a:r>
                        <a:rPr lang="es-CO" sz="1050" u="none" strike="noStrike">
                          <a:effectLst/>
                        </a:rPr>
                        <a:t>DEFINITIVA</a:t>
                      </a:r>
                      <a:endParaRPr lang="es-CO" sz="1050" b="0" i="0" u="none" strike="noStrike">
                        <a:solidFill>
                          <a:srgbClr val="000000"/>
                        </a:solidFill>
                        <a:effectLst/>
                        <a:latin typeface="Arial" panose="020B0604020202020204" pitchFamily="34" charset="0"/>
                      </a:endParaRPr>
                    </a:p>
                  </a:txBody>
                  <a:tcPr marL="7075" marR="7075" marT="7075" marB="0" anchor="b"/>
                </a:tc>
                <a:extLst>
                  <a:ext uri="{0D108BD9-81ED-4DB2-BD59-A6C34878D82A}">
                    <a16:rowId xmlns:a16="http://schemas.microsoft.com/office/drawing/2014/main" val="45647195"/>
                  </a:ext>
                </a:extLst>
              </a:tr>
              <a:tr h="331366">
                <a:tc>
                  <a:txBody>
                    <a:bodyPr/>
                    <a:lstStyle/>
                    <a:p>
                      <a:pPr algn="ctr" rtl="0" fontAlgn="ctr">
                        <a:buNone/>
                      </a:pPr>
                      <a:r>
                        <a:rPr lang="es-CO" sz="1050" b="1" u="none" strike="noStrike">
                          <a:effectLst/>
                        </a:rPr>
                        <a:t>4</a:t>
                      </a:r>
                      <a:endParaRPr lang="es-CO" sz="1050" b="1"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ctr">
                        <a:buNone/>
                      </a:pPr>
                      <a:r>
                        <a:rPr lang="es-CO" sz="1050" u="none" strike="noStrike">
                          <a:effectLst/>
                        </a:rPr>
                        <a:t>OPERARIO CALIFICADO 17</a:t>
                      </a:r>
                      <a:endParaRPr lang="es-CO" sz="1050" b="0"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b">
                        <a:buNone/>
                      </a:pPr>
                      <a:r>
                        <a:rPr lang="es-CO" sz="1050" u="none" strike="noStrike">
                          <a:effectLst/>
                        </a:rPr>
                        <a:t>PROVISIONAL</a:t>
                      </a:r>
                      <a:endParaRPr lang="es-CO" sz="1050" b="0" i="0" u="none" strike="noStrike">
                        <a:solidFill>
                          <a:srgbClr val="000000"/>
                        </a:solidFill>
                        <a:effectLst/>
                        <a:latin typeface="Arial" panose="020B0604020202020204" pitchFamily="34" charset="0"/>
                      </a:endParaRPr>
                    </a:p>
                  </a:txBody>
                  <a:tcPr marL="7075" marR="7075" marT="7075" marB="0" anchor="b"/>
                </a:tc>
                <a:tc>
                  <a:txBody>
                    <a:bodyPr/>
                    <a:lstStyle/>
                    <a:p>
                      <a:pPr algn="ctr" rtl="0" fontAlgn="b">
                        <a:buNone/>
                      </a:pPr>
                      <a:r>
                        <a:rPr lang="es-CO" sz="1050" u="none" strike="noStrike">
                          <a:effectLst/>
                        </a:rPr>
                        <a:t>DEFINITIVA</a:t>
                      </a:r>
                      <a:endParaRPr lang="es-CO" sz="1050" b="0" i="0" u="none" strike="noStrike">
                        <a:solidFill>
                          <a:srgbClr val="000000"/>
                        </a:solidFill>
                        <a:effectLst/>
                        <a:latin typeface="Arial" panose="020B0604020202020204" pitchFamily="34" charset="0"/>
                      </a:endParaRPr>
                    </a:p>
                  </a:txBody>
                  <a:tcPr marL="7075" marR="7075" marT="7075" marB="0" anchor="b"/>
                </a:tc>
                <a:extLst>
                  <a:ext uri="{0D108BD9-81ED-4DB2-BD59-A6C34878D82A}">
                    <a16:rowId xmlns:a16="http://schemas.microsoft.com/office/drawing/2014/main" val="1827872239"/>
                  </a:ext>
                </a:extLst>
              </a:tr>
              <a:tr h="331366">
                <a:tc>
                  <a:txBody>
                    <a:bodyPr/>
                    <a:lstStyle/>
                    <a:p>
                      <a:pPr algn="ctr" rtl="0" fontAlgn="ctr">
                        <a:buNone/>
                      </a:pPr>
                      <a:r>
                        <a:rPr lang="es-CO" sz="1050" b="1" u="none" strike="noStrike">
                          <a:effectLst/>
                        </a:rPr>
                        <a:t>5</a:t>
                      </a:r>
                      <a:endParaRPr lang="es-CO" sz="1050" b="1"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ctr">
                        <a:buNone/>
                      </a:pPr>
                      <a:r>
                        <a:rPr lang="es-CO" sz="1050" u="none" strike="noStrike">
                          <a:effectLst/>
                        </a:rPr>
                        <a:t>TECNICO ADMINISTRATIVO 12</a:t>
                      </a:r>
                      <a:endParaRPr lang="es-CO" sz="1050" b="0"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b">
                        <a:buNone/>
                      </a:pPr>
                      <a:r>
                        <a:rPr lang="es-CO" sz="1050" u="none" strike="noStrike">
                          <a:effectLst/>
                        </a:rPr>
                        <a:t>PROVISIONAL</a:t>
                      </a:r>
                      <a:endParaRPr lang="es-CO" sz="1050" b="0" i="0" u="none" strike="noStrike">
                        <a:solidFill>
                          <a:srgbClr val="000000"/>
                        </a:solidFill>
                        <a:effectLst/>
                        <a:latin typeface="Arial" panose="020B0604020202020204" pitchFamily="34" charset="0"/>
                      </a:endParaRPr>
                    </a:p>
                  </a:txBody>
                  <a:tcPr marL="7075" marR="7075" marT="7075" marB="0" anchor="b"/>
                </a:tc>
                <a:tc>
                  <a:txBody>
                    <a:bodyPr/>
                    <a:lstStyle/>
                    <a:p>
                      <a:pPr algn="ctr" rtl="0" fontAlgn="b">
                        <a:buNone/>
                      </a:pPr>
                      <a:r>
                        <a:rPr lang="es-CO" sz="1050" u="none" strike="noStrike">
                          <a:effectLst/>
                        </a:rPr>
                        <a:t>DEFINITIVA</a:t>
                      </a:r>
                      <a:endParaRPr lang="es-CO" sz="1050" b="0" i="0" u="none" strike="noStrike">
                        <a:solidFill>
                          <a:srgbClr val="000000"/>
                        </a:solidFill>
                        <a:effectLst/>
                        <a:latin typeface="Arial" panose="020B0604020202020204" pitchFamily="34" charset="0"/>
                      </a:endParaRPr>
                    </a:p>
                  </a:txBody>
                  <a:tcPr marL="7075" marR="7075" marT="7075" marB="0" anchor="b"/>
                </a:tc>
                <a:extLst>
                  <a:ext uri="{0D108BD9-81ED-4DB2-BD59-A6C34878D82A}">
                    <a16:rowId xmlns:a16="http://schemas.microsoft.com/office/drawing/2014/main" val="452430858"/>
                  </a:ext>
                </a:extLst>
              </a:tr>
              <a:tr h="331366">
                <a:tc>
                  <a:txBody>
                    <a:bodyPr/>
                    <a:lstStyle/>
                    <a:p>
                      <a:pPr algn="ctr" rtl="0" fontAlgn="ctr">
                        <a:buNone/>
                      </a:pPr>
                      <a:r>
                        <a:rPr lang="es-CO" sz="1050" b="1" u="none" strike="noStrike" dirty="0">
                          <a:effectLst/>
                        </a:rPr>
                        <a:t>6</a:t>
                      </a:r>
                      <a:endParaRPr lang="es-CO" sz="1050" b="1" i="0" u="none" strike="noStrike" dirty="0">
                        <a:solidFill>
                          <a:srgbClr val="000000"/>
                        </a:solidFill>
                        <a:effectLst/>
                        <a:latin typeface="Arial" panose="020B0604020202020204" pitchFamily="34" charset="0"/>
                      </a:endParaRPr>
                    </a:p>
                  </a:txBody>
                  <a:tcPr marL="7075" marR="7075" marT="7075" marB="0" anchor="ctr"/>
                </a:tc>
                <a:tc>
                  <a:txBody>
                    <a:bodyPr/>
                    <a:lstStyle/>
                    <a:p>
                      <a:pPr algn="ctr" rtl="0" fontAlgn="ctr">
                        <a:buNone/>
                      </a:pPr>
                      <a:r>
                        <a:rPr lang="es-CO" sz="1050" u="none" strike="noStrike">
                          <a:effectLst/>
                        </a:rPr>
                        <a:t>AUXILIAR ADMINISTRATIVO 14</a:t>
                      </a:r>
                      <a:endParaRPr lang="es-CO" sz="1050" b="0"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b">
                        <a:buNone/>
                      </a:pPr>
                      <a:r>
                        <a:rPr lang="es-CO" sz="1050" u="none" strike="noStrike">
                          <a:effectLst/>
                        </a:rPr>
                        <a:t>PROVISIONAL</a:t>
                      </a:r>
                      <a:endParaRPr lang="es-CO" sz="1050" b="0" i="0" u="none" strike="noStrike">
                        <a:solidFill>
                          <a:srgbClr val="000000"/>
                        </a:solidFill>
                        <a:effectLst/>
                        <a:latin typeface="Arial" panose="020B0604020202020204" pitchFamily="34" charset="0"/>
                      </a:endParaRPr>
                    </a:p>
                  </a:txBody>
                  <a:tcPr marL="7075" marR="7075" marT="7075" marB="0" anchor="b"/>
                </a:tc>
                <a:tc>
                  <a:txBody>
                    <a:bodyPr/>
                    <a:lstStyle/>
                    <a:p>
                      <a:pPr algn="ctr" rtl="0" fontAlgn="b">
                        <a:buNone/>
                      </a:pPr>
                      <a:r>
                        <a:rPr lang="es-CO" sz="1050" u="none" strike="noStrike">
                          <a:effectLst/>
                        </a:rPr>
                        <a:t>DEFINITIVA</a:t>
                      </a:r>
                      <a:endParaRPr lang="es-CO" sz="1050" b="0" i="0" u="none" strike="noStrike">
                        <a:solidFill>
                          <a:srgbClr val="000000"/>
                        </a:solidFill>
                        <a:effectLst/>
                        <a:latin typeface="Arial" panose="020B0604020202020204" pitchFamily="34" charset="0"/>
                      </a:endParaRPr>
                    </a:p>
                  </a:txBody>
                  <a:tcPr marL="7075" marR="7075" marT="7075" marB="0" anchor="b"/>
                </a:tc>
                <a:extLst>
                  <a:ext uri="{0D108BD9-81ED-4DB2-BD59-A6C34878D82A}">
                    <a16:rowId xmlns:a16="http://schemas.microsoft.com/office/drawing/2014/main" val="3668775414"/>
                  </a:ext>
                </a:extLst>
              </a:tr>
              <a:tr h="441821">
                <a:tc>
                  <a:txBody>
                    <a:bodyPr/>
                    <a:lstStyle/>
                    <a:p>
                      <a:pPr algn="ctr" rtl="0" fontAlgn="ctr">
                        <a:buNone/>
                      </a:pPr>
                      <a:r>
                        <a:rPr lang="es-CO" sz="1050" b="1" u="none" strike="noStrike">
                          <a:effectLst/>
                        </a:rPr>
                        <a:t>7</a:t>
                      </a:r>
                      <a:endParaRPr lang="es-CO" sz="1050" b="1"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ctr">
                        <a:buNone/>
                      </a:pPr>
                      <a:r>
                        <a:rPr lang="es-CO" sz="1050" u="none" strike="noStrike">
                          <a:effectLst/>
                        </a:rPr>
                        <a:t>SECRETARIO EJECUTIVO 18</a:t>
                      </a:r>
                      <a:endParaRPr lang="es-CO" sz="1050" b="0"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b">
                        <a:buNone/>
                      </a:pPr>
                      <a:r>
                        <a:rPr lang="es-CO" sz="1050" u="none" strike="noStrike">
                          <a:effectLst/>
                        </a:rPr>
                        <a:t>PROVISIONAL</a:t>
                      </a:r>
                      <a:endParaRPr lang="es-CO" sz="1050" b="0" i="0" u="none" strike="noStrike">
                        <a:solidFill>
                          <a:srgbClr val="000000"/>
                        </a:solidFill>
                        <a:effectLst/>
                        <a:latin typeface="Arial" panose="020B0604020202020204" pitchFamily="34" charset="0"/>
                      </a:endParaRPr>
                    </a:p>
                  </a:txBody>
                  <a:tcPr marL="7075" marR="7075" marT="7075" marB="0" anchor="b"/>
                </a:tc>
                <a:tc>
                  <a:txBody>
                    <a:bodyPr/>
                    <a:lstStyle/>
                    <a:p>
                      <a:pPr algn="ctr" rtl="0" fontAlgn="b">
                        <a:buNone/>
                      </a:pPr>
                      <a:r>
                        <a:rPr lang="es-CO" sz="1050" u="none" strike="noStrike">
                          <a:effectLst/>
                        </a:rPr>
                        <a:t>DEFINITIVA</a:t>
                      </a:r>
                      <a:endParaRPr lang="es-CO" sz="1050" b="0" i="0" u="none" strike="noStrike">
                        <a:solidFill>
                          <a:srgbClr val="000000"/>
                        </a:solidFill>
                        <a:effectLst/>
                        <a:latin typeface="Arial" panose="020B0604020202020204" pitchFamily="34" charset="0"/>
                      </a:endParaRPr>
                    </a:p>
                  </a:txBody>
                  <a:tcPr marL="7075" marR="7075" marT="7075" marB="0" anchor="b"/>
                </a:tc>
                <a:extLst>
                  <a:ext uri="{0D108BD9-81ED-4DB2-BD59-A6C34878D82A}">
                    <a16:rowId xmlns:a16="http://schemas.microsoft.com/office/drawing/2014/main" val="2802278980"/>
                  </a:ext>
                </a:extLst>
              </a:tr>
              <a:tr h="441821">
                <a:tc>
                  <a:txBody>
                    <a:bodyPr/>
                    <a:lstStyle/>
                    <a:p>
                      <a:pPr algn="ctr" rtl="0" fontAlgn="ctr">
                        <a:buNone/>
                      </a:pPr>
                      <a:r>
                        <a:rPr lang="es-CO" sz="1050" b="1" u="none" strike="noStrike">
                          <a:effectLst/>
                        </a:rPr>
                        <a:t>8</a:t>
                      </a:r>
                      <a:endParaRPr lang="es-CO" sz="1050" b="1"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ctr">
                        <a:buNone/>
                      </a:pPr>
                      <a:r>
                        <a:rPr lang="es-CO" sz="1050" u="none" strike="noStrike">
                          <a:effectLst/>
                        </a:rPr>
                        <a:t>SECRETARIO EJECUTIVO 18</a:t>
                      </a:r>
                      <a:endParaRPr lang="es-CO" sz="1050" b="0"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b">
                        <a:buNone/>
                      </a:pPr>
                      <a:r>
                        <a:rPr lang="es-CO" sz="1050" u="none" strike="noStrike">
                          <a:effectLst/>
                        </a:rPr>
                        <a:t>PROVISIONAL</a:t>
                      </a:r>
                      <a:endParaRPr lang="es-CO" sz="1050" b="0" i="0" u="none" strike="noStrike">
                        <a:solidFill>
                          <a:srgbClr val="000000"/>
                        </a:solidFill>
                        <a:effectLst/>
                        <a:latin typeface="Arial" panose="020B0604020202020204" pitchFamily="34" charset="0"/>
                      </a:endParaRPr>
                    </a:p>
                  </a:txBody>
                  <a:tcPr marL="7075" marR="7075" marT="7075" marB="0" anchor="b"/>
                </a:tc>
                <a:tc>
                  <a:txBody>
                    <a:bodyPr/>
                    <a:lstStyle/>
                    <a:p>
                      <a:pPr algn="ctr" rtl="0" fontAlgn="b">
                        <a:buNone/>
                      </a:pPr>
                      <a:r>
                        <a:rPr lang="es-CO" sz="1050" u="none" strike="noStrike">
                          <a:effectLst/>
                        </a:rPr>
                        <a:t>DEFINITIVA</a:t>
                      </a:r>
                      <a:endParaRPr lang="es-CO" sz="1050" b="0" i="0" u="none" strike="noStrike">
                        <a:solidFill>
                          <a:srgbClr val="000000"/>
                        </a:solidFill>
                        <a:effectLst/>
                        <a:latin typeface="Arial" panose="020B0604020202020204" pitchFamily="34" charset="0"/>
                      </a:endParaRPr>
                    </a:p>
                  </a:txBody>
                  <a:tcPr marL="7075" marR="7075" marT="7075" marB="0" anchor="b"/>
                </a:tc>
                <a:extLst>
                  <a:ext uri="{0D108BD9-81ED-4DB2-BD59-A6C34878D82A}">
                    <a16:rowId xmlns:a16="http://schemas.microsoft.com/office/drawing/2014/main" val="1085297125"/>
                  </a:ext>
                </a:extLst>
              </a:tr>
              <a:tr h="227814">
                <a:tc>
                  <a:txBody>
                    <a:bodyPr/>
                    <a:lstStyle/>
                    <a:p>
                      <a:pPr algn="ctr" rtl="0" fontAlgn="ctr">
                        <a:buNone/>
                      </a:pPr>
                      <a:r>
                        <a:rPr lang="es-CO" sz="1050" b="1" u="none" strike="noStrike">
                          <a:effectLst/>
                        </a:rPr>
                        <a:t>9</a:t>
                      </a:r>
                      <a:endParaRPr lang="es-CO" sz="1050" b="1"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ctr">
                        <a:buNone/>
                      </a:pPr>
                      <a:r>
                        <a:rPr lang="es-CO" sz="1050" u="none" strike="noStrike">
                          <a:effectLst/>
                        </a:rPr>
                        <a:t>SECRETARIO 12</a:t>
                      </a:r>
                      <a:endParaRPr lang="es-CO" sz="1050" b="0"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b">
                        <a:buNone/>
                      </a:pPr>
                      <a:r>
                        <a:rPr lang="es-CO" sz="1050" u="none" strike="noStrike">
                          <a:effectLst/>
                        </a:rPr>
                        <a:t>PROVISIONAL</a:t>
                      </a:r>
                      <a:endParaRPr lang="es-CO" sz="1050" b="0" i="0" u="none" strike="noStrike">
                        <a:solidFill>
                          <a:srgbClr val="000000"/>
                        </a:solidFill>
                        <a:effectLst/>
                        <a:latin typeface="Arial" panose="020B0604020202020204" pitchFamily="34" charset="0"/>
                      </a:endParaRPr>
                    </a:p>
                  </a:txBody>
                  <a:tcPr marL="7075" marR="7075" marT="7075" marB="0" anchor="b"/>
                </a:tc>
                <a:tc>
                  <a:txBody>
                    <a:bodyPr/>
                    <a:lstStyle/>
                    <a:p>
                      <a:pPr algn="ctr" rtl="0" fontAlgn="b">
                        <a:buNone/>
                      </a:pPr>
                      <a:r>
                        <a:rPr lang="es-CO" sz="1050" u="none" strike="noStrike">
                          <a:effectLst/>
                        </a:rPr>
                        <a:t>DEFINITIVA</a:t>
                      </a:r>
                      <a:endParaRPr lang="es-CO" sz="1050" b="0" i="0" u="none" strike="noStrike">
                        <a:solidFill>
                          <a:srgbClr val="000000"/>
                        </a:solidFill>
                        <a:effectLst/>
                        <a:latin typeface="Arial" panose="020B0604020202020204" pitchFamily="34" charset="0"/>
                      </a:endParaRPr>
                    </a:p>
                  </a:txBody>
                  <a:tcPr marL="7075" marR="7075" marT="7075" marB="0" anchor="b"/>
                </a:tc>
                <a:extLst>
                  <a:ext uri="{0D108BD9-81ED-4DB2-BD59-A6C34878D82A}">
                    <a16:rowId xmlns:a16="http://schemas.microsoft.com/office/drawing/2014/main" val="60990538"/>
                  </a:ext>
                </a:extLst>
              </a:tr>
              <a:tr h="441821">
                <a:tc>
                  <a:txBody>
                    <a:bodyPr/>
                    <a:lstStyle/>
                    <a:p>
                      <a:pPr algn="ctr" rtl="0" fontAlgn="ctr">
                        <a:buNone/>
                      </a:pPr>
                      <a:r>
                        <a:rPr lang="es-CO" sz="1050" b="1" u="none" strike="noStrike" dirty="0">
                          <a:effectLst/>
                        </a:rPr>
                        <a:t>10</a:t>
                      </a:r>
                      <a:endParaRPr lang="es-CO" sz="1050" b="1" i="0" u="none" strike="noStrike" dirty="0">
                        <a:solidFill>
                          <a:srgbClr val="000000"/>
                        </a:solidFill>
                        <a:effectLst/>
                        <a:latin typeface="Arial" panose="020B0604020202020204" pitchFamily="34" charset="0"/>
                      </a:endParaRPr>
                    </a:p>
                  </a:txBody>
                  <a:tcPr marL="7075" marR="7075" marT="7075" marB="0" anchor="ctr"/>
                </a:tc>
                <a:tc>
                  <a:txBody>
                    <a:bodyPr/>
                    <a:lstStyle/>
                    <a:p>
                      <a:pPr algn="ctr" rtl="0" fontAlgn="ctr">
                        <a:buNone/>
                      </a:pPr>
                      <a:r>
                        <a:rPr lang="es-CO" sz="1050" u="none" strike="noStrike">
                          <a:effectLst/>
                        </a:rPr>
                        <a:t>SECRETARIO EJECUTIVO 16</a:t>
                      </a:r>
                      <a:endParaRPr lang="es-CO" sz="1050" b="0"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b">
                        <a:buNone/>
                      </a:pPr>
                      <a:r>
                        <a:rPr lang="es-CO" sz="1050" u="none" strike="noStrike">
                          <a:effectLst/>
                        </a:rPr>
                        <a:t>PROVISIONAL</a:t>
                      </a:r>
                      <a:endParaRPr lang="es-CO" sz="1050" b="0" i="0" u="none" strike="noStrike">
                        <a:solidFill>
                          <a:srgbClr val="000000"/>
                        </a:solidFill>
                        <a:effectLst/>
                        <a:latin typeface="Arial" panose="020B0604020202020204" pitchFamily="34" charset="0"/>
                      </a:endParaRPr>
                    </a:p>
                  </a:txBody>
                  <a:tcPr marL="7075" marR="7075" marT="7075" marB="0" anchor="b"/>
                </a:tc>
                <a:tc>
                  <a:txBody>
                    <a:bodyPr/>
                    <a:lstStyle/>
                    <a:p>
                      <a:pPr algn="ctr" rtl="0" fontAlgn="b">
                        <a:buNone/>
                      </a:pPr>
                      <a:r>
                        <a:rPr lang="es-CO" sz="1050" u="none" strike="noStrike">
                          <a:effectLst/>
                        </a:rPr>
                        <a:t>DEFINITIVA</a:t>
                      </a:r>
                      <a:endParaRPr lang="es-CO" sz="1050" b="0" i="0" u="none" strike="noStrike">
                        <a:solidFill>
                          <a:srgbClr val="000000"/>
                        </a:solidFill>
                        <a:effectLst/>
                        <a:latin typeface="Arial" panose="020B0604020202020204" pitchFamily="34" charset="0"/>
                      </a:endParaRPr>
                    </a:p>
                  </a:txBody>
                  <a:tcPr marL="7075" marR="7075" marT="7075" marB="0" anchor="b"/>
                </a:tc>
                <a:extLst>
                  <a:ext uri="{0D108BD9-81ED-4DB2-BD59-A6C34878D82A}">
                    <a16:rowId xmlns:a16="http://schemas.microsoft.com/office/drawing/2014/main" val="4167486270"/>
                  </a:ext>
                </a:extLst>
              </a:tr>
              <a:tr h="277316">
                <a:tc>
                  <a:txBody>
                    <a:bodyPr/>
                    <a:lstStyle/>
                    <a:p>
                      <a:pPr algn="ctr" rtl="0" fontAlgn="ctr">
                        <a:buNone/>
                      </a:pPr>
                      <a:r>
                        <a:rPr lang="es-CO" sz="1050" b="1" u="none" strike="noStrike" dirty="0">
                          <a:effectLst/>
                        </a:rPr>
                        <a:t>11</a:t>
                      </a:r>
                      <a:endParaRPr lang="es-CO" sz="1050" b="1" i="0" u="none" strike="noStrike" dirty="0">
                        <a:solidFill>
                          <a:srgbClr val="000000"/>
                        </a:solidFill>
                        <a:effectLst/>
                        <a:latin typeface="Arial" panose="020B0604020202020204" pitchFamily="34" charset="0"/>
                      </a:endParaRPr>
                    </a:p>
                  </a:txBody>
                  <a:tcPr marL="7075" marR="7075" marT="7075" marB="0" anchor="ctr"/>
                </a:tc>
                <a:tc>
                  <a:txBody>
                    <a:bodyPr/>
                    <a:lstStyle/>
                    <a:p>
                      <a:pPr algn="ctr" rtl="0" fontAlgn="ctr">
                        <a:buNone/>
                      </a:pPr>
                      <a:r>
                        <a:rPr lang="es-CO" sz="1050" u="none" strike="noStrike">
                          <a:effectLst/>
                        </a:rPr>
                        <a:t>SECRETARIO EJECUTIVO 18</a:t>
                      </a:r>
                      <a:endParaRPr lang="es-CO" sz="1050" b="0" i="0" u="none" strike="noStrike">
                        <a:solidFill>
                          <a:srgbClr val="000000"/>
                        </a:solidFill>
                        <a:effectLst/>
                        <a:latin typeface="Arial" panose="020B0604020202020204" pitchFamily="34" charset="0"/>
                      </a:endParaRPr>
                    </a:p>
                  </a:txBody>
                  <a:tcPr marL="7075" marR="7075" marT="7075" marB="0" anchor="ctr"/>
                </a:tc>
                <a:tc>
                  <a:txBody>
                    <a:bodyPr/>
                    <a:lstStyle/>
                    <a:p>
                      <a:pPr algn="ctr" rtl="0" fontAlgn="b">
                        <a:buNone/>
                      </a:pPr>
                      <a:r>
                        <a:rPr lang="es-CO" sz="1050" u="none" strike="noStrike">
                          <a:effectLst/>
                        </a:rPr>
                        <a:t>PROVISIONAL</a:t>
                      </a:r>
                      <a:endParaRPr lang="es-CO" sz="1050" b="0" i="0" u="none" strike="noStrike">
                        <a:solidFill>
                          <a:srgbClr val="000000"/>
                        </a:solidFill>
                        <a:effectLst/>
                        <a:latin typeface="Arial" panose="020B0604020202020204" pitchFamily="34" charset="0"/>
                      </a:endParaRPr>
                    </a:p>
                  </a:txBody>
                  <a:tcPr marL="7075" marR="7075" marT="7075" marB="0" anchor="b"/>
                </a:tc>
                <a:tc>
                  <a:txBody>
                    <a:bodyPr/>
                    <a:lstStyle/>
                    <a:p>
                      <a:pPr algn="ctr" rtl="0" fontAlgn="b">
                        <a:buNone/>
                      </a:pPr>
                      <a:r>
                        <a:rPr lang="es-CO" sz="1050" u="none" strike="noStrike" dirty="0">
                          <a:effectLst/>
                        </a:rPr>
                        <a:t>DEFINITIVA</a:t>
                      </a:r>
                      <a:endParaRPr lang="es-CO" sz="1050" b="0" i="0" u="none" strike="noStrike" dirty="0">
                        <a:solidFill>
                          <a:srgbClr val="000000"/>
                        </a:solidFill>
                        <a:effectLst/>
                        <a:latin typeface="Arial" panose="020B0604020202020204" pitchFamily="34" charset="0"/>
                      </a:endParaRPr>
                    </a:p>
                  </a:txBody>
                  <a:tcPr marL="7075" marR="7075" marT="7075" marB="0" anchor="b"/>
                </a:tc>
                <a:extLst>
                  <a:ext uri="{0D108BD9-81ED-4DB2-BD59-A6C34878D82A}">
                    <a16:rowId xmlns:a16="http://schemas.microsoft.com/office/drawing/2014/main" val="2913369319"/>
                  </a:ext>
                </a:extLst>
              </a:tr>
            </a:tbl>
          </a:graphicData>
        </a:graphic>
      </p:graphicFrame>
      <p:sp>
        <p:nvSpPr>
          <p:cNvPr id="5" name="CuadroTexto 4">
            <a:extLst>
              <a:ext uri="{FF2B5EF4-FFF2-40B4-BE49-F238E27FC236}">
                <a16:creationId xmlns:a16="http://schemas.microsoft.com/office/drawing/2014/main" id="{F155C7F8-2DCD-D667-4ABB-ED2C0C43E320}"/>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spTree>
    <p:extLst>
      <p:ext uri="{BB962C8B-B14F-4D97-AF65-F5344CB8AC3E}">
        <p14:creationId xmlns:p14="http://schemas.microsoft.com/office/powerpoint/2010/main" val="161704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967B3E-DA4B-F655-7BE9-53F1E6C36855}"/>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CF4F509-3EA7-A16D-F673-8F4BE166E71E}"/>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graphicFrame>
        <p:nvGraphicFramePr>
          <p:cNvPr id="14" name="Diagrama 13">
            <a:extLst>
              <a:ext uri="{FF2B5EF4-FFF2-40B4-BE49-F238E27FC236}">
                <a16:creationId xmlns:a16="http://schemas.microsoft.com/office/drawing/2014/main" id="{99DC0E54-860D-4E20-A915-EE16ED30DDA8}"/>
              </a:ext>
            </a:extLst>
          </p:cNvPr>
          <p:cNvGraphicFramePr/>
          <p:nvPr/>
        </p:nvGraphicFramePr>
        <p:xfrm>
          <a:off x="1264256" y="1962734"/>
          <a:ext cx="9838867" cy="1332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a 7">
            <a:extLst>
              <a:ext uri="{FF2B5EF4-FFF2-40B4-BE49-F238E27FC236}">
                <a16:creationId xmlns:a16="http://schemas.microsoft.com/office/drawing/2014/main" id="{A58C3C28-4125-D108-7A7B-E351D625D127}"/>
              </a:ext>
            </a:extLst>
          </p:cNvPr>
          <p:cNvGraphicFramePr>
            <a:graphicFrameLocks noGrp="1"/>
          </p:cNvGraphicFramePr>
          <p:nvPr/>
        </p:nvGraphicFramePr>
        <p:xfrm>
          <a:off x="1349981" y="3820893"/>
          <a:ext cx="4145944" cy="857250"/>
        </p:xfrm>
        <a:graphic>
          <a:graphicData uri="http://schemas.openxmlformats.org/drawingml/2006/table">
            <a:tbl>
              <a:tblPr>
                <a:tableStyleId>{68D230F3-CF80-4859-8CE7-A43EE81993B5}</a:tableStyleId>
              </a:tblPr>
              <a:tblGrid>
                <a:gridCol w="2743248">
                  <a:extLst>
                    <a:ext uri="{9D8B030D-6E8A-4147-A177-3AD203B41FA5}">
                      <a16:colId xmlns:a16="http://schemas.microsoft.com/office/drawing/2014/main" val="1190817364"/>
                    </a:ext>
                  </a:extLst>
                </a:gridCol>
                <a:gridCol w="1402696">
                  <a:extLst>
                    <a:ext uri="{9D8B030D-6E8A-4147-A177-3AD203B41FA5}">
                      <a16:colId xmlns:a16="http://schemas.microsoft.com/office/drawing/2014/main" val="4169535267"/>
                    </a:ext>
                  </a:extLst>
                </a:gridCol>
              </a:tblGrid>
              <a:tr h="285750">
                <a:tc>
                  <a:txBody>
                    <a:bodyPr/>
                    <a:lstStyle/>
                    <a:p>
                      <a:pPr algn="l" fontAlgn="b">
                        <a:buNone/>
                      </a:pPr>
                      <a:r>
                        <a:rPr lang="es-CO" sz="1100" b="1" u="none" strike="noStrike" dirty="0">
                          <a:effectLst/>
                        </a:rPr>
                        <a:t># Estudiantes PREGRADO Y POSGRADO</a:t>
                      </a:r>
                      <a:endParaRPr lang="es-CO"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100" u="none" strike="noStrike" dirty="0">
                          <a:effectLst/>
                        </a:rPr>
                        <a:t>22127</a:t>
                      </a:r>
                      <a:endParaRPr lang="es-CO" sz="11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65771029"/>
                  </a:ext>
                </a:extLst>
              </a:tr>
              <a:tr h="285750">
                <a:tc>
                  <a:txBody>
                    <a:bodyPr/>
                    <a:lstStyle/>
                    <a:p>
                      <a:pPr algn="l" fontAlgn="b">
                        <a:buNone/>
                      </a:pPr>
                      <a:r>
                        <a:rPr lang="es-CO" sz="1100" b="1" u="none" strike="noStrike" dirty="0">
                          <a:effectLst/>
                        </a:rPr>
                        <a:t># ADMINISTRATIVOS</a:t>
                      </a:r>
                      <a:endParaRPr lang="es-CO"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100" u="none" strike="noStrike">
                          <a:effectLst/>
                        </a:rPr>
                        <a:t>772</a:t>
                      </a:r>
                      <a:endParaRPr lang="es-CO"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31654784"/>
                  </a:ext>
                </a:extLst>
              </a:tr>
              <a:tr h="285750">
                <a:tc>
                  <a:txBody>
                    <a:bodyPr/>
                    <a:lstStyle/>
                    <a:p>
                      <a:pPr algn="l" fontAlgn="b">
                        <a:buNone/>
                      </a:pPr>
                      <a:r>
                        <a:rPr lang="es-CO" sz="1400" b="1" u="none" strike="noStrike" dirty="0">
                          <a:effectLst/>
                        </a:rPr>
                        <a:t>Relación</a:t>
                      </a:r>
                      <a:endParaRPr lang="es-CO" sz="14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400" b="1" u="none" strike="noStrike" dirty="0">
                          <a:effectLst/>
                        </a:rPr>
                        <a:t>28,7</a:t>
                      </a:r>
                      <a:endParaRPr lang="es-CO" sz="14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28642812"/>
                  </a:ext>
                </a:extLst>
              </a:tr>
            </a:tbl>
          </a:graphicData>
        </a:graphic>
      </p:graphicFrame>
      <p:sp>
        <p:nvSpPr>
          <p:cNvPr id="9" name="CuadroTexto 8">
            <a:extLst>
              <a:ext uri="{FF2B5EF4-FFF2-40B4-BE49-F238E27FC236}">
                <a16:creationId xmlns:a16="http://schemas.microsoft.com/office/drawing/2014/main" id="{523F805E-5590-9181-9C72-88B2B992BEA2}"/>
              </a:ext>
            </a:extLst>
          </p:cNvPr>
          <p:cNvSpPr txBox="1"/>
          <p:nvPr/>
        </p:nvSpPr>
        <p:spPr>
          <a:xfrm>
            <a:off x="6553200" y="3926353"/>
            <a:ext cx="3714750" cy="646331"/>
          </a:xfrm>
          <a:prstGeom prst="rect">
            <a:avLst/>
          </a:prstGeom>
          <a:noFill/>
        </p:spPr>
        <p:txBody>
          <a:bodyPr wrap="square" rtlCol="0">
            <a:spAutoFit/>
          </a:bodyPr>
          <a:lstStyle/>
          <a:p>
            <a:r>
              <a:rPr lang="es-CO" dirty="0"/>
              <a:t>Por cada</a:t>
            </a:r>
            <a:r>
              <a:rPr lang="es-419" dirty="0"/>
              <a:t> 28 estudiantes hay un </a:t>
            </a:r>
            <a:r>
              <a:rPr lang="es-CO" dirty="0"/>
              <a:t> funcionario administrativo</a:t>
            </a:r>
          </a:p>
        </p:txBody>
      </p:sp>
      <p:sp>
        <p:nvSpPr>
          <p:cNvPr id="10" name="Flecha: a la derecha 9">
            <a:extLst>
              <a:ext uri="{FF2B5EF4-FFF2-40B4-BE49-F238E27FC236}">
                <a16:creationId xmlns:a16="http://schemas.microsoft.com/office/drawing/2014/main" id="{F14879AE-E0C0-D34A-C14F-9737ECED8031}"/>
              </a:ext>
            </a:extLst>
          </p:cNvPr>
          <p:cNvSpPr/>
          <p:nvPr/>
        </p:nvSpPr>
        <p:spPr>
          <a:xfrm>
            <a:off x="5762625" y="3926353"/>
            <a:ext cx="666750" cy="53747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0232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4EE7558-EC8B-99B2-8FFB-6F80B21215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E1412F7-028C-DC53-46F0-3BE07F51599D}"/>
              </a:ext>
            </a:extLst>
          </p:cNvPr>
          <p:cNvSpPr>
            <a:spLocks noGrp="1"/>
          </p:cNvSpPr>
          <p:nvPr>
            <p:ph type="title"/>
          </p:nvPr>
        </p:nvSpPr>
        <p:spPr>
          <a:xfrm>
            <a:off x="3238500" y="646263"/>
            <a:ext cx="810093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PROPUESTA DE FORMALIZACIÓN I – </a:t>
            </a:r>
            <a:r>
              <a:rPr lang="es-CO" sz="2000" b="1" dirty="0">
                <a:solidFill>
                  <a:srgbClr val="FF0000"/>
                </a:solidFill>
                <a:latin typeface="Arial" panose="020B0604020202020204" pitchFamily="34" charset="0"/>
                <a:cs typeface="Arial" panose="020B0604020202020204" pitchFamily="34" charset="0"/>
              </a:rPr>
              <a:t>CONCURSOS DE MÉRITOS</a:t>
            </a:r>
          </a:p>
        </p:txBody>
      </p:sp>
      <p:graphicFrame>
        <p:nvGraphicFramePr>
          <p:cNvPr id="3" name="Tabla 2">
            <a:extLst>
              <a:ext uri="{FF2B5EF4-FFF2-40B4-BE49-F238E27FC236}">
                <a16:creationId xmlns:a16="http://schemas.microsoft.com/office/drawing/2014/main" id="{49567176-D31D-3E2D-89CC-07FA88275C40}"/>
              </a:ext>
            </a:extLst>
          </p:cNvPr>
          <p:cNvGraphicFramePr>
            <a:graphicFrameLocks noGrp="1"/>
          </p:cNvGraphicFramePr>
          <p:nvPr>
            <p:extLst>
              <p:ext uri="{D42A27DB-BD31-4B8C-83A1-F6EECF244321}">
                <p14:modId xmlns:p14="http://schemas.microsoft.com/office/powerpoint/2010/main" val="3083830987"/>
              </p:ext>
            </p:extLst>
          </p:nvPr>
        </p:nvGraphicFramePr>
        <p:xfrm>
          <a:off x="766762" y="2672164"/>
          <a:ext cx="4943475" cy="1513671"/>
        </p:xfrm>
        <a:graphic>
          <a:graphicData uri="http://schemas.openxmlformats.org/drawingml/2006/table">
            <a:tbl>
              <a:tblPr>
                <a:tableStyleId>{5FD0F851-EC5A-4D38-B0AD-8093EC10F338}</a:tableStyleId>
              </a:tblPr>
              <a:tblGrid>
                <a:gridCol w="2925730">
                  <a:extLst>
                    <a:ext uri="{9D8B030D-6E8A-4147-A177-3AD203B41FA5}">
                      <a16:colId xmlns:a16="http://schemas.microsoft.com/office/drawing/2014/main" val="346758639"/>
                    </a:ext>
                  </a:extLst>
                </a:gridCol>
                <a:gridCol w="2017745">
                  <a:extLst>
                    <a:ext uri="{9D8B030D-6E8A-4147-A177-3AD203B41FA5}">
                      <a16:colId xmlns:a16="http://schemas.microsoft.com/office/drawing/2014/main" val="1981609486"/>
                    </a:ext>
                  </a:extLst>
                </a:gridCol>
              </a:tblGrid>
              <a:tr h="376788">
                <a:tc>
                  <a:txBody>
                    <a:bodyPr/>
                    <a:lstStyle/>
                    <a:p>
                      <a:pPr algn="l" fontAlgn="b">
                        <a:buNone/>
                      </a:pPr>
                      <a:r>
                        <a:rPr lang="es-CO" sz="1600" b="1" u="none" strike="noStrike" dirty="0">
                          <a:effectLst/>
                        </a:rPr>
                        <a:t>Sede</a:t>
                      </a:r>
                      <a:endParaRPr lang="es-CO"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CO" sz="1600" b="1" u="none" strike="noStrike" dirty="0">
                          <a:effectLst/>
                        </a:rPr>
                        <a:t>Total vacantes</a:t>
                      </a:r>
                      <a:endParaRPr lang="es-CO" sz="16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8393945"/>
                  </a:ext>
                </a:extLst>
              </a:tr>
              <a:tr h="196483">
                <a:tc>
                  <a:txBody>
                    <a:bodyPr/>
                    <a:lstStyle/>
                    <a:p>
                      <a:pPr algn="l" fontAlgn="b">
                        <a:buNone/>
                      </a:pPr>
                      <a:r>
                        <a:rPr lang="es-CO" sz="1600" u="none" strike="noStrike">
                          <a:effectLst/>
                        </a:rPr>
                        <a:t>CALLE 100</a:t>
                      </a:r>
                      <a:endParaRPr lang="es-CO"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600" u="none" strike="noStrike" dirty="0">
                          <a:effectLst/>
                        </a:rPr>
                        <a:t>80</a:t>
                      </a:r>
                      <a:endParaRPr lang="es-CO"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85282045"/>
                  </a:ext>
                </a:extLst>
              </a:tr>
              <a:tr h="196483">
                <a:tc>
                  <a:txBody>
                    <a:bodyPr/>
                    <a:lstStyle/>
                    <a:p>
                      <a:pPr algn="l" fontAlgn="b">
                        <a:buNone/>
                      </a:pPr>
                      <a:r>
                        <a:rPr lang="es-CO" sz="1600" u="none" strike="noStrike">
                          <a:effectLst/>
                        </a:rPr>
                        <a:t>CALLE 100 - MEDICINA</a:t>
                      </a:r>
                      <a:endParaRPr lang="es-CO"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600" u="none" strike="noStrike">
                          <a:effectLst/>
                        </a:rPr>
                        <a:t>10</a:t>
                      </a:r>
                      <a:endParaRPr lang="es-CO" sz="16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03926597"/>
                  </a:ext>
                </a:extLst>
              </a:tr>
              <a:tr h="376788">
                <a:tc>
                  <a:txBody>
                    <a:bodyPr/>
                    <a:lstStyle/>
                    <a:p>
                      <a:pPr algn="l" fontAlgn="b">
                        <a:buNone/>
                      </a:pPr>
                      <a:r>
                        <a:rPr lang="es-CO" sz="1600" u="none" strike="noStrike" dirty="0">
                          <a:effectLst/>
                        </a:rPr>
                        <a:t>CAMPUS NUEVA GRANADA</a:t>
                      </a:r>
                      <a:endParaRPr lang="es-CO"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600" u="none" strike="noStrike">
                          <a:effectLst/>
                        </a:rPr>
                        <a:t>65</a:t>
                      </a:r>
                      <a:endParaRPr lang="es-CO" sz="16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23601445"/>
                  </a:ext>
                </a:extLst>
              </a:tr>
              <a:tr h="196483">
                <a:tc>
                  <a:txBody>
                    <a:bodyPr/>
                    <a:lstStyle/>
                    <a:p>
                      <a:pPr algn="l" fontAlgn="b">
                        <a:buNone/>
                      </a:pPr>
                      <a:r>
                        <a:rPr lang="es-CO" sz="1600" b="1" u="none" strike="noStrike" dirty="0">
                          <a:effectLst/>
                        </a:rPr>
                        <a:t>Total general</a:t>
                      </a:r>
                      <a:endParaRPr lang="es-CO"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600" b="1" u="none" strike="noStrike" dirty="0">
                          <a:effectLst/>
                        </a:rPr>
                        <a:t>155</a:t>
                      </a:r>
                      <a:endParaRPr lang="es-CO" sz="16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09222632"/>
                  </a:ext>
                </a:extLst>
              </a:tr>
            </a:tbl>
          </a:graphicData>
        </a:graphic>
      </p:graphicFrame>
      <p:graphicFrame>
        <p:nvGraphicFramePr>
          <p:cNvPr id="8" name="Diagrama 7">
            <a:extLst>
              <a:ext uri="{FF2B5EF4-FFF2-40B4-BE49-F238E27FC236}">
                <a16:creationId xmlns:a16="http://schemas.microsoft.com/office/drawing/2014/main" id="{BC3B416D-2C52-428A-6866-53EAC877ACBC}"/>
              </a:ext>
            </a:extLst>
          </p:cNvPr>
          <p:cNvGraphicFramePr/>
          <p:nvPr>
            <p:extLst>
              <p:ext uri="{D42A27DB-BD31-4B8C-83A1-F6EECF244321}">
                <p14:modId xmlns:p14="http://schemas.microsoft.com/office/powerpoint/2010/main" val="3737318864"/>
              </p:ext>
            </p:extLst>
          </p:nvPr>
        </p:nvGraphicFramePr>
        <p:xfrm>
          <a:off x="6276975" y="2295525"/>
          <a:ext cx="48768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C3A9BA51-7D16-9A7A-77EA-0358EF24F42C}"/>
              </a:ext>
            </a:extLst>
          </p:cNvPr>
          <p:cNvSpPr txBox="1"/>
          <p:nvPr/>
        </p:nvSpPr>
        <p:spPr>
          <a:xfrm>
            <a:off x="766762" y="2092658"/>
            <a:ext cx="5403302" cy="369332"/>
          </a:xfrm>
          <a:prstGeom prst="rect">
            <a:avLst/>
          </a:prstGeom>
          <a:noFill/>
        </p:spPr>
        <p:txBody>
          <a:bodyPr wrap="square" rtlCol="0">
            <a:spAutoFit/>
          </a:bodyPr>
          <a:lstStyle/>
          <a:p>
            <a:r>
              <a:rPr lang="es-CO" dirty="0">
                <a:solidFill>
                  <a:srgbClr val="FF0000"/>
                </a:solidFill>
              </a:rPr>
              <a:t>Escenario A: </a:t>
            </a:r>
            <a:r>
              <a:rPr lang="es-CO" dirty="0"/>
              <a:t>Total vacancias definitivas - Provisionales</a:t>
            </a:r>
          </a:p>
        </p:txBody>
      </p:sp>
      <p:sp>
        <p:nvSpPr>
          <p:cNvPr id="11" name="CuadroTexto 10">
            <a:extLst>
              <a:ext uri="{FF2B5EF4-FFF2-40B4-BE49-F238E27FC236}">
                <a16:creationId xmlns:a16="http://schemas.microsoft.com/office/drawing/2014/main" id="{8321CF9E-148A-D9C5-FC74-C5B584DE9F73}"/>
              </a:ext>
            </a:extLst>
          </p:cNvPr>
          <p:cNvSpPr txBox="1"/>
          <p:nvPr/>
        </p:nvSpPr>
        <p:spPr>
          <a:xfrm>
            <a:off x="211510" y="5337116"/>
            <a:ext cx="6319614" cy="646331"/>
          </a:xfrm>
          <a:prstGeom prst="rect">
            <a:avLst/>
          </a:prstGeom>
          <a:noFill/>
        </p:spPr>
        <p:txBody>
          <a:bodyPr wrap="square">
            <a:spAutoFit/>
          </a:bodyPr>
          <a:lstStyle/>
          <a:p>
            <a:r>
              <a:rPr lang="es-CO" b="1" dirty="0">
                <a:solidFill>
                  <a:schemeClr val="accent1">
                    <a:lumMod val="50000"/>
                  </a:schemeClr>
                </a:solidFill>
                <a:latin typeface="Arial" panose="020B0604020202020204" pitchFamily="34" charset="0"/>
                <a:cs typeface="Arial" panose="020B0604020202020204" pitchFamily="34" charset="0"/>
              </a:rPr>
              <a:t>PRESUPUESTO ESTIMADO REALIZACIÓN CONCURSO DE MÉRITOS: $5.000.000.000</a:t>
            </a:r>
            <a:endParaRPr lang="es-CO" dirty="0"/>
          </a:p>
        </p:txBody>
      </p:sp>
      <p:sp>
        <p:nvSpPr>
          <p:cNvPr id="4" name="CuadroTexto 3">
            <a:extLst>
              <a:ext uri="{FF2B5EF4-FFF2-40B4-BE49-F238E27FC236}">
                <a16:creationId xmlns:a16="http://schemas.microsoft.com/office/drawing/2014/main" id="{A5038898-6449-36EF-782A-8FE133108FC6}"/>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spTree>
    <p:extLst>
      <p:ext uri="{BB962C8B-B14F-4D97-AF65-F5344CB8AC3E}">
        <p14:creationId xmlns:p14="http://schemas.microsoft.com/office/powerpoint/2010/main" val="128016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D51373C-B31C-3419-1312-85C608FFDF1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3A051ED-4D14-AEDA-9003-FDA22E1D341F}"/>
              </a:ext>
            </a:extLst>
          </p:cNvPr>
          <p:cNvSpPr>
            <a:spLocks noGrp="1"/>
          </p:cNvSpPr>
          <p:nvPr>
            <p:ph type="title"/>
          </p:nvPr>
        </p:nvSpPr>
        <p:spPr>
          <a:xfrm>
            <a:off x="3238500" y="646263"/>
            <a:ext cx="810093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PROPUESTA DE FORMALIZACIÓN I – </a:t>
            </a:r>
            <a:r>
              <a:rPr lang="es-CO" sz="2000" b="1" dirty="0">
                <a:solidFill>
                  <a:srgbClr val="FF0000"/>
                </a:solidFill>
                <a:latin typeface="Arial" panose="020B0604020202020204" pitchFamily="34" charset="0"/>
                <a:cs typeface="Arial" panose="020B0604020202020204" pitchFamily="34" charset="0"/>
              </a:rPr>
              <a:t>CONCURSO DE MÉRITOS</a:t>
            </a:r>
          </a:p>
        </p:txBody>
      </p:sp>
      <p:graphicFrame>
        <p:nvGraphicFramePr>
          <p:cNvPr id="8" name="Diagrama 7">
            <a:extLst>
              <a:ext uri="{FF2B5EF4-FFF2-40B4-BE49-F238E27FC236}">
                <a16:creationId xmlns:a16="http://schemas.microsoft.com/office/drawing/2014/main" id="{FEECDCCE-F672-8F10-95C2-46E40D48EA47}"/>
              </a:ext>
            </a:extLst>
          </p:cNvPr>
          <p:cNvGraphicFramePr/>
          <p:nvPr/>
        </p:nvGraphicFramePr>
        <p:xfrm>
          <a:off x="6276975" y="2295525"/>
          <a:ext cx="48768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B065A4AA-094C-5BA5-43BA-A4FA083E0082}"/>
              </a:ext>
            </a:extLst>
          </p:cNvPr>
          <p:cNvSpPr txBox="1"/>
          <p:nvPr/>
        </p:nvSpPr>
        <p:spPr>
          <a:xfrm>
            <a:off x="692698" y="2465165"/>
            <a:ext cx="5403302" cy="646331"/>
          </a:xfrm>
          <a:prstGeom prst="rect">
            <a:avLst/>
          </a:prstGeom>
          <a:noFill/>
        </p:spPr>
        <p:txBody>
          <a:bodyPr wrap="square" rtlCol="0">
            <a:spAutoFit/>
          </a:bodyPr>
          <a:lstStyle/>
          <a:p>
            <a:r>
              <a:rPr lang="es-CO" dirty="0">
                <a:solidFill>
                  <a:srgbClr val="FF0000"/>
                </a:solidFill>
              </a:rPr>
              <a:t>Escenario B: </a:t>
            </a:r>
            <a:r>
              <a:rPr lang="es-CO" dirty="0"/>
              <a:t>Total vacancias definitivas – Provisionales y Vacantes excluyendo empleos ofertados UNAL</a:t>
            </a:r>
          </a:p>
        </p:txBody>
      </p:sp>
      <p:graphicFrame>
        <p:nvGraphicFramePr>
          <p:cNvPr id="7" name="Tabla 6">
            <a:extLst>
              <a:ext uri="{FF2B5EF4-FFF2-40B4-BE49-F238E27FC236}">
                <a16:creationId xmlns:a16="http://schemas.microsoft.com/office/drawing/2014/main" id="{F2F0FBC5-DDBA-87E7-3099-A40CB620B549}"/>
              </a:ext>
            </a:extLst>
          </p:cNvPr>
          <p:cNvGraphicFramePr>
            <a:graphicFrameLocks noGrp="1"/>
          </p:cNvGraphicFramePr>
          <p:nvPr>
            <p:extLst>
              <p:ext uri="{D42A27DB-BD31-4B8C-83A1-F6EECF244321}">
                <p14:modId xmlns:p14="http://schemas.microsoft.com/office/powerpoint/2010/main" val="1608715663"/>
              </p:ext>
            </p:extLst>
          </p:nvPr>
        </p:nvGraphicFramePr>
        <p:xfrm>
          <a:off x="858740" y="3168821"/>
          <a:ext cx="4759520" cy="1616885"/>
        </p:xfrm>
        <a:graphic>
          <a:graphicData uri="http://schemas.openxmlformats.org/drawingml/2006/table">
            <a:tbl>
              <a:tblPr>
                <a:tableStyleId>{D27102A9-8310-4765-A935-A1911B00CA55}</a:tableStyleId>
              </a:tblPr>
              <a:tblGrid>
                <a:gridCol w="2379760">
                  <a:extLst>
                    <a:ext uri="{9D8B030D-6E8A-4147-A177-3AD203B41FA5}">
                      <a16:colId xmlns:a16="http://schemas.microsoft.com/office/drawing/2014/main" val="4240399241"/>
                    </a:ext>
                  </a:extLst>
                </a:gridCol>
                <a:gridCol w="2379760">
                  <a:extLst>
                    <a:ext uri="{9D8B030D-6E8A-4147-A177-3AD203B41FA5}">
                      <a16:colId xmlns:a16="http://schemas.microsoft.com/office/drawing/2014/main" val="355940558"/>
                    </a:ext>
                  </a:extLst>
                </a:gridCol>
              </a:tblGrid>
              <a:tr h="360414">
                <a:tc>
                  <a:txBody>
                    <a:bodyPr/>
                    <a:lstStyle/>
                    <a:p>
                      <a:pPr algn="l" fontAlgn="b">
                        <a:buNone/>
                      </a:pPr>
                      <a:r>
                        <a:rPr lang="es-CO" sz="2000" u="none" strike="noStrike">
                          <a:effectLst/>
                        </a:rPr>
                        <a:t> </a:t>
                      </a:r>
                      <a:endParaRPr lang="es-CO"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CO" sz="2000" b="1" u="none" strike="noStrike" dirty="0">
                          <a:effectLst/>
                        </a:rPr>
                        <a:t>Total de Empleos</a:t>
                      </a:r>
                      <a:endParaRPr lang="es-CO" sz="2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69886174"/>
                  </a:ext>
                </a:extLst>
              </a:tr>
              <a:tr h="360414">
                <a:tc>
                  <a:txBody>
                    <a:bodyPr/>
                    <a:lstStyle/>
                    <a:p>
                      <a:pPr algn="l" fontAlgn="b">
                        <a:buNone/>
                      </a:pPr>
                      <a:r>
                        <a:rPr lang="es-CO" sz="2000" b="1" u="none" strike="noStrike">
                          <a:effectLst/>
                        </a:rPr>
                        <a:t>PROVISIONAL</a:t>
                      </a:r>
                      <a:endParaRPr lang="es-CO" sz="20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s-CO" sz="2000" u="none" strike="noStrike" dirty="0">
                          <a:effectLst/>
                        </a:rPr>
                        <a:t>95</a:t>
                      </a:r>
                      <a:endParaRPr lang="es-CO"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96325401"/>
                  </a:ext>
                </a:extLst>
              </a:tr>
              <a:tr h="360414">
                <a:tc>
                  <a:txBody>
                    <a:bodyPr/>
                    <a:lstStyle/>
                    <a:p>
                      <a:pPr algn="l" fontAlgn="b">
                        <a:buNone/>
                      </a:pPr>
                      <a:r>
                        <a:rPr lang="es-CO" sz="2000" b="1" u="none" strike="noStrike" dirty="0">
                          <a:effectLst/>
                        </a:rPr>
                        <a:t>VACANTES</a:t>
                      </a:r>
                      <a:endParaRPr lang="es-CO"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s-CO" sz="2000" u="none" strike="noStrike">
                          <a:effectLst/>
                        </a:rPr>
                        <a:t>16</a:t>
                      </a:r>
                      <a:endParaRPr lang="es-CO"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445182309"/>
                  </a:ext>
                </a:extLst>
              </a:tr>
              <a:tr h="535643">
                <a:tc>
                  <a:txBody>
                    <a:bodyPr/>
                    <a:lstStyle/>
                    <a:p>
                      <a:pPr algn="l" fontAlgn="b">
                        <a:buNone/>
                      </a:pPr>
                      <a:r>
                        <a:rPr lang="es-CO" sz="2000" b="1" u="none" strike="noStrike" dirty="0">
                          <a:effectLst/>
                        </a:rPr>
                        <a:t>TOTAL</a:t>
                      </a:r>
                      <a:endParaRPr lang="es-CO"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s-CO" sz="2000" u="none" strike="noStrike" dirty="0">
                          <a:effectLst/>
                        </a:rPr>
                        <a:t>111</a:t>
                      </a:r>
                      <a:endParaRPr lang="es-CO" sz="2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83251676"/>
                  </a:ext>
                </a:extLst>
              </a:tr>
            </a:tbl>
          </a:graphicData>
        </a:graphic>
      </p:graphicFrame>
      <p:sp>
        <p:nvSpPr>
          <p:cNvPr id="3" name="CuadroTexto 2">
            <a:extLst>
              <a:ext uri="{FF2B5EF4-FFF2-40B4-BE49-F238E27FC236}">
                <a16:creationId xmlns:a16="http://schemas.microsoft.com/office/drawing/2014/main" id="{BD8E713C-B008-5EDF-553E-271BE6A420AC}"/>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spTree>
    <p:extLst>
      <p:ext uri="{BB962C8B-B14F-4D97-AF65-F5344CB8AC3E}">
        <p14:creationId xmlns:p14="http://schemas.microsoft.com/office/powerpoint/2010/main" val="200623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7141527-F9A0-3288-3359-ABF00734F16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0DC7DF6-E855-28BA-3660-69170648566E}"/>
              </a:ext>
            </a:extLst>
          </p:cNvPr>
          <p:cNvSpPr>
            <a:spLocks noGrp="1"/>
          </p:cNvSpPr>
          <p:nvPr>
            <p:ph type="title"/>
          </p:nvPr>
        </p:nvSpPr>
        <p:spPr>
          <a:xfrm>
            <a:off x="3238500" y="646263"/>
            <a:ext cx="810093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PROPUESTA DE FORMALIZACIÓN I – </a:t>
            </a:r>
            <a:r>
              <a:rPr lang="es-CO" sz="2000" b="1" dirty="0">
                <a:solidFill>
                  <a:srgbClr val="FF0000"/>
                </a:solidFill>
                <a:latin typeface="Arial" panose="020B0604020202020204" pitchFamily="34" charset="0"/>
                <a:cs typeface="Arial" panose="020B0604020202020204" pitchFamily="34" charset="0"/>
              </a:rPr>
              <a:t>CONCURSO DE MÉRITOS</a:t>
            </a:r>
          </a:p>
        </p:txBody>
      </p:sp>
      <p:graphicFrame>
        <p:nvGraphicFramePr>
          <p:cNvPr id="8" name="Diagrama 7">
            <a:extLst>
              <a:ext uri="{FF2B5EF4-FFF2-40B4-BE49-F238E27FC236}">
                <a16:creationId xmlns:a16="http://schemas.microsoft.com/office/drawing/2014/main" id="{C2573A80-FF39-0952-5683-3C92D7E4E4C6}"/>
              </a:ext>
            </a:extLst>
          </p:cNvPr>
          <p:cNvGraphicFramePr/>
          <p:nvPr/>
        </p:nvGraphicFramePr>
        <p:xfrm>
          <a:off x="6276975" y="2295525"/>
          <a:ext cx="48768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5D3B63E6-5AA0-91B2-A395-A4882580CE87}"/>
              </a:ext>
            </a:extLst>
          </p:cNvPr>
          <p:cNvSpPr txBox="1"/>
          <p:nvPr/>
        </p:nvSpPr>
        <p:spPr>
          <a:xfrm>
            <a:off x="692698" y="2674216"/>
            <a:ext cx="5403302" cy="646331"/>
          </a:xfrm>
          <a:prstGeom prst="rect">
            <a:avLst/>
          </a:prstGeom>
          <a:noFill/>
        </p:spPr>
        <p:txBody>
          <a:bodyPr wrap="square" rtlCol="0">
            <a:spAutoFit/>
          </a:bodyPr>
          <a:lstStyle/>
          <a:p>
            <a:r>
              <a:rPr lang="es-CO" dirty="0">
                <a:solidFill>
                  <a:srgbClr val="FF0000"/>
                </a:solidFill>
              </a:rPr>
              <a:t>Escenario C: </a:t>
            </a:r>
            <a:r>
              <a:rPr lang="es-CO" dirty="0"/>
              <a:t>Total vacancias definitivas – Provisionales y Vacantes</a:t>
            </a:r>
          </a:p>
        </p:txBody>
      </p:sp>
      <p:graphicFrame>
        <p:nvGraphicFramePr>
          <p:cNvPr id="5" name="Tabla 4">
            <a:extLst>
              <a:ext uri="{FF2B5EF4-FFF2-40B4-BE49-F238E27FC236}">
                <a16:creationId xmlns:a16="http://schemas.microsoft.com/office/drawing/2014/main" id="{84BB301A-2EC0-50D6-85EE-E7C618C6116B}"/>
              </a:ext>
            </a:extLst>
          </p:cNvPr>
          <p:cNvGraphicFramePr>
            <a:graphicFrameLocks noGrp="1"/>
          </p:cNvGraphicFramePr>
          <p:nvPr>
            <p:extLst>
              <p:ext uri="{D42A27DB-BD31-4B8C-83A1-F6EECF244321}">
                <p14:modId xmlns:p14="http://schemas.microsoft.com/office/powerpoint/2010/main" val="2241013541"/>
              </p:ext>
            </p:extLst>
          </p:nvPr>
        </p:nvGraphicFramePr>
        <p:xfrm>
          <a:off x="792015" y="3454045"/>
          <a:ext cx="4892970" cy="1257300"/>
        </p:xfrm>
        <a:graphic>
          <a:graphicData uri="http://schemas.openxmlformats.org/drawingml/2006/table">
            <a:tbl>
              <a:tblPr>
                <a:tableStyleId>{D27102A9-8310-4765-A935-A1911B00CA55}</a:tableStyleId>
              </a:tblPr>
              <a:tblGrid>
                <a:gridCol w="2952092">
                  <a:extLst>
                    <a:ext uri="{9D8B030D-6E8A-4147-A177-3AD203B41FA5}">
                      <a16:colId xmlns:a16="http://schemas.microsoft.com/office/drawing/2014/main" val="3592209697"/>
                    </a:ext>
                  </a:extLst>
                </a:gridCol>
                <a:gridCol w="1940878">
                  <a:extLst>
                    <a:ext uri="{9D8B030D-6E8A-4147-A177-3AD203B41FA5}">
                      <a16:colId xmlns:a16="http://schemas.microsoft.com/office/drawing/2014/main" val="3659777430"/>
                    </a:ext>
                  </a:extLst>
                </a:gridCol>
              </a:tblGrid>
              <a:tr h="314325">
                <a:tc>
                  <a:txBody>
                    <a:bodyPr/>
                    <a:lstStyle/>
                    <a:p>
                      <a:pPr algn="l" rtl="0" fontAlgn="b">
                        <a:buNone/>
                      </a:pPr>
                      <a:r>
                        <a:rPr lang="es-CO" sz="2000" u="none" strike="noStrike">
                          <a:effectLst/>
                        </a:rPr>
                        <a:t> </a:t>
                      </a:r>
                      <a:endParaRPr lang="es-CO" sz="20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buNone/>
                      </a:pPr>
                      <a:r>
                        <a:rPr lang="es-CO" sz="2000" u="none" strike="noStrike">
                          <a:effectLst/>
                        </a:rPr>
                        <a:t>Total de Empleos</a:t>
                      </a:r>
                      <a:endParaRPr lang="es-CO"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1788702"/>
                  </a:ext>
                </a:extLst>
              </a:tr>
              <a:tr h="314325">
                <a:tc>
                  <a:txBody>
                    <a:bodyPr/>
                    <a:lstStyle/>
                    <a:p>
                      <a:pPr algn="l" rtl="0" fontAlgn="b">
                        <a:buNone/>
                      </a:pPr>
                      <a:r>
                        <a:rPr lang="es-CO" sz="2000" b="1" u="none" strike="noStrike" dirty="0">
                          <a:effectLst/>
                        </a:rPr>
                        <a:t>PROVISIONAL</a:t>
                      </a:r>
                      <a:endParaRPr lang="es-CO"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buNone/>
                      </a:pPr>
                      <a:r>
                        <a:rPr lang="es-CO" sz="2000" u="none" strike="noStrike" dirty="0">
                          <a:effectLst/>
                        </a:rPr>
                        <a:t>155</a:t>
                      </a:r>
                      <a:endParaRPr lang="es-CO"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6080993"/>
                  </a:ext>
                </a:extLst>
              </a:tr>
              <a:tr h="314325">
                <a:tc>
                  <a:txBody>
                    <a:bodyPr/>
                    <a:lstStyle/>
                    <a:p>
                      <a:pPr algn="l" rtl="0" fontAlgn="b">
                        <a:buNone/>
                      </a:pPr>
                      <a:r>
                        <a:rPr lang="es-CO" sz="2000" b="1" u="none" strike="noStrike" dirty="0">
                          <a:effectLst/>
                        </a:rPr>
                        <a:t>VACANTES</a:t>
                      </a:r>
                      <a:endParaRPr lang="es-CO"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buNone/>
                      </a:pPr>
                      <a:r>
                        <a:rPr lang="es-CO" sz="2000" u="none" strike="noStrike" dirty="0">
                          <a:effectLst/>
                        </a:rPr>
                        <a:t>32</a:t>
                      </a:r>
                      <a:endParaRPr lang="es-CO"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4087489"/>
                  </a:ext>
                </a:extLst>
              </a:tr>
              <a:tr h="314325">
                <a:tc>
                  <a:txBody>
                    <a:bodyPr/>
                    <a:lstStyle/>
                    <a:p>
                      <a:pPr algn="l" rtl="0" fontAlgn="b">
                        <a:buNone/>
                      </a:pPr>
                      <a:r>
                        <a:rPr lang="es-CO" sz="2000" b="1" u="none" strike="noStrike" dirty="0">
                          <a:effectLst/>
                        </a:rPr>
                        <a:t>TOTAL</a:t>
                      </a:r>
                      <a:endParaRPr lang="es-CO"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buNone/>
                      </a:pPr>
                      <a:r>
                        <a:rPr lang="es-CO" sz="2000" u="none" strike="noStrike" dirty="0">
                          <a:effectLst/>
                        </a:rPr>
                        <a:t>187</a:t>
                      </a:r>
                      <a:endParaRPr lang="es-CO"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6760419"/>
                  </a:ext>
                </a:extLst>
              </a:tr>
            </a:tbl>
          </a:graphicData>
        </a:graphic>
      </p:graphicFrame>
      <p:sp>
        <p:nvSpPr>
          <p:cNvPr id="4" name="CuadroTexto 3">
            <a:extLst>
              <a:ext uri="{FF2B5EF4-FFF2-40B4-BE49-F238E27FC236}">
                <a16:creationId xmlns:a16="http://schemas.microsoft.com/office/drawing/2014/main" id="{FA75710A-DEAF-3D4D-73DC-E265533A445C}"/>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spTree>
    <p:extLst>
      <p:ext uri="{BB962C8B-B14F-4D97-AF65-F5344CB8AC3E}">
        <p14:creationId xmlns:p14="http://schemas.microsoft.com/office/powerpoint/2010/main" val="212795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9F18A-EC63-6C78-AE3E-38C4B1AEB7F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67DB9B5-81E5-DB29-39AC-514C6C9D7222}"/>
              </a:ext>
            </a:extLst>
          </p:cNvPr>
          <p:cNvSpPr>
            <a:spLocks noGrp="1"/>
          </p:cNvSpPr>
          <p:nvPr>
            <p:ph type="title"/>
          </p:nvPr>
        </p:nvSpPr>
        <p:spPr>
          <a:xfrm>
            <a:off x="3009900" y="646263"/>
            <a:ext cx="832953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PROPUESTA DE FORMALIZACIÓN II – </a:t>
            </a:r>
            <a:r>
              <a:rPr lang="es-CO" sz="2000" b="1" dirty="0">
                <a:solidFill>
                  <a:srgbClr val="FF0000"/>
                </a:solidFill>
                <a:latin typeface="Arial" panose="020B0604020202020204" pitchFamily="34" charset="0"/>
                <a:cs typeface="Arial" panose="020B0604020202020204" pitchFamily="34" charset="0"/>
              </a:rPr>
              <a:t>AMPLIACIÓN PLANTA</a:t>
            </a:r>
          </a:p>
        </p:txBody>
      </p:sp>
      <p:graphicFrame>
        <p:nvGraphicFramePr>
          <p:cNvPr id="7" name="Diagrama 6">
            <a:extLst>
              <a:ext uri="{FF2B5EF4-FFF2-40B4-BE49-F238E27FC236}">
                <a16:creationId xmlns:a16="http://schemas.microsoft.com/office/drawing/2014/main" id="{A3718562-DD1B-F507-4A07-0B43E4848C58}"/>
              </a:ext>
            </a:extLst>
          </p:cNvPr>
          <p:cNvGraphicFramePr/>
          <p:nvPr>
            <p:extLst>
              <p:ext uri="{D42A27DB-BD31-4B8C-83A1-F6EECF244321}">
                <p14:modId xmlns:p14="http://schemas.microsoft.com/office/powerpoint/2010/main" val="4156646971"/>
              </p:ext>
            </p:extLst>
          </p:nvPr>
        </p:nvGraphicFramePr>
        <p:xfrm>
          <a:off x="6713944" y="2363257"/>
          <a:ext cx="4957685" cy="1941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9BB80385-9A58-F7FB-4AE9-66B7DD60ABBC}"/>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grpSp>
        <p:nvGrpSpPr>
          <p:cNvPr id="12" name="Grupo 11">
            <a:extLst>
              <a:ext uri="{FF2B5EF4-FFF2-40B4-BE49-F238E27FC236}">
                <a16:creationId xmlns:a16="http://schemas.microsoft.com/office/drawing/2014/main" id="{795BBCC3-EE2D-FE64-4F20-28C8E8C450D9}"/>
              </a:ext>
            </a:extLst>
          </p:cNvPr>
          <p:cNvGrpSpPr/>
          <p:nvPr/>
        </p:nvGrpSpPr>
        <p:grpSpPr>
          <a:xfrm>
            <a:off x="1831932" y="2373457"/>
            <a:ext cx="2062735" cy="1941754"/>
            <a:chOff x="0" y="0"/>
            <a:chExt cx="1416135" cy="1941754"/>
          </a:xfrm>
        </p:grpSpPr>
        <p:sp>
          <p:nvSpPr>
            <p:cNvPr id="10" name="Rectángulo: esquinas redondeadas 9">
              <a:extLst>
                <a:ext uri="{FF2B5EF4-FFF2-40B4-BE49-F238E27FC236}">
                  <a16:creationId xmlns:a16="http://schemas.microsoft.com/office/drawing/2014/main" id="{7F876F09-7A5A-BA89-1541-07C0CC6F25E7}"/>
                </a:ext>
              </a:extLst>
            </p:cNvPr>
            <p:cNvSpPr/>
            <p:nvPr/>
          </p:nvSpPr>
          <p:spPr>
            <a:xfrm>
              <a:off x="0" y="0"/>
              <a:ext cx="1416135" cy="1941754"/>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1" name="Rectángulo: esquinas redondeadas 4">
              <a:extLst>
                <a:ext uri="{FF2B5EF4-FFF2-40B4-BE49-F238E27FC236}">
                  <a16:creationId xmlns:a16="http://schemas.microsoft.com/office/drawing/2014/main" id="{6892CEA2-4A61-9427-7891-0A63D5A014E1}"/>
                </a:ext>
              </a:extLst>
            </p:cNvPr>
            <p:cNvSpPr txBox="1"/>
            <p:nvPr/>
          </p:nvSpPr>
          <p:spPr>
            <a:xfrm>
              <a:off x="41477" y="41477"/>
              <a:ext cx="1333181" cy="1858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b="1" kern="1200" dirty="0"/>
                <a:t>Creación de 147 empleos </a:t>
              </a:r>
            </a:p>
            <a:p>
              <a:pPr marL="0" lvl="0" indent="0" algn="ctr" defTabSz="533400">
                <a:lnSpc>
                  <a:spcPct val="90000"/>
                </a:lnSpc>
                <a:spcBef>
                  <a:spcPct val="0"/>
                </a:spcBef>
                <a:spcAft>
                  <a:spcPct val="35000"/>
                </a:spcAft>
                <a:buNone/>
              </a:pPr>
              <a:r>
                <a:rPr lang="es-CO" sz="1200" b="1" dirty="0"/>
                <a:t> </a:t>
              </a:r>
              <a:endParaRPr lang="es-CO" sz="1200" b="1" kern="1200" dirty="0"/>
            </a:p>
          </p:txBody>
        </p:sp>
      </p:grpSp>
      <p:grpSp>
        <p:nvGrpSpPr>
          <p:cNvPr id="19" name="Grupo 18">
            <a:extLst>
              <a:ext uri="{FF2B5EF4-FFF2-40B4-BE49-F238E27FC236}">
                <a16:creationId xmlns:a16="http://schemas.microsoft.com/office/drawing/2014/main" id="{5B287454-10C0-474D-E9D6-AC5C3C58D9A7}"/>
              </a:ext>
            </a:extLst>
          </p:cNvPr>
          <p:cNvGrpSpPr/>
          <p:nvPr/>
        </p:nvGrpSpPr>
        <p:grpSpPr>
          <a:xfrm>
            <a:off x="4180417" y="3168733"/>
            <a:ext cx="1297640" cy="408434"/>
            <a:chOff x="1558119" y="795276"/>
            <a:chExt cx="301006" cy="351201"/>
          </a:xfrm>
        </p:grpSpPr>
        <p:sp>
          <p:nvSpPr>
            <p:cNvPr id="17" name="Flecha: a la derecha 16">
              <a:extLst>
                <a:ext uri="{FF2B5EF4-FFF2-40B4-BE49-F238E27FC236}">
                  <a16:creationId xmlns:a16="http://schemas.microsoft.com/office/drawing/2014/main" id="{30A5D643-7187-617B-AEFC-811A11416255}"/>
                </a:ext>
              </a:extLst>
            </p:cNvPr>
            <p:cNvSpPr/>
            <p:nvPr/>
          </p:nvSpPr>
          <p:spPr>
            <a:xfrm>
              <a:off x="1558119" y="795276"/>
              <a:ext cx="301006" cy="351201"/>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8" name="Flecha: a la derecha 4">
              <a:extLst>
                <a:ext uri="{FF2B5EF4-FFF2-40B4-BE49-F238E27FC236}">
                  <a16:creationId xmlns:a16="http://schemas.microsoft.com/office/drawing/2014/main" id="{F675B1D3-6F17-6C21-89A2-6FB24EAE73F3}"/>
                </a:ext>
              </a:extLst>
            </p:cNvPr>
            <p:cNvSpPr txBox="1"/>
            <p:nvPr/>
          </p:nvSpPr>
          <p:spPr>
            <a:xfrm>
              <a:off x="1558119" y="865516"/>
              <a:ext cx="210704" cy="2107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p>
          </p:txBody>
        </p:sp>
      </p:grpSp>
      <p:sp>
        <p:nvSpPr>
          <p:cNvPr id="21" name="CuadroTexto 20">
            <a:extLst>
              <a:ext uri="{FF2B5EF4-FFF2-40B4-BE49-F238E27FC236}">
                <a16:creationId xmlns:a16="http://schemas.microsoft.com/office/drawing/2014/main" id="{5621427A-8AA2-B395-749C-5D5254616270}"/>
              </a:ext>
            </a:extLst>
          </p:cNvPr>
          <p:cNvSpPr txBox="1"/>
          <p:nvPr/>
        </p:nvSpPr>
        <p:spPr>
          <a:xfrm>
            <a:off x="1116542" y="4879241"/>
            <a:ext cx="6318250" cy="400110"/>
          </a:xfrm>
          <a:prstGeom prst="rect">
            <a:avLst/>
          </a:prstGeom>
          <a:noFill/>
        </p:spPr>
        <p:txBody>
          <a:bodyPr wrap="square">
            <a:spAutoFit/>
          </a:bodyPr>
          <a:lstStyle/>
          <a:p>
            <a:r>
              <a:rPr lang="es-419" b="1" dirty="0">
                <a:solidFill>
                  <a:schemeClr val="accent1">
                    <a:lumMod val="50000"/>
                  </a:schemeClr>
                </a:solidFill>
                <a:latin typeface="Arial" panose="020B0604020202020204" pitchFamily="34" charset="0"/>
                <a:cs typeface="Arial" panose="020B0604020202020204" pitchFamily="34" charset="0"/>
              </a:rPr>
              <a:t>COSTOS VALORES 2025</a:t>
            </a:r>
            <a:r>
              <a:rPr lang="es-419" sz="2000" b="1" dirty="0">
                <a:solidFill>
                  <a:schemeClr val="accent1">
                    <a:lumMod val="50000"/>
                  </a:schemeClr>
                </a:solidFill>
                <a:latin typeface="Arial" panose="020B0604020202020204" pitchFamily="34" charset="0"/>
                <a:cs typeface="Arial" panose="020B0604020202020204" pitchFamily="34" charset="0"/>
              </a:rPr>
              <a:t> </a:t>
            </a:r>
            <a:r>
              <a:rPr lang="es-CO" sz="2000" b="1" dirty="0">
                <a:solidFill>
                  <a:schemeClr val="accent1">
                    <a:lumMod val="50000"/>
                  </a:schemeClr>
                </a:solidFill>
              </a:rPr>
              <a:t>$ 16.774.890.951,00</a:t>
            </a:r>
            <a:endParaRPr lang="es-CO" sz="2000" dirty="0">
              <a:solidFill>
                <a:schemeClr val="accent1">
                  <a:lumMod val="50000"/>
                </a:schemeClr>
              </a:solidFill>
            </a:endParaRPr>
          </a:p>
        </p:txBody>
      </p:sp>
    </p:spTree>
    <p:extLst>
      <p:ext uri="{BB962C8B-B14F-4D97-AF65-F5344CB8AC3E}">
        <p14:creationId xmlns:p14="http://schemas.microsoft.com/office/powerpoint/2010/main" val="65749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38DC442-6135-468E-B588-1C0F34772145}"/>
            </a:ext>
          </a:extLst>
        </p:cNvPr>
        <p:cNvGrpSpPr/>
        <p:nvPr/>
      </p:nvGrpSpPr>
      <p:grpSpPr>
        <a:xfrm>
          <a:off x="0" y="0"/>
          <a:ext cx="0" cy="0"/>
          <a:chOff x="0" y="0"/>
          <a:chExt cx="0" cy="0"/>
        </a:xfrm>
      </p:grpSpPr>
      <p:graphicFrame>
        <p:nvGraphicFramePr>
          <p:cNvPr id="14" name="Diagrama 13">
            <a:extLst>
              <a:ext uri="{FF2B5EF4-FFF2-40B4-BE49-F238E27FC236}">
                <a16:creationId xmlns:a16="http://schemas.microsoft.com/office/drawing/2014/main" id="{A189480C-6452-E455-CABF-29D09E7BB81E}"/>
              </a:ext>
            </a:extLst>
          </p:cNvPr>
          <p:cNvGraphicFramePr/>
          <p:nvPr>
            <p:extLst>
              <p:ext uri="{D42A27DB-BD31-4B8C-83A1-F6EECF244321}">
                <p14:modId xmlns:p14="http://schemas.microsoft.com/office/powerpoint/2010/main" val="2097675543"/>
              </p:ext>
            </p:extLst>
          </p:nvPr>
        </p:nvGraphicFramePr>
        <p:xfrm>
          <a:off x="1264256" y="1962734"/>
          <a:ext cx="9838867" cy="231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62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AD9C5C-1ED6-5EB6-4FB4-4CDE40DE8A7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2E4B5E6-12AC-C5C9-00C5-CD71725D4452}"/>
              </a:ext>
            </a:extLst>
          </p:cNvPr>
          <p:cNvSpPr>
            <a:spLocks noGrp="1"/>
          </p:cNvSpPr>
          <p:nvPr>
            <p:ph type="title"/>
          </p:nvPr>
        </p:nvSpPr>
        <p:spPr>
          <a:xfrm>
            <a:off x="2154378" y="512914"/>
            <a:ext cx="832953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PROPUESTA DE FORMALIZACIÓN II – </a:t>
            </a:r>
            <a:r>
              <a:rPr lang="es-CO" sz="2000" b="1" dirty="0">
                <a:solidFill>
                  <a:srgbClr val="FF0000"/>
                </a:solidFill>
                <a:latin typeface="Arial" panose="020B0604020202020204" pitchFamily="34" charset="0"/>
                <a:cs typeface="Arial" panose="020B0604020202020204" pitchFamily="34" charset="0"/>
              </a:rPr>
              <a:t>AMPLIACIÓN PLANTA</a:t>
            </a:r>
            <a:endParaRPr lang="es-CO" sz="20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A033AB17-1A3C-0381-6D33-DA6C8DF50C16}"/>
              </a:ext>
            </a:extLst>
          </p:cNvPr>
          <p:cNvGraphicFramePr>
            <a:graphicFrameLocks noGrp="1"/>
          </p:cNvGraphicFramePr>
          <p:nvPr>
            <p:extLst>
              <p:ext uri="{D42A27DB-BD31-4B8C-83A1-F6EECF244321}">
                <p14:modId xmlns:p14="http://schemas.microsoft.com/office/powerpoint/2010/main" val="4004177493"/>
              </p:ext>
            </p:extLst>
          </p:nvPr>
        </p:nvGraphicFramePr>
        <p:xfrm>
          <a:off x="6589184" y="1086959"/>
          <a:ext cx="4353983" cy="5358285"/>
        </p:xfrm>
        <a:graphic>
          <a:graphicData uri="http://schemas.openxmlformats.org/drawingml/2006/table">
            <a:tbl>
              <a:tblPr>
                <a:tableStyleId>{D27102A9-8310-4765-A935-A1911B00CA55}</a:tableStyleId>
              </a:tblPr>
              <a:tblGrid>
                <a:gridCol w="3193969">
                  <a:extLst>
                    <a:ext uri="{9D8B030D-6E8A-4147-A177-3AD203B41FA5}">
                      <a16:colId xmlns:a16="http://schemas.microsoft.com/office/drawing/2014/main" val="947350021"/>
                    </a:ext>
                  </a:extLst>
                </a:gridCol>
                <a:gridCol w="1160014">
                  <a:extLst>
                    <a:ext uri="{9D8B030D-6E8A-4147-A177-3AD203B41FA5}">
                      <a16:colId xmlns:a16="http://schemas.microsoft.com/office/drawing/2014/main" val="3105394054"/>
                    </a:ext>
                  </a:extLst>
                </a:gridCol>
              </a:tblGrid>
              <a:tr h="156744">
                <a:tc>
                  <a:txBody>
                    <a:bodyPr/>
                    <a:lstStyle/>
                    <a:p>
                      <a:pPr algn="l" fontAlgn="b">
                        <a:buNone/>
                      </a:pPr>
                      <a:r>
                        <a:rPr lang="es-CO" sz="900" b="1" u="none" strike="noStrike" dirty="0">
                          <a:effectLst/>
                        </a:rPr>
                        <a:t>Dependencia</a:t>
                      </a:r>
                      <a:endParaRPr lang="es-CO" sz="900" b="1" i="0" u="none" strike="noStrike" dirty="0">
                        <a:solidFill>
                          <a:srgbClr val="000000"/>
                        </a:solidFill>
                        <a:effectLst/>
                        <a:latin typeface="Aptos Narrow" panose="020B0004020202020204" pitchFamily="34" charset="0"/>
                      </a:endParaRPr>
                    </a:p>
                  </a:txBody>
                  <a:tcPr marL="6399" marR="6399" marT="6399" marB="0" anchor="b"/>
                </a:tc>
                <a:tc>
                  <a:txBody>
                    <a:bodyPr/>
                    <a:lstStyle/>
                    <a:p>
                      <a:pPr algn="l" fontAlgn="b">
                        <a:buNone/>
                      </a:pPr>
                      <a:r>
                        <a:rPr lang="es-CO" sz="900" b="1" u="none" strike="noStrike" dirty="0">
                          <a:effectLst/>
                        </a:rPr>
                        <a:t># de Cargos</a:t>
                      </a:r>
                      <a:endParaRPr lang="es-CO" sz="900" b="1" i="0" u="none" strike="noStrike" dirty="0">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3508606534"/>
                  </a:ext>
                </a:extLst>
              </a:tr>
              <a:tr h="156744">
                <a:tc>
                  <a:txBody>
                    <a:bodyPr/>
                    <a:lstStyle/>
                    <a:p>
                      <a:pPr algn="l" fontAlgn="b">
                        <a:buNone/>
                      </a:pPr>
                      <a:r>
                        <a:rPr lang="es-CO" sz="900" b="1" u="none" strike="noStrike" dirty="0">
                          <a:effectLst/>
                        </a:rPr>
                        <a:t>OFICINA ASESORA DE PLANEACIÓN ESTRATEGICA</a:t>
                      </a:r>
                      <a:endParaRPr lang="es-CO" sz="900" b="1" i="0" u="none" strike="noStrike" dirty="0">
                        <a:solidFill>
                          <a:srgbClr val="000000"/>
                        </a:solidFill>
                        <a:effectLst/>
                        <a:latin typeface="Aptos Narrow" panose="020B0004020202020204" pitchFamily="34" charset="0"/>
                      </a:endParaRPr>
                    </a:p>
                  </a:txBody>
                  <a:tcPr marL="6399" marR="6399" marT="6399" marB="0" anchor="b"/>
                </a:tc>
                <a:tc>
                  <a:txBody>
                    <a:bodyPr/>
                    <a:lstStyle/>
                    <a:p>
                      <a:pPr algn="r" fontAlgn="b">
                        <a:buNone/>
                      </a:pPr>
                      <a:r>
                        <a:rPr lang="es-CO" sz="900" u="none" strike="noStrike">
                          <a:effectLst/>
                        </a:rPr>
                        <a:t>6</a:t>
                      </a:r>
                      <a:endParaRPr lang="es-CO" sz="900" b="1"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1790803087"/>
                  </a:ext>
                </a:extLst>
              </a:tr>
              <a:tr h="156744">
                <a:tc>
                  <a:txBody>
                    <a:bodyPr/>
                    <a:lstStyle/>
                    <a:p>
                      <a:pPr algn="l" fontAlgn="b">
                        <a:buNone/>
                      </a:pPr>
                      <a:r>
                        <a:rPr lang="es-CO" sz="900" u="none" strike="noStrike" dirty="0">
                          <a:effectLst/>
                        </a:rPr>
                        <a:t>PROFESIONAL ESPECIALIZADO 22</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4</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899009189"/>
                  </a:ext>
                </a:extLst>
              </a:tr>
              <a:tr h="156744">
                <a:tc>
                  <a:txBody>
                    <a:bodyPr/>
                    <a:lstStyle/>
                    <a:p>
                      <a:pPr algn="l" fontAlgn="b">
                        <a:buNone/>
                      </a:pPr>
                      <a:r>
                        <a:rPr lang="es-CO" sz="900" u="none" strike="noStrike">
                          <a:effectLst/>
                        </a:rPr>
                        <a:t>PROFESIONAL UNIVERSITARIO 08</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2</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4168349065"/>
                  </a:ext>
                </a:extLst>
              </a:tr>
              <a:tr h="185733">
                <a:tc>
                  <a:txBody>
                    <a:bodyPr/>
                    <a:lstStyle/>
                    <a:p>
                      <a:pPr algn="l" fontAlgn="b">
                        <a:buNone/>
                      </a:pPr>
                      <a:r>
                        <a:rPr lang="es-CO" sz="900" b="1" u="none" strike="noStrike" dirty="0">
                          <a:effectLst/>
                        </a:rPr>
                        <a:t>RECTORIA</a:t>
                      </a:r>
                      <a:endParaRPr lang="es-CO" sz="900" b="1" i="0" u="none" strike="noStrike" dirty="0">
                        <a:solidFill>
                          <a:srgbClr val="000000"/>
                        </a:solidFill>
                        <a:effectLst/>
                        <a:latin typeface="Aptos Narrow" panose="020B0004020202020204" pitchFamily="34" charset="0"/>
                      </a:endParaRPr>
                    </a:p>
                  </a:txBody>
                  <a:tcPr marL="6399" marR="6399" marT="6399" marB="0" anchor="b"/>
                </a:tc>
                <a:tc>
                  <a:txBody>
                    <a:bodyPr/>
                    <a:lstStyle/>
                    <a:p>
                      <a:pPr algn="r" fontAlgn="b">
                        <a:buNone/>
                      </a:pPr>
                      <a:r>
                        <a:rPr lang="es-CO" sz="900" u="none" strike="noStrike">
                          <a:effectLst/>
                        </a:rPr>
                        <a:t>15</a:t>
                      </a:r>
                      <a:endParaRPr lang="es-CO" sz="900" b="1"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3852743630"/>
                  </a:ext>
                </a:extLst>
              </a:tr>
              <a:tr h="156744">
                <a:tc>
                  <a:txBody>
                    <a:bodyPr/>
                    <a:lstStyle/>
                    <a:p>
                      <a:pPr algn="l" fontAlgn="b">
                        <a:buNone/>
                      </a:pPr>
                      <a:r>
                        <a:rPr lang="es-CO" sz="900" u="none" strike="noStrike" dirty="0">
                          <a:effectLst/>
                        </a:rPr>
                        <a:t>PROFESIONAL ESPECIALIZADO 18</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5</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1747018967"/>
                  </a:ext>
                </a:extLst>
              </a:tr>
              <a:tr h="156744">
                <a:tc>
                  <a:txBody>
                    <a:bodyPr/>
                    <a:lstStyle/>
                    <a:p>
                      <a:pPr algn="l" fontAlgn="b">
                        <a:buNone/>
                      </a:pPr>
                      <a:r>
                        <a:rPr lang="es-CO" sz="900" u="none" strike="noStrike">
                          <a:effectLst/>
                        </a:rPr>
                        <a:t>PROFESIONAL ESPECIALIZADO 22</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1</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4115937644"/>
                  </a:ext>
                </a:extLst>
              </a:tr>
              <a:tr h="156744">
                <a:tc>
                  <a:txBody>
                    <a:bodyPr/>
                    <a:lstStyle/>
                    <a:p>
                      <a:pPr algn="l" fontAlgn="b">
                        <a:buNone/>
                      </a:pPr>
                      <a:r>
                        <a:rPr lang="es-CO" sz="900" u="none" strike="noStrike">
                          <a:effectLst/>
                        </a:rPr>
                        <a:t>PROFESIONAL UNIVERSITARIO 08</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9</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3623754046"/>
                  </a:ext>
                </a:extLst>
              </a:tr>
              <a:tr h="156744">
                <a:tc>
                  <a:txBody>
                    <a:bodyPr/>
                    <a:lstStyle/>
                    <a:p>
                      <a:pPr algn="l" fontAlgn="b">
                        <a:buNone/>
                      </a:pPr>
                      <a:r>
                        <a:rPr lang="es-CO" sz="900" b="1" u="none" strike="noStrike" dirty="0">
                          <a:effectLst/>
                        </a:rPr>
                        <a:t>RECTORIA - ESAENG</a:t>
                      </a:r>
                      <a:endParaRPr lang="es-CO" sz="900" b="1" i="0" u="none" strike="noStrike" dirty="0">
                        <a:solidFill>
                          <a:srgbClr val="000000"/>
                        </a:solidFill>
                        <a:effectLst/>
                        <a:latin typeface="Aptos Narrow" panose="020B0004020202020204" pitchFamily="34" charset="0"/>
                      </a:endParaRPr>
                    </a:p>
                  </a:txBody>
                  <a:tcPr marL="6399" marR="6399" marT="6399" marB="0" anchor="b"/>
                </a:tc>
                <a:tc>
                  <a:txBody>
                    <a:bodyPr/>
                    <a:lstStyle/>
                    <a:p>
                      <a:pPr algn="r" fontAlgn="b">
                        <a:buNone/>
                      </a:pPr>
                      <a:r>
                        <a:rPr lang="es-CO" sz="900" u="none" strike="noStrike">
                          <a:effectLst/>
                        </a:rPr>
                        <a:t>11</a:t>
                      </a:r>
                      <a:endParaRPr lang="es-CO" sz="900" b="1"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1181677379"/>
                  </a:ext>
                </a:extLst>
              </a:tr>
              <a:tr h="156744">
                <a:tc>
                  <a:txBody>
                    <a:bodyPr/>
                    <a:lstStyle/>
                    <a:p>
                      <a:pPr algn="l" fontAlgn="b">
                        <a:buNone/>
                      </a:pPr>
                      <a:r>
                        <a:rPr lang="es-CO" sz="900" u="none" strike="noStrike" dirty="0">
                          <a:effectLst/>
                        </a:rPr>
                        <a:t>PROFESIONAL ESPECIALIZADO 18</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6</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2628517144"/>
                  </a:ext>
                </a:extLst>
              </a:tr>
              <a:tr h="156744">
                <a:tc>
                  <a:txBody>
                    <a:bodyPr/>
                    <a:lstStyle/>
                    <a:p>
                      <a:pPr algn="l" fontAlgn="b">
                        <a:buNone/>
                      </a:pPr>
                      <a:r>
                        <a:rPr lang="es-CO" sz="900" u="none" strike="noStrike" dirty="0">
                          <a:effectLst/>
                        </a:rPr>
                        <a:t>PROFESIONAL UNIVERSITARIO 08</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5</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600930272"/>
                  </a:ext>
                </a:extLst>
              </a:tr>
              <a:tr h="156744">
                <a:tc>
                  <a:txBody>
                    <a:bodyPr/>
                    <a:lstStyle/>
                    <a:p>
                      <a:pPr algn="l" fontAlgn="b">
                        <a:buNone/>
                      </a:pPr>
                      <a:r>
                        <a:rPr lang="es-CO" sz="900" b="1" u="none" strike="noStrike" dirty="0">
                          <a:effectLst/>
                        </a:rPr>
                        <a:t>VICERRECTORÍA  ADMINISTRATIVA</a:t>
                      </a:r>
                      <a:endParaRPr lang="es-CO" sz="900" b="1" i="0" u="none" strike="noStrike" dirty="0">
                        <a:solidFill>
                          <a:srgbClr val="000000"/>
                        </a:solidFill>
                        <a:effectLst/>
                        <a:latin typeface="Aptos Narrow" panose="020B0004020202020204" pitchFamily="34" charset="0"/>
                      </a:endParaRPr>
                    </a:p>
                  </a:txBody>
                  <a:tcPr marL="6399" marR="6399" marT="6399" marB="0" anchor="b"/>
                </a:tc>
                <a:tc>
                  <a:txBody>
                    <a:bodyPr/>
                    <a:lstStyle/>
                    <a:p>
                      <a:pPr algn="r" fontAlgn="b">
                        <a:buNone/>
                      </a:pPr>
                      <a:r>
                        <a:rPr lang="es-CO" sz="900" u="none" strike="noStrike">
                          <a:effectLst/>
                        </a:rPr>
                        <a:t>49</a:t>
                      </a:r>
                      <a:endParaRPr lang="es-CO" sz="900" b="1"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3950030220"/>
                  </a:ext>
                </a:extLst>
              </a:tr>
              <a:tr h="156744">
                <a:tc>
                  <a:txBody>
                    <a:bodyPr/>
                    <a:lstStyle/>
                    <a:p>
                      <a:pPr algn="l" fontAlgn="b">
                        <a:buNone/>
                      </a:pPr>
                      <a:r>
                        <a:rPr lang="es-CO" sz="900" u="none" strike="noStrike">
                          <a:effectLst/>
                        </a:rPr>
                        <a:t>PROFESIONAL ESPECIALIZADO 18</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15</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3539232265"/>
                  </a:ext>
                </a:extLst>
              </a:tr>
              <a:tr h="156744">
                <a:tc>
                  <a:txBody>
                    <a:bodyPr/>
                    <a:lstStyle/>
                    <a:p>
                      <a:pPr algn="l" fontAlgn="b">
                        <a:buNone/>
                      </a:pPr>
                      <a:r>
                        <a:rPr lang="es-CO" sz="900" u="none" strike="noStrike" dirty="0">
                          <a:effectLst/>
                        </a:rPr>
                        <a:t>PROFESIONAL ESPECIALIZADO 20</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4</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2491367281"/>
                  </a:ext>
                </a:extLst>
              </a:tr>
              <a:tr h="156744">
                <a:tc>
                  <a:txBody>
                    <a:bodyPr/>
                    <a:lstStyle/>
                    <a:p>
                      <a:pPr algn="l" fontAlgn="b">
                        <a:buNone/>
                      </a:pPr>
                      <a:r>
                        <a:rPr lang="es-CO" sz="900" u="none" strike="noStrike" dirty="0">
                          <a:effectLst/>
                        </a:rPr>
                        <a:t>PROFESIONAL UNIVERSITARIO 08</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30</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290313874"/>
                  </a:ext>
                </a:extLst>
              </a:tr>
              <a:tr h="156744">
                <a:tc>
                  <a:txBody>
                    <a:bodyPr/>
                    <a:lstStyle/>
                    <a:p>
                      <a:pPr algn="l" fontAlgn="b">
                        <a:buNone/>
                      </a:pPr>
                      <a:r>
                        <a:rPr lang="es-CO" sz="900" b="1" u="none" strike="noStrike" dirty="0">
                          <a:effectLst/>
                        </a:rPr>
                        <a:t>VICERRECTORIA ACADÉMICA</a:t>
                      </a:r>
                      <a:endParaRPr lang="es-CO" sz="900" b="1" i="0" u="none" strike="noStrike" dirty="0">
                        <a:solidFill>
                          <a:srgbClr val="000000"/>
                        </a:solidFill>
                        <a:effectLst/>
                        <a:latin typeface="Aptos Narrow" panose="020B0004020202020204" pitchFamily="34" charset="0"/>
                      </a:endParaRPr>
                    </a:p>
                  </a:txBody>
                  <a:tcPr marL="6399" marR="6399" marT="6399" marB="0" anchor="b"/>
                </a:tc>
                <a:tc>
                  <a:txBody>
                    <a:bodyPr/>
                    <a:lstStyle/>
                    <a:p>
                      <a:pPr algn="r" fontAlgn="b">
                        <a:buNone/>
                      </a:pPr>
                      <a:r>
                        <a:rPr lang="es-CO" sz="900" u="none" strike="noStrike">
                          <a:effectLst/>
                        </a:rPr>
                        <a:t>20</a:t>
                      </a:r>
                      <a:endParaRPr lang="es-CO" sz="900" b="1"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1102245053"/>
                  </a:ext>
                </a:extLst>
              </a:tr>
              <a:tr h="156744">
                <a:tc>
                  <a:txBody>
                    <a:bodyPr/>
                    <a:lstStyle/>
                    <a:p>
                      <a:pPr algn="l" fontAlgn="b">
                        <a:buNone/>
                      </a:pPr>
                      <a:r>
                        <a:rPr lang="es-CO" sz="900" u="none" strike="noStrike">
                          <a:effectLst/>
                        </a:rPr>
                        <a:t>PROFESIONAL ESPECIALIZADO 16</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2</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1306283407"/>
                  </a:ext>
                </a:extLst>
              </a:tr>
              <a:tr h="156744">
                <a:tc>
                  <a:txBody>
                    <a:bodyPr/>
                    <a:lstStyle/>
                    <a:p>
                      <a:pPr algn="l" fontAlgn="b">
                        <a:buNone/>
                      </a:pPr>
                      <a:r>
                        <a:rPr lang="es-CO" sz="900" u="none" strike="noStrike" dirty="0">
                          <a:effectLst/>
                        </a:rPr>
                        <a:t>PROFESIONAL ESPECIALIZADO 18</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6</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2221261211"/>
                  </a:ext>
                </a:extLst>
              </a:tr>
              <a:tr h="156744">
                <a:tc>
                  <a:txBody>
                    <a:bodyPr/>
                    <a:lstStyle/>
                    <a:p>
                      <a:pPr algn="l" fontAlgn="b">
                        <a:buNone/>
                      </a:pPr>
                      <a:r>
                        <a:rPr lang="es-CO" sz="900" u="none" strike="noStrike">
                          <a:effectLst/>
                        </a:rPr>
                        <a:t>PROFESIONAL ESPECIALIZADO 22</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1</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1011270028"/>
                  </a:ext>
                </a:extLst>
              </a:tr>
              <a:tr h="156744">
                <a:tc>
                  <a:txBody>
                    <a:bodyPr/>
                    <a:lstStyle/>
                    <a:p>
                      <a:pPr algn="l" fontAlgn="b">
                        <a:buNone/>
                      </a:pPr>
                      <a:r>
                        <a:rPr lang="es-CO" sz="900" u="none" strike="noStrike">
                          <a:effectLst/>
                        </a:rPr>
                        <a:t>PROFESIONAL UNIVERSITARIO 08</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11</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997795646"/>
                  </a:ext>
                </a:extLst>
              </a:tr>
              <a:tr h="156744">
                <a:tc>
                  <a:txBody>
                    <a:bodyPr/>
                    <a:lstStyle/>
                    <a:p>
                      <a:pPr algn="l" fontAlgn="b">
                        <a:buNone/>
                      </a:pPr>
                      <a:r>
                        <a:rPr lang="es-CO" sz="900" b="1" u="none" strike="noStrike" dirty="0">
                          <a:effectLst/>
                        </a:rPr>
                        <a:t>VICERRECTORIA CAMPUS NUEVA GRANADA</a:t>
                      </a:r>
                      <a:endParaRPr lang="es-CO" sz="900" b="1" i="0" u="none" strike="noStrike" dirty="0">
                        <a:solidFill>
                          <a:srgbClr val="000000"/>
                        </a:solidFill>
                        <a:effectLst/>
                        <a:latin typeface="Aptos Narrow" panose="020B0004020202020204" pitchFamily="34" charset="0"/>
                      </a:endParaRPr>
                    </a:p>
                  </a:txBody>
                  <a:tcPr marL="6399" marR="6399" marT="6399" marB="0" anchor="b"/>
                </a:tc>
                <a:tc>
                  <a:txBody>
                    <a:bodyPr/>
                    <a:lstStyle/>
                    <a:p>
                      <a:pPr algn="r" fontAlgn="b">
                        <a:buNone/>
                      </a:pPr>
                      <a:r>
                        <a:rPr lang="es-CO" sz="900" u="none" strike="noStrike">
                          <a:effectLst/>
                        </a:rPr>
                        <a:t>4</a:t>
                      </a:r>
                      <a:endParaRPr lang="es-CO" sz="900" b="1"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4291030447"/>
                  </a:ext>
                </a:extLst>
              </a:tr>
              <a:tr h="156744">
                <a:tc>
                  <a:txBody>
                    <a:bodyPr/>
                    <a:lstStyle/>
                    <a:p>
                      <a:pPr algn="l" fontAlgn="b">
                        <a:buNone/>
                      </a:pPr>
                      <a:r>
                        <a:rPr lang="es-CO" sz="900" u="none" strike="noStrike">
                          <a:effectLst/>
                        </a:rPr>
                        <a:t>PROFESIONAL ESPECIALIZADO 18</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1</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1568390770"/>
                  </a:ext>
                </a:extLst>
              </a:tr>
              <a:tr h="156744">
                <a:tc>
                  <a:txBody>
                    <a:bodyPr/>
                    <a:lstStyle/>
                    <a:p>
                      <a:pPr algn="l" fontAlgn="b">
                        <a:buNone/>
                      </a:pPr>
                      <a:r>
                        <a:rPr lang="es-CO" sz="900" u="none" strike="noStrike">
                          <a:effectLst/>
                        </a:rPr>
                        <a:t>PROFESIONAL ESPECIALIZADO 20</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2</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1669674716"/>
                  </a:ext>
                </a:extLst>
              </a:tr>
              <a:tr h="156744">
                <a:tc>
                  <a:txBody>
                    <a:bodyPr/>
                    <a:lstStyle/>
                    <a:p>
                      <a:pPr algn="l" fontAlgn="b">
                        <a:buNone/>
                      </a:pPr>
                      <a:r>
                        <a:rPr lang="es-CO" sz="900" u="none" strike="noStrike" dirty="0">
                          <a:effectLst/>
                        </a:rPr>
                        <a:t>PROFESIONAL UNIVERSITARIO 08</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1</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3133840349"/>
                  </a:ext>
                </a:extLst>
              </a:tr>
              <a:tr h="156744">
                <a:tc>
                  <a:txBody>
                    <a:bodyPr/>
                    <a:lstStyle/>
                    <a:p>
                      <a:pPr algn="l" fontAlgn="b">
                        <a:buNone/>
                      </a:pPr>
                      <a:r>
                        <a:rPr lang="es-CO" sz="900" b="1" u="none" strike="noStrike" dirty="0">
                          <a:effectLst/>
                        </a:rPr>
                        <a:t>VICERRECTORIA DE INVESTIGACIONES</a:t>
                      </a:r>
                      <a:endParaRPr lang="es-CO" sz="900" b="1" i="0" u="none" strike="noStrike" dirty="0">
                        <a:solidFill>
                          <a:srgbClr val="000000"/>
                        </a:solidFill>
                        <a:effectLst/>
                        <a:latin typeface="Aptos Narrow" panose="020B0004020202020204" pitchFamily="34" charset="0"/>
                      </a:endParaRPr>
                    </a:p>
                  </a:txBody>
                  <a:tcPr marL="6399" marR="6399" marT="6399" marB="0" anchor="b"/>
                </a:tc>
                <a:tc>
                  <a:txBody>
                    <a:bodyPr/>
                    <a:lstStyle/>
                    <a:p>
                      <a:pPr algn="r" fontAlgn="b">
                        <a:buNone/>
                      </a:pPr>
                      <a:r>
                        <a:rPr lang="es-CO" sz="900" u="none" strike="noStrike">
                          <a:effectLst/>
                        </a:rPr>
                        <a:t>20</a:t>
                      </a:r>
                      <a:endParaRPr lang="es-CO" sz="900" b="1"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473479170"/>
                  </a:ext>
                </a:extLst>
              </a:tr>
              <a:tr h="156744">
                <a:tc>
                  <a:txBody>
                    <a:bodyPr/>
                    <a:lstStyle/>
                    <a:p>
                      <a:pPr algn="l" fontAlgn="b">
                        <a:buNone/>
                      </a:pPr>
                      <a:r>
                        <a:rPr lang="es-CO" sz="900" u="none" strike="noStrike">
                          <a:effectLst/>
                        </a:rPr>
                        <a:t>PROFESIONAL ESPECIALIZADO 16</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5</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1624568385"/>
                  </a:ext>
                </a:extLst>
              </a:tr>
              <a:tr h="156744">
                <a:tc>
                  <a:txBody>
                    <a:bodyPr/>
                    <a:lstStyle/>
                    <a:p>
                      <a:pPr algn="l" fontAlgn="b">
                        <a:buNone/>
                      </a:pPr>
                      <a:r>
                        <a:rPr lang="es-CO" sz="900" u="none" strike="noStrike" dirty="0">
                          <a:effectLst/>
                        </a:rPr>
                        <a:t>PROFESIONAL ESPECIALIZADO 18</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1</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3544949053"/>
                  </a:ext>
                </a:extLst>
              </a:tr>
              <a:tr h="156744">
                <a:tc>
                  <a:txBody>
                    <a:bodyPr/>
                    <a:lstStyle/>
                    <a:p>
                      <a:pPr algn="l" fontAlgn="b">
                        <a:buNone/>
                      </a:pPr>
                      <a:r>
                        <a:rPr lang="es-CO" sz="900" u="none" strike="noStrike" dirty="0">
                          <a:effectLst/>
                        </a:rPr>
                        <a:t>PROFESIONAL ESPECIALIZADO 20</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2</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2251622603"/>
                  </a:ext>
                </a:extLst>
              </a:tr>
              <a:tr h="156744">
                <a:tc>
                  <a:txBody>
                    <a:bodyPr/>
                    <a:lstStyle/>
                    <a:p>
                      <a:pPr algn="l" fontAlgn="b">
                        <a:buNone/>
                      </a:pPr>
                      <a:r>
                        <a:rPr lang="es-CO" sz="900" u="none" strike="noStrike" dirty="0">
                          <a:effectLst/>
                        </a:rPr>
                        <a:t>PROFESIONAL UNIVERSITARIO 08</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12</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2017978855"/>
                  </a:ext>
                </a:extLst>
              </a:tr>
              <a:tr h="156744">
                <a:tc>
                  <a:txBody>
                    <a:bodyPr/>
                    <a:lstStyle/>
                    <a:p>
                      <a:pPr algn="l" fontAlgn="b">
                        <a:buNone/>
                      </a:pPr>
                      <a:r>
                        <a:rPr lang="es-CO" sz="900" b="1" u="none" strike="noStrike" dirty="0">
                          <a:effectLst/>
                        </a:rPr>
                        <a:t>VICERRECTORIA GENERAL</a:t>
                      </a:r>
                      <a:endParaRPr lang="es-CO" sz="900" b="1" i="0" u="none" strike="noStrike" dirty="0">
                        <a:solidFill>
                          <a:srgbClr val="000000"/>
                        </a:solidFill>
                        <a:effectLst/>
                        <a:latin typeface="Aptos Narrow" panose="020B0004020202020204" pitchFamily="34" charset="0"/>
                      </a:endParaRPr>
                    </a:p>
                  </a:txBody>
                  <a:tcPr marL="6399" marR="6399" marT="6399" marB="0" anchor="b"/>
                </a:tc>
                <a:tc>
                  <a:txBody>
                    <a:bodyPr/>
                    <a:lstStyle/>
                    <a:p>
                      <a:pPr algn="r" fontAlgn="b">
                        <a:buNone/>
                      </a:pPr>
                      <a:r>
                        <a:rPr lang="es-CO" sz="900" u="none" strike="noStrike">
                          <a:effectLst/>
                        </a:rPr>
                        <a:t>22</a:t>
                      </a:r>
                      <a:endParaRPr lang="es-CO" sz="900" b="1"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934006198"/>
                  </a:ext>
                </a:extLst>
              </a:tr>
              <a:tr h="156744">
                <a:tc>
                  <a:txBody>
                    <a:bodyPr/>
                    <a:lstStyle/>
                    <a:p>
                      <a:pPr algn="l" fontAlgn="b">
                        <a:buNone/>
                      </a:pPr>
                      <a:r>
                        <a:rPr lang="es-CO" sz="900" u="none" strike="noStrike" dirty="0">
                          <a:effectLst/>
                        </a:rPr>
                        <a:t>PROFESIONAL ESPECIALIZADO 18</a:t>
                      </a:r>
                      <a:endParaRPr lang="es-CO" sz="900" b="0" i="0" u="none" strike="noStrike" dirty="0">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7</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3966542949"/>
                  </a:ext>
                </a:extLst>
              </a:tr>
              <a:tr h="156744">
                <a:tc>
                  <a:txBody>
                    <a:bodyPr/>
                    <a:lstStyle/>
                    <a:p>
                      <a:pPr algn="l" fontAlgn="b">
                        <a:buNone/>
                      </a:pPr>
                      <a:r>
                        <a:rPr lang="es-CO" sz="900" u="none" strike="noStrike">
                          <a:effectLst/>
                        </a:rPr>
                        <a:t>PROFESIONAL UNIVERSITARIO 08</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7</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863307587"/>
                  </a:ext>
                </a:extLst>
              </a:tr>
              <a:tr h="156744">
                <a:tc>
                  <a:txBody>
                    <a:bodyPr/>
                    <a:lstStyle/>
                    <a:p>
                      <a:pPr algn="l" fontAlgn="b">
                        <a:buNone/>
                      </a:pPr>
                      <a:r>
                        <a:rPr lang="es-CO" sz="900" u="none" strike="noStrike">
                          <a:effectLst/>
                        </a:rPr>
                        <a:t>PROFESIONAL UNIVERSITARIO 10</a:t>
                      </a:r>
                      <a:endParaRPr lang="es-CO" sz="900" b="0" i="0" u="none" strike="noStrike">
                        <a:solidFill>
                          <a:srgbClr val="000000"/>
                        </a:solidFill>
                        <a:effectLst/>
                        <a:latin typeface="Aptos Narrow" panose="020B0004020202020204" pitchFamily="34" charset="0"/>
                      </a:endParaRPr>
                    </a:p>
                  </a:txBody>
                  <a:tcPr marL="57591" marR="6399" marT="6399" marB="0" anchor="b"/>
                </a:tc>
                <a:tc>
                  <a:txBody>
                    <a:bodyPr/>
                    <a:lstStyle/>
                    <a:p>
                      <a:pPr algn="r" fontAlgn="b">
                        <a:buNone/>
                      </a:pPr>
                      <a:r>
                        <a:rPr lang="es-CO" sz="900" u="none" strike="noStrike">
                          <a:effectLst/>
                        </a:rPr>
                        <a:t>8</a:t>
                      </a:r>
                      <a:endParaRPr lang="es-CO" sz="900" b="0" i="0" u="none" strike="noStrike">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2899030332"/>
                  </a:ext>
                </a:extLst>
              </a:tr>
              <a:tr h="156744">
                <a:tc>
                  <a:txBody>
                    <a:bodyPr/>
                    <a:lstStyle/>
                    <a:p>
                      <a:pPr algn="l" fontAlgn="b">
                        <a:buNone/>
                      </a:pPr>
                      <a:r>
                        <a:rPr lang="es-CO" sz="900" b="1" u="none" strike="noStrike" dirty="0">
                          <a:effectLst/>
                        </a:rPr>
                        <a:t>Total general</a:t>
                      </a:r>
                      <a:endParaRPr lang="es-CO" sz="900" b="1" i="0" u="none" strike="noStrike" dirty="0">
                        <a:solidFill>
                          <a:srgbClr val="000000"/>
                        </a:solidFill>
                        <a:effectLst/>
                        <a:latin typeface="Aptos Narrow" panose="020B0004020202020204" pitchFamily="34" charset="0"/>
                      </a:endParaRPr>
                    </a:p>
                  </a:txBody>
                  <a:tcPr marL="6399" marR="6399" marT="6399" marB="0" anchor="b"/>
                </a:tc>
                <a:tc>
                  <a:txBody>
                    <a:bodyPr/>
                    <a:lstStyle/>
                    <a:p>
                      <a:pPr algn="r" fontAlgn="b">
                        <a:buNone/>
                      </a:pPr>
                      <a:r>
                        <a:rPr lang="es-CO" sz="900" b="1" u="none" strike="noStrike" dirty="0">
                          <a:effectLst/>
                        </a:rPr>
                        <a:t>147</a:t>
                      </a:r>
                      <a:endParaRPr lang="es-CO" sz="900" b="1" i="0" u="none" strike="noStrike" dirty="0">
                        <a:solidFill>
                          <a:srgbClr val="000000"/>
                        </a:solidFill>
                        <a:effectLst/>
                        <a:latin typeface="Aptos Narrow" panose="020B0004020202020204" pitchFamily="34" charset="0"/>
                      </a:endParaRPr>
                    </a:p>
                  </a:txBody>
                  <a:tcPr marL="6399" marR="6399" marT="6399" marB="0" anchor="b"/>
                </a:tc>
                <a:extLst>
                  <a:ext uri="{0D108BD9-81ED-4DB2-BD59-A6C34878D82A}">
                    <a16:rowId xmlns:a16="http://schemas.microsoft.com/office/drawing/2014/main" val="2380026228"/>
                  </a:ext>
                </a:extLst>
              </a:tr>
            </a:tbl>
          </a:graphicData>
        </a:graphic>
      </p:graphicFrame>
      <p:sp>
        <p:nvSpPr>
          <p:cNvPr id="5" name="CuadroTexto 4">
            <a:extLst>
              <a:ext uri="{FF2B5EF4-FFF2-40B4-BE49-F238E27FC236}">
                <a16:creationId xmlns:a16="http://schemas.microsoft.com/office/drawing/2014/main" id="{7A630F75-4546-FF8F-0B36-89DEC838E690}"/>
              </a:ext>
            </a:extLst>
          </p:cNvPr>
          <p:cNvSpPr txBox="1"/>
          <p:nvPr/>
        </p:nvSpPr>
        <p:spPr>
          <a:xfrm>
            <a:off x="5162551" y="3138783"/>
            <a:ext cx="4876800" cy="369332"/>
          </a:xfrm>
          <a:prstGeom prst="rect">
            <a:avLst/>
          </a:prstGeom>
          <a:noFill/>
        </p:spPr>
        <p:txBody>
          <a:bodyPr wrap="square" rtlCol="0">
            <a:spAutoFit/>
          </a:bodyPr>
          <a:lstStyle/>
          <a:p>
            <a:endParaRPr lang="es-CO" dirty="0"/>
          </a:p>
        </p:txBody>
      </p:sp>
      <p:sp>
        <p:nvSpPr>
          <p:cNvPr id="7" name="CuadroTexto 6">
            <a:extLst>
              <a:ext uri="{FF2B5EF4-FFF2-40B4-BE49-F238E27FC236}">
                <a16:creationId xmlns:a16="http://schemas.microsoft.com/office/drawing/2014/main" id="{2DA51051-7E8E-49A3-7155-2890A2FBA2DC}"/>
              </a:ext>
            </a:extLst>
          </p:cNvPr>
          <p:cNvSpPr txBox="1"/>
          <p:nvPr/>
        </p:nvSpPr>
        <p:spPr>
          <a:xfrm>
            <a:off x="139691" y="5752589"/>
            <a:ext cx="1511309" cy="6463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spTree>
    <p:extLst>
      <p:ext uri="{BB962C8B-B14F-4D97-AF65-F5344CB8AC3E}">
        <p14:creationId xmlns:p14="http://schemas.microsoft.com/office/powerpoint/2010/main" val="82876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FBDE3B-8091-2FBE-4A3C-A02BDFEC7E8C}"/>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26-02-2026 </a:t>
            </a:r>
          </a:p>
          <a:p>
            <a:r>
              <a:rPr lang="es-CO" sz="900" b="1" dirty="0"/>
              <a:t>PU Jonny Luna</a:t>
            </a:r>
          </a:p>
          <a:p>
            <a:r>
              <a:rPr lang="es-CO" sz="900" b="1" dirty="0"/>
              <a:t>PU Nubia Delgado</a:t>
            </a:r>
          </a:p>
        </p:txBody>
      </p:sp>
      <p:graphicFrame>
        <p:nvGraphicFramePr>
          <p:cNvPr id="8" name="Diagrama 7">
            <a:extLst>
              <a:ext uri="{FF2B5EF4-FFF2-40B4-BE49-F238E27FC236}">
                <a16:creationId xmlns:a16="http://schemas.microsoft.com/office/drawing/2014/main" id="{FC306AA3-D8A2-F1D0-A8DD-C6441371E4CC}"/>
              </a:ext>
            </a:extLst>
          </p:cNvPr>
          <p:cNvGraphicFramePr/>
          <p:nvPr>
            <p:extLst>
              <p:ext uri="{D42A27DB-BD31-4B8C-83A1-F6EECF244321}">
                <p14:modId xmlns:p14="http://schemas.microsoft.com/office/powerpoint/2010/main" val="635382473"/>
              </p:ext>
            </p:extLst>
          </p:nvPr>
        </p:nvGraphicFramePr>
        <p:xfrm>
          <a:off x="1176566" y="1835090"/>
          <a:ext cx="9838867" cy="231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4256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D1613FA-87DD-1780-27B4-5F477E6B7548}"/>
            </a:ext>
          </a:extLst>
        </p:cNvPr>
        <p:cNvGrpSpPr/>
        <p:nvPr/>
      </p:nvGrpSpPr>
      <p:grpSpPr>
        <a:xfrm>
          <a:off x="0" y="0"/>
          <a:ext cx="0" cy="0"/>
          <a:chOff x="0" y="0"/>
          <a:chExt cx="0" cy="0"/>
        </a:xfrm>
      </p:grpSpPr>
      <p:graphicFrame>
        <p:nvGraphicFramePr>
          <p:cNvPr id="14" name="Diagrama 13">
            <a:extLst>
              <a:ext uri="{FF2B5EF4-FFF2-40B4-BE49-F238E27FC236}">
                <a16:creationId xmlns:a16="http://schemas.microsoft.com/office/drawing/2014/main" id="{D5BC5380-D626-5C1E-1613-F8089C2D71E8}"/>
              </a:ext>
            </a:extLst>
          </p:cNvPr>
          <p:cNvGraphicFramePr/>
          <p:nvPr>
            <p:extLst>
              <p:ext uri="{D42A27DB-BD31-4B8C-83A1-F6EECF244321}">
                <p14:modId xmlns:p14="http://schemas.microsoft.com/office/powerpoint/2010/main" val="3413729304"/>
              </p:ext>
            </p:extLst>
          </p:nvPr>
        </p:nvGraphicFramePr>
        <p:xfrm>
          <a:off x="1264256" y="1962734"/>
          <a:ext cx="9838867" cy="231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4100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79E923-85AA-F61B-338E-C7B1351F8F86}"/>
            </a:ext>
          </a:extLst>
        </p:cNvPr>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26D613C8-7661-AB58-8355-69C0C89BBA34}"/>
              </a:ext>
            </a:extLst>
          </p:cNvPr>
          <p:cNvGraphicFramePr/>
          <p:nvPr>
            <p:extLst>
              <p:ext uri="{D42A27DB-BD31-4B8C-83A1-F6EECF244321}">
                <p14:modId xmlns:p14="http://schemas.microsoft.com/office/powerpoint/2010/main" val="3383836748"/>
              </p:ext>
            </p:extLst>
          </p:nvPr>
        </p:nvGraphicFramePr>
        <p:xfrm>
          <a:off x="-1849147" y="1212734"/>
          <a:ext cx="12594166" cy="384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a:extLst>
              <a:ext uri="{FF2B5EF4-FFF2-40B4-BE49-F238E27FC236}">
                <a16:creationId xmlns:a16="http://schemas.microsoft.com/office/drawing/2014/main" id="{F11DA9C2-51E6-0161-D0DC-538F05F98408}"/>
              </a:ext>
            </a:extLst>
          </p:cNvPr>
          <p:cNvGraphicFramePr/>
          <p:nvPr>
            <p:extLst>
              <p:ext uri="{D42A27DB-BD31-4B8C-83A1-F6EECF244321}">
                <p14:modId xmlns:p14="http://schemas.microsoft.com/office/powerpoint/2010/main" val="295474967"/>
              </p:ext>
            </p:extLst>
          </p:nvPr>
        </p:nvGraphicFramePr>
        <p:xfrm>
          <a:off x="867833" y="5061291"/>
          <a:ext cx="10847917" cy="10222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Tabla 1">
            <a:extLst>
              <a:ext uri="{FF2B5EF4-FFF2-40B4-BE49-F238E27FC236}">
                <a16:creationId xmlns:a16="http://schemas.microsoft.com/office/drawing/2014/main" id="{9A53705C-1698-F832-8930-8A4A1715E71C}"/>
              </a:ext>
            </a:extLst>
          </p:cNvPr>
          <p:cNvGraphicFramePr>
            <a:graphicFrameLocks noGrp="1"/>
          </p:cNvGraphicFramePr>
          <p:nvPr/>
        </p:nvGraphicFramePr>
        <p:xfrm>
          <a:off x="0" y="0"/>
          <a:ext cx="1244600" cy="190500"/>
        </p:xfrm>
        <a:graphic>
          <a:graphicData uri="http://schemas.openxmlformats.org/drawingml/2006/table">
            <a:tbl>
              <a:tblPr>
                <a:tableStyleId>{5C22544A-7EE6-4342-B048-85BDC9FD1C3A}</a:tableStyleId>
              </a:tblPr>
              <a:tblGrid>
                <a:gridCol w="1244600">
                  <a:extLst>
                    <a:ext uri="{9D8B030D-6E8A-4147-A177-3AD203B41FA5}">
                      <a16:colId xmlns:a16="http://schemas.microsoft.com/office/drawing/2014/main" val="1558823216"/>
                    </a:ext>
                  </a:extLst>
                </a:gridCol>
              </a:tblGrid>
              <a:tr h="190500">
                <a:tc>
                  <a:txBody>
                    <a:bodyPr/>
                    <a:lstStyle/>
                    <a:p>
                      <a:pPr algn="r" fontAlgn="b">
                        <a:buNone/>
                      </a:pPr>
                      <a:r>
                        <a:rPr lang="es-CO" sz="1100" u="none" strike="noStrike" dirty="0">
                          <a:effectLst/>
                        </a:rPr>
                        <a:t>$ 15.443.546.667</a:t>
                      </a:r>
                      <a:endParaRPr lang="es-CO" sz="11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26692143"/>
                  </a:ext>
                </a:extLst>
              </a:tr>
            </a:tbl>
          </a:graphicData>
        </a:graphic>
      </p:graphicFrame>
      <p:sp>
        <p:nvSpPr>
          <p:cNvPr id="3" name="CuadroTexto 2">
            <a:extLst>
              <a:ext uri="{FF2B5EF4-FFF2-40B4-BE49-F238E27FC236}">
                <a16:creationId xmlns:a16="http://schemas.microsoft.com/office/drawing/2014/main" id="{19A6E030-11FF-6195-7ED6-53E174CE6459}"/>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sp>
        <p:nvSpPr>
          <p:cNvPr id="5" name="CuadroTexto 4">
            <a:extLst>
              <a:ext uri="{FF2B5EF4-FFF2-40B4-BE49-F238E27FC236}">
                <a16:creationId xmlns:a16="http://schemas.microsoft.com/office/drawing/2014/main" id="{E78EB654-1F56-4AFC-497D-930D91531F2A}"/>
              </a:ext>
            </a:extLst>
          </p:cNvPr>
          <p:cNvSpPr txBox="1"/>
          <p:nvPr/>
        </p:nvSpPr>
        <p:spPr>
          <a:xfrm>
            <a:off x="2585269" y="1894418"/>
            <a:ext cx="6319614" cy="646331"/>
          </a:xfrm>
          <a:prstGeom prst="rect">
            <a:avLst/>
          </a:prstGeom>
          <a:noFill/>
        </p:spPr>
        <p:txBody>
          <a:bodyPr wrap="square">
            <a:spAutoFit/>
          </a:bodyPr>
          <a:lstStyle/>
          <a:p>
            <a:r>
              <a:rPr lang="es-CO" b="1" dirty="0">
                <a:solidFill>
                  <a:schemeClr val="accent1">
                    <a:lumMod val="50000"/>
                  </a:schemeClr>
                </a:solidFill>
                <a:latin typeface="Arial" panose="020B0604020202020204" pitchFamily="34" charset="0"/>
                <a:cs typeface="Arial" panose="020B0604020202020204" pitchFamily="34" charset="0"/>
              </a:rPr>
              <a:t>PRESUPUESTO ESTIMADO REALIZACIÓN CONCURSO DE MÉRITOS: </a:t>
            </a:r>
            <a:r>
              <a:rPr lang="es-419" b="1" dirty="0">
                <a:solidFill>
                  <a:schemeClr val="accent1">
                    <a:lumMod val="50000"/>
                  </a:schemeClr>
                </a:solidFill>
                <a:latin typeface="Arial" panose="020B0604020202020204" pitchFamily="34" charset="0"/>
                <a:cs typeface="Arial" panose="020B0604020202020204" pitchFamily="34" charset="0"/>
              </a:rPr>
              <a:t>$6.</a:t>
            </a:r>
            <a:r>
              <a:rPr lang="es-CO" b="1" dirty="0">
                <a:solidFill>
                  <a:schemeClr val="accent1">
                    <a:lumMod val="50000"/>
                  </a:schemeClr>
                </a:solidFill>
                <a:latin typeface="Arial" panose="020B0604020202020204" pitchFamily="34" charset="0"/>
                <a:cs typeface="Arial" panose="020B0604020202020204" pitchFamily="34" charset="0"/>
              </a:rPr>
              <a:t>000.000.000</a:t>
            </a:r>
            <a:endParaRPr lang="es-CO" dirty="0"/>
          </a:p>
        </p:txBody>
      </p:sp>
    </p:spTree>
    <p:extLst>
      <p:ext uri="{BB962C8B-B14F-4D97-AF65-F5344CB8AC3E}">
        <p14:creationId xmlns:p14="http://schemas.microsoft.com/office/powerpoint/2010/main" val="3630154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A859F7-6865-7B91-89A9-E7AD77CF08A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56CF808-1FDB-241E-763F-D4FF81A37E42}"/>
              </a:ext>
            </a:extLst>
          </p:cNvPr>
          <p:cNvSpPr>
            <a:spLocks noGrp="1"/>
          </p:cNvSpPr>
          <p:nvPr>
            <p:ph type="title"/>
          </p:nvPr>
        </p:nvSpPr>
        <p:spPr>
          <a:xfrm>
            <a:off x="3693435" y="512913"/>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Planta Propuesta</a:t>
            </a:r>
          </a:p>
        </p:txBody>
      </p:sp>
      <p:graphicFrame>
        <p:nvGraphicFramePr>
          <p:cNvPr id="8" name="Tabla 7">
            <a:extLst>
              <a:ext uri="{FF2B5EF4-FFF2-40B4-BE49-F238E27FC236}">
                <a16:creationId xmlns:a16="http://schemas.microsoft.com/office/drawing/2014/main" id="{8981D8E3-0BAF-8E81-5268-92DE1ED4A319}"/>
              </a:ext>
            </a:extLst>
          </p:cNvPr>
          <p:cNvGraphicFramePr>
            <a:graphicFrameLocks noGrp="1"/>
          </p:cNvGraphicFramePr>
          <p:nvPr>
            <p:extLst>
              <p:ext uri="{D42A27DB-BD31-4B8C-83A1-F6EECF244321}">
                <p14:modId xmlns:p14="http://schemas.microsoft.com/office/powerpoint/2010/main" val="2048345173"/>
              </p:ext>
            </p:extLst>
          </p:nvPr>
        </p:nvGraphicFramePr>
        <p:xfrm>
          <a:off x="2341548" y="2089515"/>
          <a:ext cx="7306653" cy="2832795"/>
        </p:xfrm>
        <a:graphic>
          <a:graphicData uri="http://schemas.openxmlformats.org/drawingml/2006/table">
            <a:tbl>
              <a:tblPr>
                <a:tableStyleId>{0E3FDE45-AF77-4B5C-9715-49D594BDF05E}</a:tableStyleId>
              </a:tblPr>
              <a:tblGrid>
                <a:gridCol w="4408347">
                  <a:extLst>
                    <a:ext uri="{9D8B030D-6E8A-4147-A177-3AD203B41FA5}">
                      <a16:colId xmlns:a16="http://schemas.microsoft.com/office/drawing/2014/main" val="370518803"/>
                    </a:ext>
                  </a:extLst>
                </a:gridCol>
                <a:gridCol w="2898306">
                  <a:extLst>
                    <a:ext uri="{9D8B030D-6E8A-4147-A177-3AD203B41FA5}">
                      <a16:colId xmlns:a16="http://schemas.microsoft.com/office/drawing/2014/main" val="1678170247"/>
                    </a:ext>
                  </a:extLst>
                </a:gridCol>
              </a:tblGrid>
              <a:tr h="404685">
                <a:tc>
                  <a:txBody>
                    <a:bodyPr/>
                    <a:lstStyle/>
                    <a:p>
                      <a:pPr algn="ctr" fontAlgn="ctr">
                        <a:buNone/>
                      </a:pPr>
                      <a:r>
                        <a:rPr lang="es-CO" sz="2000" b="1" u="none" strike="noStrike" dirty="0">
                          <a:effectLst/>
                        </a:rPr>
                        <a:t>DENOMINACION DEL EMPLEO</a:t>
                      </a:r>
                      <a:endParaRPr lang="es-CO" sz="2000" b="1" i="0" u="none" strike="noStrike" dirty="0">
                        <a:solidFill>
                          <a:srgbClr val="FFFFFF"/>
                        </a:solidFill>
                        <a:effectLst/>
                        <a:latin typeface="Tahoma" panose="020B0604030504040204" pitchFamily="34" charset="0"/>
                      </a:endParaRPr>
                    </a:p>
                  </a:txBody>
                  <a:tcPr marL="9525" marR="9525" marT="9525" marB="0" anchor="ctr">
                    <a:solidFill>
                      <a:schemeClr val="accent2">
                        <a:lumMod val="20000"/>
                        <a:lumOff val="80000"/>
                      </a:schemeClr>
                    </a:solidFill>
                  </a:tcPr>
                </a:tc>
                <a:tc>
                  <a:txBody>
                    <a:bodyPr/>
                    <a:lstStyle/>
                    <a:p>
                      <a:pPr algn="ctr" fontAlgn="ctr">
                        <a:buNone/>
                      </a:pPr>
                      <a:r>
                        <a:rPr lang="es-CO" sz="2400" b="1" u="none" strike="noStrike" dirty="0" err="1">
                          <a:effectLst/>
                        </a:rPr>
                        <a:t>N°</a:t>
                      </a:r>
                      <a:r>
                        <a:rPr lang="es-CO" sz="2400" b="1" u="none" strike="noStrike" dirty="0">
                          <a:effectLst/>
                        </a:rPr>
                        <a:t> CARGOS</a:t>
                      </a:r>
                      <a:endParaRPr lang="es-CO" sz="2400" b="1" i="0" u="none" strike="noStrike" dirty="0">
                        <a:solidFill>
                          <a:srgbClr val="FFFFFF"/>
                        </a:solidFill>
                        <a:effectLst/>
                        <a:latin typeface="Tahoma" panose="020B060403050404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69797510"/>
                  </a:ext>
                </a:extLst>
              </a:tr>
              <a:tr h="404685">
                <a:tc>
                  <a:txBody>
                    <a:bodyPr/>
                    <a:lstStyle/>
                    <a:p>
                      <a:pPr algn="ctr" fontAlgn="ctr">
                        <a:buNone/>
                      </a:pPr>
                      <a:r>
                        <a:rPr lang="es-CO" sz="1600" b="0" u="none" strike="noStrike">
                          <a:effectLst/>
                        </a:rPr>
                        <a:t>TERMINO FIJO</a:t>
                      </a:r>
                      <a:endParaRPr lang="es-CO" sz="1600" b="0"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600" b="1" u="none" strike="noStrike" dirty="0">
                          <a:effectLst/>
                        </a:rPr>
                        <a:t>1</a:t>
                      </a:r>
                      <a:endParaRPr lang="es-CO" sz="1600" b="1" i="0" u="none" strike="noStrike" dirty="0">
                        <a:solidFill>
                          <a:srgbClr val="00000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564721414"/>
                  </a:ext>
                </a:extLst>
              </a:tr>
              <a:tr h="404685">
                <a:tc>
                  <a:txBody>
                    <a:bodyPr/>
                    <a:lstStyle/>
                    <a:p>
                      <a:pPr algn="ctr" fontAlgn="ctr">
                        <a:buNone/>
                      </a:pPr>
                      <a:r>
                        <a:rPr lang="es-CO" sz="1600" b="0" u="none" strike="noStrike" dirty="0">
                          <a:effectLst/>
                        </a:rPr>
                        <a:t>LIBRE NOMBRAMIENTO Y REMOCIÓN</a:t>
                      </a:r>
                      <a:endParaRPr lang="es-CO" sz="1600" b="0"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600" b="1" u="none" strike="noStrike" dirty="0">
                          <a:effectLst/>
                        </a:rPr>
                        <a:t>64</a:t>
                      </a:r>
                      <a:endParaRPr lang="es-CO" sz="1600" b="1" i="0" u="none" strike="noStrike" dirty="0">
                        <a:solidFill>
                          <a:srgbClr val="00000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2542055511"/>
                  </a:ext>
                </a:extLst>
              </a:tr>
              <a:tr h="404685">
                <a:tc>
                  <a:txBody>
                    <a:bodyPr/>
                    <a:lstStyle/>
                    <a:p>
                      <a:pPr algn="ctr" fontAlgn="ctr">
                        <a:buNone/>
                      </a:pPr>
                      <a:r>
                        <a:rPr lang="es-CO" sz="1600" b="0" u="none" strike="noStrike" dirty="0">
                          <a:effectLst/>
                        </a:rPr>
                        <a:t>PROFESIONALES</a:t>
                      </a:r>
                      <a:endParaRPr lang="es-CO" sz="1600" b="0" i="0" u="none" strike="noStrike" dirty="0">
                        <a:solidFill>
                          <a:srgbClr val="000000"/>
                        </a:solidFill>
                        <a:effectLst/>
                        <a:latin typeface="Tahoma" panose="020B0604030504040204" pitchFamily="34" charset="0"/>
                      </a:endParaRPr>
                    </a:p>
                  </a:txBody>
                  <a:tcPr marL="9525" marR="9525" marT="9525" marB="0" anchor="ctr"/>
                </a:tc>
                <a:tc>
                  <a:txBody>
                    <a:bodyPr/>
                    <a:lstStyle/>
                    <a:p>
                      <a:pPr marL="0" algn="ctr" defTabSz="914400" rtl="0" eaLnBrk="1" fontAlgn="ctr" latinLnBrk="0" hangingPunct="1">
                        <a:buNone/>
                      </a:pPr>
                      <a:r>
                        <a:rPr lang="es-CO" sz="1600" b="1" u="none" strike="noStrike" kern="1200" dirty="0">
                          <a:solidFill>
                            <a:schemeClr val="tx1"/>
                          </a:solidFill>
                          <a:effectLst/>
                          <a:latin typeface="+mn-lt"/>
                          <a:ea typeface="+mn-ea"/>
                          <a:cs typeface="+mn-cs"/>
                        </a:rPr>
                        <a:t>347</a:t>
                      </a:r>
                    </a:p>
                  </a:txBody>
                  <a:tcPr marL="9525" marR="9525" marT="9525" marB="0" anchor="ctr"/>
                </a:tc>
                <a:extLst>
                  <a:ext uri="{0D108BD9-81ED-4DB2-BD59-A6C34878D82A}">
                    <a16:rowId xmlns:a16="http://schemas.microsoft.com/office/drawing/2014/main" val="1480145580"/>
                  </a:ext>
                </a:extLst>
              </a:tr>
              <a:tr h="404685">
                <a:tc>
                  <a:txBody>
                    <a:bodyPr/>
                    <a:lstStyle/>
                    <a:p>
                      <a:pPr algn="ctr" fontAlgn="ctr">
                        <a:buNone/>
                      </a:pPr>
                      <a:r>
                        <a:rPr lang="es-CO" sz="1600" b="0" u="none" strike="noStrike" dirty="0">
                          <a:effectLst/>
                        </a:rPr>
                        <a:t>TÉCNICOS</a:t>
                      </a:r>
                      <a:endParaRPr lang="es-CO" sz="1600" b="0"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600" b="1" u="none" strike="noStrike" dirty="0">
                          <a:effectLst/>
                        </a:rPr>
                        <a:t>246</a:t>
                      </a:r>
                      <a:endParaRPr lang="es-CO" sz="1600" b="1" i="0" u="none" strike="noStrike" dirty="0">
                        <a:solidFill>
                          <a:srgbClr val="00000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2372611178"/>
                  </a:ext>
                </a:extLst>
              </a:tr>
              <a:tr h="404685">
                <a:tc>
                  <a:txBody>
                    <a:bodyPr/>
                    <a:lstStyle/>
                    <a:p>
                      <a:pPr algn="ctr" fontAlgn="ctr">
                        <a:buNone/>
                      </a:pPr>
                      <a:r>
                        <a:rPr lang="es-CO" sz="1600" b="0" u="none" strike="noStrike" dirty="0">
                          <a:effectLst/>
                        </a:rPr>
                        <a:t>ASISTENCIALES</a:t>
                      </a:r>
                      <a:endParaRPr lang="es-CO" sz="1600" b="0"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600" b="1" u="none" strike="noStrike" dirty="0">
                          <a:effectLst/>
                        </a:rPr>
                        <a:t>261</a:t>
                      </a:r>
                      <a:endParaRPr lang="es-CO" sz="1600" b="1" i="0" u="none" strike="noStrike" dirty="0">
                        <a:solidFill>
                          <a:srgbClr val="00000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499976270"/>
                  </a:ext>
                </a:extLst>
              </a:tr>
              <a:tr h="404685">
                <a:tc>
                  <a:txBody>
                    <a:bodyPr/>
                    <a:lstStyle/>
                    <a:p>
                      <a:pPr algn="ctr" fontAlgn="ctr">
                        <a:buNone/>
                      </a:pPr>
                      <a:r>
                        <a:rPr lang="es-CO" sz="1600" b="1" u="none" strike="noStrike" dirty="0">
                          <a:effectLst/>
                        </a:rPr>
                        <a:t>TOTAL PLANTA</a:t>
                      </a:r>
                      <a:endParaRPr lang="es-CO" sz="1600" b="1" i="0" u="none" strike="noStrike" dirty="0">
                        <a:solidFill>
                          <a:srgbClr val="000000"/>
                        </a:solidFill>
                        <a:effectLst/>
                        <a:latin typeface="Tahoma" panose="020B0604030504040204" pitchFamily="34" charset="0"/>
                      </a:endParaRPr>
                    </a:p>
                  </a:txBody>
                  <a:tcPr marL="9525" marR="9525" marT="9525" marB="0" anchor="ctr">
                    <a:solidFill>
                      <a:schemeClr val="accent2">
                        <a:lumMod val="20000"/>
                        <a:lumOff val="80000"/>
                      </a:schemeClr>
                    </a:solidFill>
                  </a:tcPr>
                </a:tc>
                <a:tc>
                  <a:txBody>
                    <a:bodyPr/>
                    <a:lstStyle/>
                    <a:p>
                      <a:pPr algn="ctr" fontAlgn="ctr">
                        <a:buNone/>
                      </a:pPr>
                      <a:r>
                        <a:rPr lang="es-CO" sz="1600" b="1" i="0" u="none" strike="noStrike" dirty="0">
                          <a:solidFill>
                            <a:srgbClr val="000000"/>
                          </a:solidFill>
                          <a:effectLst/>
                          <a:latin typeface="Tahoma" panose="020B0604030504040204" pitchFamily="34" charset="0"/>
                        </a:rPr>
                        <a:t>919</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366733840"/>
                  </a:ext>
                </a:extLst>
              </a:tr>
            </a:tbl>
          </a:graphicData>
        </a:graphic>
      </p:graphicFrame>
      <p:sp>
        <p:nvSpPr>
          <p:cNvPr id="3" name="CuadroTexto 2">
            <a:extLst>
              <a:ext uri="{FF2B5EF4-FFF2-40B4-BE49-F238E27FC236}">
                <a16:creationId xmlns:a16="http://schemas.microsoft.com/office/drawing/2014/main" id="{A7174841-F3E9-9337-CD2B-A7BD295B9D20}"/>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spTree>
    <p:extLst>
      <p:ext uri="{BB962C8B-B14F-4D97-AF65-F5344CB8AC3E}">
        <p14:creationId xmlns:p14="http://schemas.microsoft.com/office/powerpoint/2010/main" val="388964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E81212E-4BCC-8925-4418-71B61EF74FA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E5515F2-23BE-71FC-9A73-18D5AF4A0002}"/>
              </a:ext>
            </a:extLst>
          </p:cNvPr>
          <p:cNvSpPr>
            <a:spLocks noGrp="1"/>
          </p:cNvSpPr>
          <p:nvPr>
            <p:ph type="title"/>
          </p:nvPr>
        </p:nvSpPr>
        <p:spPr>
          <a:xfrm>
            <a:off x="3693435" y="512913"/>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Línea de Tiempo</a:t>
            </a:r>
          </a:p>
        </p:txBody>
      </p:sp>
      <p:sp>
        <p:nvSpPr>
          <p:cNvPr id="3" name="CuadroTexto 2">
            <a:extLst>
              <a:ext uri="{FF2B5EF4-FFF2-40B4-BE49-F238E27FC236}">
                <a16:creationId xmlns:a16="http://schemas.microsoft.com/office/drawing/2014/main" id="{827F2378-3721-FDAF-56FE-59CD731A2A52}"/>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graphicFrame>
        <p:nvGraphicFramePr>
          <p:cNvPr id="4" name="Tabla 3">
            <a:extLst>
              <a:ext uri="{FF2B5EF4-FFF2-40B4-BE49-F238E27FC236}">
                <a16:creationId xmlns:a16="http://schemas.microsoft.com/office/drawing/2014/main" id="{D7A3D9E3-562A-328E-5881-BE94A13C6DD2}"/>
              </a:ext>
            </a:extLst>
          </p:cNvPr>
          <p:cNvGraphicFramePr>
            <a:graphicFrameLocks noGrp="1"/>
          </p:cNvGraphicFramePr>
          <p:nvPr>
            <p:extLst>
              <p:ext uri="{D42A27DB-BD31-4B8C-83A1-F6EECF244321}">
                <p14:modId xmlns:p14="http://schemas.microsoft.com/office/powerpoint/2010/main" val="3503904509"/>
              </p:ext>
            </p:extLst>
          </p:nvPr>
        </p:nvGraphicFramePr>
        <p:xfrm>
          <a:off x="1817007" y="1161041"/>
          <a:ext cx="8557986" cy="4623711"/>
        </p:xfrm>
        <a:graphic>
          <a:graphicData uri="http://schemas.openxmlformats.org/drawingml/2006/table">
            <a:tbl>
              <a:tblPr firstRow="1" bandRow="1">
                <a:tableStyleId>{5C22544A-7EE6-4342-B048-85BDC9FD1C3A}</a:tableStyleId>
              </a:tblPr>
              <a:tblGrid>
                <a:gridCol w="4278993">
                  <a:extLst>
                    <a:ext uri="{9D8B030D-6E8A-4147-A177-3AD203B41FA5}">
                      <a16:colId xmlns:a16="http://schemas.microsoft.com/office/drawing/2014/main" val="3444523974"/>
                    </a:ext>
                  </a:extLst>
                </a:gridCol>
                <a:gridCol w="4278993">
                  <a:extLst>
                    <a:ext uri="{9D8B030D-6E8A-4147-A177-3AD203B41FA5}">
                      <a16:colId xmlns:a16="http://schemas.microsoft.com/office/drawing/2014/main" val="180142100"/>
                    </a:ext>
                  </a:extLst>
                </a:gridCol>
              </a:tblGrid>
              <a:tr h="0">
                <a:tc>
                  <a:txBody>
                    <a:bodyPr/>
                    <a:lstStyle/>
                    <a:p>
                      <a:pPr algn="ctr"/>
                      <a:r>
                        <a:rPr lang="es-CO" sz="1600" dirty="0">
                          <a:latin typeface="Abadi MT Condensed Light" panose="020B0306030101010103" pitchFamily="34" charset="77"/>
                        </a:rPr>
                        <a:t>ETAPAS</a:t>
                      </a:r>
                    </a:p>
                  </a:txBody>
                  <a:tcPr anchor="ctr">
                    <a:solidFill>
                      <a:schemeClr val="accent1">
                        <a:lumMod val="50000"/>
                      </a:schemeClr>
                    </a:solidFill>
                  </a:tcPr>
                </a:tc>
                <a:tc>
                  <a:txBody>
                    <a:bodyPr/>
                    <a:lstStyle/>
                    <a:p>
                      <a:pPr algn="ctr"/>
                      <a:r>
                        <a:rPr lang="es-CO" sz="1600" dirty="0">
                          <a:latin typeface="Abadi MT Condensed Light" panose="020B0306030101010103" pitchFamily="34" charset="77"/>
                        </a:rPr>
                        <a:t>TIEMPO</a:t>
                      </a:r>
                    </a:p>
                  </a:txBody>
                  <a:tcPr anchor="ctr">
                    <a:solidFill>
                      <a:schemeClr val="accent1">
                        <a:lumMod val="50000"/>
                      </a:schemeClr>
                    </a:solidFill>
                  </a:tcPr>
                </a:tc>
                <a:extLst>
                  <a:ext uri="{0D108BD9-81ED-4DB2-BD59-A6C34878D82A}">
                    <a16:rowId xmlns:a16="http://schemas.microsoft.com/office/drawing/2014/main" val="3619921406"/>
                  </a:ext>
                </a:extLst>
              </a:tr>
              <a:tr h="612633">
                <a:tc>
                  <a:txBody>
                    <a:bodyPr/>
                    <a:lstStyle/>
                    <a:p>
                      <a:pPr algn="ctr"/>
                      <a:r>
                        <a:rPr lang="es-CO" sz="1600" dirty="0">
                          <a:latin typeface="Abadi MT Condensed Light" panose="020B0306030101010103" pitchFamily="34" charset="77"/>
                        </a:rPr>
                        <a:t>Concursos de Mérito – Fase Inicial </a:t>
                      </a:r>
                      <a:br>
                        <a:rPr lang="es-CO" sz="1600" dirty="0">
                          <a:latin typeface="Abadi MT Condensed Light" panose="020B0306030101010103" pitchFamily="34" charset="77"/>
                        </a:rPr>
                      </a:br>
                      <a:r>
                        <a:rPr lang="es-CO" sz="1600" dirty="0">
                          <a:latin typeface="Abadi MT Condensed Light" panose="020B0306030101010103" pitchFamily="34" charset="77"/>
                        </a:rPr>
                        <a:t>(187 empleos)</a:t>
                      </a:r>
                    </a:p>
                  </a:txBody>
                  <a:tcPr anchor="ctr">
                    <a:solidFill>
                      <a:schemeClr val="accent2">
                        <a:lumMod val="60000"/>
                        <a:lumOff val="40000"/>
                      </a:schemeClr>
                    </a:solidFill>
                  </a:tcPr>
                </a:tc>
                <a:tc>
                  <a:txBody>
                    <a:bodyPr/>
                    <a:lstStyle/>
                    <a:p>
                      <a:pPr algn="ctr"/>
                      <a:r>
                        <a:rPr lang="es-CO" sz="1600" dirty="0">
                          <a:latin typeface="Abadi MT Condensed Light" panose="020B0306030101010103" pitchFamily="34" charset="77"/>
                        </a:rPr>
                        <a:t>Junio 2026 a junio 2027</a:t>
                      </a:r>
                    </a:p>
                  </a:txBody>
                  <a:tcPr anchor="ctr">
                    <a:solidFill>
                      <a:schemeClr val="accent2">
                        <a:lumMod val="60000"/>
                        <a:lumOff val="40000"/>
                      </a:schemeClr>
                    </a:solidFill>
                  </a:tcPr>
                </a:tc>
                <a:extLst>
                  <a:ext uri="{0D108BD9-81ED-4DB2-BD59-A6C34878D82A}">
                    <a16:rowId xmlns:a16="http://schemas.microsoft.com/office/drawing/2014/main" val="187143754"/>
                  </a:ext>
                </a:extLst>
              </a:tr>
              <a:tr h="612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latin typeface="Abadi MT Condensed Light" panose="020B0306030101010103" pitchFamily="34" charset="77"/>
                        </a:rPr>
                        <a:t>Fase 1: Ampliación de Planta Administrativa  (50 empleos)</a:t>
                      </a:r>
                    </a:p>
                  </a:txBody>
                  <a:tcPr anchor="ctr">
                    <a:solidFill>
                      <a:schemeClr val="accent1">
                        <a:lumMod val="40000"/>
                        <a:lumOff val="60000"/>
                      </a:schemeClr>
                    </a:solidFill>
                  </a:tcPr>
                </a:tc>
                <a:tc>
                  <a:txBody>
                    <a:bodyPr/>
                    <a:lstStyle/>
                    <a:p>
                      <a:pPr algn="ctr"/>
                      <a:r>
                        <a:rPr lang="es-CO" sz="1600" dirty="0">
                          <a:latin typeface="Abadi MT Condensed Light" panose="020B0306030101010103" pitchFamily="34" charset="77"/>
                        </a:rPr>
                        <a:t>Diciembre 2027 – Expedición de Acuerdo</a:t>
                      </a:r>
                    </a:p>
                  </a:txBody>
                  <a:tcPr anchor="ctr">
                    <a:solidFill>
                      <a:schemeClr val="accent1">
                        <a:lumMod val="40000"/>
                        <a:lumOff val="60000"/>
                      </a:schemeClr>
                    </a:solidFill>
                  </a:tcPr>
                </a:tc>
                <a:extLst>
                  <a:ext uri="{0D108BD9-81ED-4DB2-BD59-A6C34878D82A}">
                    <a16:rowId xmlns:a16="http://schemas.microsoft.com/office/drawing/2014/main" val="484322749"/>
                  </a:ext>
                </a:extLst>
              </a:tr>
              <a:tr h="612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latin typeface="Abadi MT Condensed Light" panose="020B0306030101010103" pitchFamily="34" charset="77"/>
                        </a:rPr>
                        <a:t>Concursos de Mérito de Fase 1</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latin typeface="Abadi MT Condensed Light" panose="020B0306030101010103" pitchFamily="34" charset="77"/>
                        </a:rPr>
                        <a:t>(50 empleos)</a:t>
                      </a:r>
                    </a:p>
                  </a:txBody>
                  <a:tcPr anchor="ctr">
                    <a:solidFill>
                      <a:schemeClr val="accent1">
                        <a:lumMod val="40000"/>
                        <a:lumOff val="60000"/>
                      </a:schemeClr>
                    </a:solidFill>
                  </a:tcPr>
                </a:tc>
                <a:tc>
                  <a:txBody>
                    <a:bodyPr/>
                    <a:lstStyle/>
                    <a:p>
                      <a:pPr algn="ctr"/>
                      <a:r>
                        <a:rPr lang="es-CO" sz="1600" dirty="0">
                          <a:latin typeface="Abadi MT Condensed Light" panose="020B0306030101010103" pitchFamily="34" charset="77"/>
                        </a:rPr>
                        <a:t>Febrero 2028 – Diciembre 2028</a:t>
                      </a:r>
                    </a:p>
                  </a:txBody>
                  <a:tcPr anchor="ctr">
                    <a:solidFill>
                      <a:schemeClr val="accent1">
                        <a:lumMod val="40000"/>
                        <a:lumOff val="60000"/>
                      </a:schemeClr>
                    </a:solidFill>
                  </a:tcPr>
                </a:tc>
                <a:extLst>
                  <a:ext uri="{0D108BD9-81ED-4DB2-BD59-A6C34878D82A}">
                    <a16:rowId xmlns:a16="http://schemas.microsoft.com/office/drawing/2014/main" val="3986445733"/>
                  </a:ext>
                </a:extLst>
              </a:tr>
              <a:tr h="612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latin typeface="Abadi MT Condensed Light" panose="020B0306030101010103" pitchFamily="34" charset="77"/>
                        </a:rPr>
                        <a:t>Fase 2: Ampliación de Planta Administrativa (50 empleos) </a:t>
                      </a:r>
                    </a:p>
                  </a:txBody>
                  <a:tcPr anchor="ctr">
                    <a:solidFill>
                      <a:schemeClr val="accent6">
                        <a:lumMod val="40000"/>
                        <a:lumOff val="60000"/>
                      </a:schemeClr>
                    </a:solidFill>
                  </a:tcPr>
                </a:tc>
                <a:tc>
                  <a:txBody>
                    <a:bodyPr/>
                    <a:lstStyle/>
                    <a:p>
                      <a:pPr algn="ctr"/>
                      <a:r>
                        <a:rPr lang="es-CO" sz="1600" dirty="0">
                          <a:latin typeface="Abadi MT Condensed Light" panose="020B0306030101010103" pitchFamily="34" charset="77"/>
                        </a:rPr>
                        <a:t>Diciembre 2028 – Expedición de Acuerdo</a:t>
                      </a:r>
                    </a:p>
                  </a:txBody>
                  <a:tcPr anchor="ctr">
                    <a:solidFill>
                      <a:schemeClr val="accent6">
                        <a:lumMod val="40000"/>
                        <a:lumOff val="60000"/>
                      </a:schemeClr>
                    </a:solidFill>
                  </a:tcPr>
                </a:tc>
                <a:extLst>
                  <a:ext uri="{0D108BD9-81ED-4DB2-BD59-A6C34878D82A}">
                    <a16:rowId xmlns:a16="http://schemas.microsoft.com/office/drawing/2014/main" val="1106834450"/>
                  </a:ext>
                </a:extLst>
              </a:tr>
              <a:tr h="612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latin typeface="Abadi MT Condensed Light" panose="020B0306030101010103" pitchFamily="34" charset="77"/>
                        </a:rPr>
                        <a:t>Concursos de Mérito de Fase 2</a:t>
                      </a:r>
                      <a:br>
                        <a:rPr lang="es-CO" sz="1600" dirty="0">
                          <a:latin typeface="Abadi MT Condensed Light" panose="020B0306030101010103" pitchFamily="34" charset="77"/>
                        </a:rPr>
                      </a:br>
                      <a:r>
                        <a:rPr lang="es-CO" sz="1600" dirty="0">
                          <a:latin typeface="Abadi MT Condensed Light" panose="020B0306030101010103" pitchFamily="34" charset="77"/>
                        </a:rPr>
                        <a:t>(50 empleos)</a:t>
                      </a:r>
                    </a:p>
                  </a:txBody>
                  <a:tcPr anchor="ctr">
                    <a:solidFill>
                      <a:schemeClr val="accent6">
                        <a:lumMod val="40000"/>
                        <a:lumOff val="60000"/>
                      </a:schemeClr>
                    </a:solidFill>
                  </a:tcPr>
                </a:tc>
                <a:tc>
                  <a:txBody>
                    <a:bodyPr/>
                    <a:lstStyle/>
                    <a:p>
                      <a:pPr algn="ctr"/>
                      <a:r>
                        <a:rPr lang="es-CO" sz="1600" dirty="0">
                          <a:latin typeface="Abadi MT Condensed Light" panose="020B0306030101010103" pitchFamily="34" charset="77"/>
                        </a:rPr>
                        <a:t>Febrero 2029 – Diciembre 2029</a:t>
                      </a:r>
                    </a:p>
                  </a:txBody>
                  <a:tcPr anchor="ctr">
                    <a:solidFill>
                      <a:schemeClr val="accent6">
                        <a:lumMod val="40000"/>
                        <a:lumOff val="60000"/>
                      </a:schemeClr>
                    </a:solidFill>
                  </a:tcPr>
                </a:tc>
                <a:extLst>
                  <a:ext uri="{0D108BD9-81ED-4DB2-BD59-A6C34878D82A}">
                    <a16:rowId xmlns:a16="http://schemas.microsoft.com/office/drawing/2014/main" val="1415537650"/>
                  </a:ext>
                </a:extLst>
              </a:tr>
              <a:tr h="612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latin typeface="Abadi MT Condensed Light" panose="020B0306030101010103" pitchFamily="34" charset="77"/>
                        </a:rPr>
                        <a:t>Fase 3: Ampliación de Planta Administrativa (47 empleos)</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latin typeface="Abadi MT Condensed Light" panose="020B0306030101010103" pitchFamily="34" charset="77"/>
                        </a:rPr>
                        <a:t>Diciembre 2029 – Expedición de Acuerdo</a:t>
                      </a:r>
                    </a:p>
                    <a:p>
                      <a:pPr algn="ctr"/>
                      <a:endParaRPr lang="es-CO" sz="1600" dirty="0">
                        <a:latin typeface="Abadi MT Condensed Light" panose="020B0306030101010103" pitchFamily="34" charset="77"/>
                      </a:endParaRPr>
                    </a:p>
                  </a:txBody>
                  <a:tcPr anchor="ctr">
                    <a:solidFill>
                      <a:schemeClr val="accent2">
                        <a:lumMod val="20000"/>
                        <a:lumOff val="80000"/>
                      </a:schemeClr>
                    </a:solidFill>
                  </a:tcPr>
                </a:tc>
                <a:extLst>
                  <a:ext uri="{0D108BD9-81ED-4DB2-BD59-A6C34878D82A}">
                    <a16:rowId xmlns:a16="http://schemas.microsoft.com/office/drawing/2014/main" val="485647545"/>
                  </a:ext>
                </a:extLst>
              </a:tr>
              <a:tr h="6126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latin typeface="Abadi MT Condensed Light" panose="020B0306030101010103" pitchFamily="34" charset="77"/>
                        </a:rPr>
                        <a:t>Concursos de Mérito de Fase 3</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dirty="0">
                          <a:latin typeface="Abadi MT Condensed Light" panose="020B0306030101010103" pitchFamily="34" charset="77"/>
                        </a:rPr>
                        <a:t>(47 empleos)</a:t>
                      </a:r>
                    </a:p>
                  </a:txBody>
                  <a:tcPr anchor="ctr">
                    <a:solidFill>
                      <a:schemeClr val="accent2">
                        <a:lumMod val="20000"/>
                        <a:lumOff val="80000"/>
                      </a:schemeClr>
                    </a:solidFill>
                  </a:tcPr>
                </a:tc>
                <a:tc>
                  <a:txBody>
                    <a:bodyPr/>
                    <a:lstStyle/>
                    <a:p>
                      <a:pPr algn="ctr"/>
                      <a:r>
                        <a:rPr lang="es-CO" sz="1600" dirty="0">
                          <a:latin typeface="Abadi MT Condensed Light" panose="020B0306030101010103" pitchFamily="34" charset="77"/>
                        </a:rPr>
                        <a:t>Febrero 2030 – Diciembre 2030</a:t>
                      </a:r>
                    </a:p>
                  </a:txBody>
                  <a:tcPr anchor="ctr">
                    <a:solidFill>
                      <a:schemeClr val="accent2">
                        <a:lumMod val="20000"/>
                        <a:lumOff val="80000"/>
                      </a:schemeClr>
                    </a:solidFill>
                  </a:tcPr>
                </a:tc>
                <a:extLst>
                  <a:ext uri="{0D108BD9-81ED-4DB2-BD59-A6C34878D82A}">
                    <a16:rowId xmlns:a16="http://schemas.microsoft.com/office/drawing/2014/main" val="2134337248"/>
                  </a:ext>
                </a:extLst>
              </a:tr>
            </a:tbl>
          </a:graphicData>
        </a:graphic>
      </p:graphicFrame>
    </p:spTree>
    <p:extLst>
      <p:ext uri="{BB962C8B-B14F-4D97-AF65-F5344CB8AC3E}">
        <p14:creationId xmlns:p14="http://schemas.microsoft.com/office/powerpoint/2010/main" val="15345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39436D-E28F-03E8-B6F9-014231490B0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4A21C9F-37F8-1D05-3501-49DFB72F86D7}"/>
              </a:ext>
            </a:extLst>
          </p:cNvPr>
          <p:cNvSpPr>
            <a:spLocks noGrp="1"/>
          </p:cNvSpPr>
          <p:nvPr>
            <p:ph type="title"/>
          </p:nvPr>
        </p:nvSpPr>
        <p:spPr>
          <a:xfrm>
            <a:off x="3693435" y="512913"/>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Criterio técnico: Índice de sustitución planta–CPS</a:t>
            </a:r>
          </a:p>
        </p:txBody>
      </p:sp>
      <p:sp>
        <p:nvSpPr>
          <p:cNvPr id="3" name="CuadroTexto 2">
            <a:extLst>
              <a:ext uri="{FF2B5EF4-FFF2-40B4-BE49-F238E27FC236}">
                <a16:creationId xmlns:a16="http://schemas.microsoft.com/office/drawing/2014/main" id="{43C40A16-4E0F-10FB-3693-A609C1A6BACB}"/>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pic>
        <p:nvPicPr>
          <p:cNvPr id="6" name="Imagen 5">
            <a:extLst>
              <a:ext uri="{FF2B5EF4-FFF2-40B4-BE49-F238E27FC236}">
                <a16:creationId xmlns:a16="http://schemas.microsoft.com/office/drawing/2014/main" id="{10BDE47C-CC52-95C4-5BF8-5E49A225F976}"/>
              </a:ext>
            </a:extLst>
          </p:cNvPr>
          <p:cNvPicPr>
            <a:picLocks noChangeAspect="1"/>
          </p:cNvPicPr>
          <p:nvPr/>
        </p:nvPicPr>
        <p:blipFill>
          <a:blip r:embed="rId3"/>
          <a:stretch>
            <a:fillRect/>
          </a:stretch>
        </p:blipFill>
        <p:spPr>
          <a:xfrm>
            <a:off x="1277328" y="1858696"/>
            <a:ext cx="5253778" cy="871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DC9CB940-85C2-622E-96F8-9A1DD52D19E5}"/>
              </a:ext>
            </a:extLst>
          </p:cNvPr>
          <p:cNvSpPr txBox="1"/>
          <p:nvPr/>
        </p:nvSpPr>
        <p:spPr>
          <a:xfrm>
            <a:off x="6743896" y="1817411"/>
            <a:ext cx="5050578" cy="954107"/>
          </a:xfrm>
          <a:prstGeom prst="rect">
            <a:avLst/>
          </a:prstGeom>
          <a:noFill/>
        </p:spPr>
        <p:txBody>
          <a:bodyPr wrap="square">
            <a:spAutoFit/>
          </a:bodyPr>
          <a:lstStyle/>
          <a:p>
            <a:pPr>
              <a:buNone/>
            </a:pPr>
            <a:r>
              <a:rPr lang="es-CO" sz="1400" dirty="0"/>
              <a:t>Donde:</a:t>
            </a:r>
          </a:p>
          <a:p>
            <a:pPr>
              <a:buFont typeface="Arial" panose="020B0604020202020204" pitchFamily="34" charset="0"/>
              <a:buChar char="•"/>
            </a:pPr>
            <a:r>
              <a:rPr lang="es-CO" sz="1400" b="1" dirty="0"/>
              <a:t>IS</a:t>
            </a:r>
            <a:r>
              <a:rPr lang="es-CO" sz="1400" dirty="0"/>
              <a:t> = Índice de sustitución</a:t>
            </a:r>
          </a:p>
          <a:p>
            <a:pPr>
              <a:buFont typeface="Arial" panose="020B0604020202020204" pitchFamily="34" charset="0"/>
              <a:buChar char="•"/>
            </a:pPr>
            <a:r>
              <a:rPr lang="es-CO" sz="1400" b="1" dirty="0"/>
              <a:t>CPS</a:t>
            </a:r>
            <a:r>
              <a:rPr lang="es-CO" sz="1400" dirty="0"/>
              <a:t> = Contratos de prestación de servicios eliminados</a:t>
            </a:r>
          </a:p>
          <a:p>
            <a:pPr>
              <a:buFont typeface="Arial" panose="020B0604020202020204" pitchFamily="34" charset="0"/>
              <a:buChar char="•"/>
            </a:pPr>
            <a:r>
              <a:rPr lang="es-CO" sz="1400" b="1" dirty="0"/>
              <a:t>Empleos de planta</a:t>
            </a:r>
            <a:r>
              <a:rPr lang="es-CO" sz="1400" dirty="0"/>
              <a:t> = cargos provistos</a:t>
            </a:r>
          </a:p>
        </p:txBody>
      </p:sp>
      <p:graphicFrame>
        <p:nvGraphicFramePr>
          <p:cNvPr id="11" name="Diagrama 10">
            <a:extLst>
              <a:ext uri="{FF2B5EF4-FFF2-40B4-BE49-F238E27FC236}">
                <a16:creationId xmlns:a16="http://schemas.microsoft.com/office/drawing/2014/main" id="{72DE31EC-19E9-FA6B-CDE1-05557DD5A422}"/>
              </a:ext>
            </a:extLst>
          </p:cNvPr>
          <p:cNvGraphicFramePr/>
          <p:nvPr>
            <p:extLst>
              <p:ext uri="{D42A27DB-BD31-4B8C-83A1-F6EECF244321}">
                <p14:modId xmlns:p14="http://schemas.microsoft.com/office/powerpoint/2010/main" val="1372196242"/>
              </p:ext>
            </p:extLst>
          </p:nvPr>
        </p:nvGraphicFramePr>
        <p:xfrm>
          <a:off x="2690586" y="3015021"/>
          <a:ext cx="6810828" cy="2873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875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B3E5BF3-17CF-C8E4-F9D6-D0F5E5B997A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2B37C95-F3BA-E143-121C-67885F3512C6}"/>
              </a:ext>
            </a:extLst>
          </p:cNvPr>
          <p:cNvSpPr>
            <a:spLocks noGrp="1"/>
          </p:cNvSpPr>
          <p:nvPr>
            <p:ph type="title"/>
          </p:nvPr>
        </p:nvSpPr>
        <p:spPr>
          <a:xfrm>
            <a:off x="3693435" y="512913"/>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Criterio técnico: Índice de sustitución planta–</a:t>
            </a:r>
            <a:r>
              <a:rPr lang="es-419" sz="2000" b="1" dirty="0">
                <a:solidFill>
                  <a:schemeClr val="accent1">
                    <a:lumMod val="50000"/>
                  </a:schemeClr>
                </a:solidFill>
                <a:latin typeface="Arial" panose="020B0604020202020204" pitchFamily="34" charset="0"/>
                <a:cs typeface="Arial" panose="020B0604020202020204" pitchFamily="34" charset="0"/>
              </a:rPr>
              <a:t>C</a:t>
            </a:r>
            <a:r>
              <a:rPr lang="es-CO" sz="2000" b="1" dirty="0">
                <a:solidFill>
                  <a:schemeClr val="accent1">
                    <a:lumMod val="50000"/>
                  </a:schemeClr>
                </a:solidFill>
                <a:latin typeface="Arial" panose="020B0604020202020204" pitchFamily="34" charset="0"/>
                <a:cs typeface="Arial" panose="020B0604020202020204" pitchFamily="34" charset="0"/>
              </a:rPr>
              <a:t>PS</a:t>
            </a:r>
          </a:p>
        </p:txBody>
      </p:sp>
      <p:sp>
        <p:nvSpPr>
          <p:cNvPr id="3" name="CuadroTexto 2">
            <a:extLst>
              <a:ext uri="{FF2B5EF4-FFF2-40B4-BE49-F238E27FC236}">
                <a16:creationId xmlns:a16="http://schemas.microsoft.com/office/drawing/2014/main" id="{92D46522-23A0-F2F2-F726-A72CDF476A86}"/>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graphicFrame>
        <p:nvGraphicFramePr>
          <p:cNvPr id="11" name="Diagrama 10">
            <a:extLst>
              <a:ext uri="{FF2B5EF4-FFF2-40B4-BE49-F238E27FC236}">
                <a16:creationId xmlns:a16="http://schemas.microsoft.com/office/drawing/2014/main" id="{8E3ACFA2-16B9-A7F4-FB16-8408B927B7EE}"/>
              </a:ext>
            </a:extLst>
          </p:cNvPr>
          <p:cNvGraphicFramePr/>
          <p:nvPr>
            <p:extLst>
              <p:ext uri="{D42A27DB-BD31-4B8C-83A1-F6EECF244321}">
                <p14:modId xmlns:p14="http://schemas.microsoft.com/office/powerpoint/2010/main" val="1573561026"/>
              </p:ext>
            </p:extLst>
          </p:nvPr>
        </p:nvGraphicFramePr>
        <p:xfrm>
          <a:off x="1766660" y="836977"/>
          <a:ext cx="8806089" cy="2020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3D6A7B84-E646-A612-C21D-9E9BB4198ED3}"/>
              </a:ext>
            </a:extLst>
          </p:cNvPr>
          <p:cNvSpPr txBox="1"/>
          <p:nvPr/>
        </p:nvSpPr>
        <p:spPr>
          <a:xfrm>
            <a:off x="1367443" y="2737492"/>
            <a:ext cx="9457114" cy="2862322"/>
          </a:xfrm>
          <a:prstGeom prst="rect">
            <a:avLst/>
          </a:prstGeom>
          <a:noFill/>
        </p:spPr>
        <p:txBody>
          <a:bodyPr wrap="square">
            <a:spAutoFit/>
          </a:bodyPr>
          <a:lstStyle/>
          <a:p>
            <a:pPr algn="just">
              <a:buNone/>
            </a:pPr>
            <a:r>
              <a:rPr lang="es-CO" b="1" dirty="0"/>
              <a:t>Escenario </a:t>
            </a:r>
            <a:r>
              <a:rPr lang="es-419" b="1" dirty="0"/>
              <a:t>A</a:t>
            </a:r>
            <a:r>
              <a:rPr lang="es-CO" b="1" dirty="0"/>
              <a:t>. Sustitución</a:t>
            </a:r>
            <a:r>
              <a:rPr lang="es-419" b="1" dirty="0"/>
              <a:t> básica </a:t>
            </a:r>
            <a:endParaRPr lang="es-CO" b="1" dirty="0"/>
          </a:p>
          <a:p>
            <a:pPr algn="just">
              <a:buNone/>
            </a:pPr>
            <a:r>
              <a:rPr lang="es-CO" b="1" dirty="0"/>
              <a:t>Criterio:</a:t>
            </a:r>
            <a:r>
              <a:rPr lang="es-CO" dirty="0"/>
              <a:t> 1 empleo de planta → 0,5 </a:t>
            </a:r>
            <a:r>
              <a:rPr lang="es-419" dirty="0"/>
              <a:t>CPS</a:t>
            </a:r>
            <a:endParaRPr lang="es-CO" dirty="0"/>
          </a:p>
          <a:p>
            <a:pPr algn="just">
              <a:buNone/>
            </a:pPr>
            <a:r>
              <a:rPr lang="es-CO" dirty="0"/>
              <a:t>Este escenario responde a un enfoque de </a:t>
            </a:r>
            <a:r>
              <a:rPr lang="es-CO" b="1" dirty="0"/>
              <a:t>transición gradual</a:t>
            </a:r>
            <a:r>
              <a:rPr lang="es-CO" dirty="0"/>
              <a:t> entre el modelo de contratación por prestación de servicios y el fortalecimiento de la planta de personal. La reducción parcial de contratos permite avanzar en la racionalización del gasto sin generar afectaciones en la continuidad del servicio, especialmente en áreas donde las </a:t>
            </a:r>
            <a:r>
              <a:rPr lang="es-419" dirty="0"/>
              <a:t>CPS</a:t>
            </a:r>
            <a:r>
              <a:rPr lang="es-CO" dirty="0"/>
              <a:t> cumplen funciones de apoyo necesarias para el funcionamiento cotidiano de la </a:t>
            </a:r>
            <a:r>
              <a:rPr lang="es-419" dirty="0"/>
              <a:t>universidad</a:t>
            </a:r>
            <a:r>
              <a:rPr lang="es-CO" dirty="0"/>
              <a:t>.</a:t>
            </a:r>
          </a:p>
          <a:p>
            <a:pPr algn="just">
              <a:buNone/>
            </a:pPr>
            <a:r>
              <a:rPr lang="es-419" dirty="0"/>
              <a:t>Este escenario </a:t>
            </a:r>
            <a:r>
              <a:rPr lang="es-CO" dirty="0"/>
              <a:t> reconoce que la provisión de los nuevos empleos no </a:t>
            </a:r>
            <a:r>
              <a:rPr lang="es-419" dirty="0"/>
              <a:t>se realiza </a:t>
            </a:r>
            <a:r>
              <a:rPr lang="es-CO" dirty="0"/>
              <a:t> de manera inmediata y que, durante el proceso de selección, resulta necesario mantener algunos contratos para asegurar la operación institucional.</a:t>
            </a:r>
          </a:p>
        </p:txBody>
      </p:sp>
    </p:spTree>
    <p:extLst>
      <p:ext uri="{BB962C8B-B14F-4D97-AF65-F5344CB8AC3E}">
        <p14:creationId xmlns:p14="http://schemas.microsoft.com/office/powerpoint/2010/main" val="789121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E49AC9D-65D0-638D-D95B-CD32BE5CA11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A966B25-2470-04B2-8624-6552DB7A1E18}"/>
              </a:ext>
            </a:extLst>
          </p:cNvPr>
          <p:cNvSpPr>
            <a:spLocks noGrp="1"/>
          </p:cNvSpPr>
          <p:nvPr>
            <p:ph type="title"/>
          </p:nvPr>
        </p:nvSpPr>
        <p:spPr>
          <a:xfrm>
            <a:off x="3693435" y="512913"/>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Criterio técnico: Índice de sustitución planta–</a:t>
            </a:r>
            <a:r>
              <a:rPr lang="es-419" sz="2000" b="1" dirty="0">
                <a:solidFill>
                  <a:schemeClr val="accent1">
                    <a:lumMod val="50000"/>
                  </a:schemeClr>
                </a:solidFill>
                <a:latin typeface="Arial" panose="020B0604020202020204" pitchFamily="34" charset="0"/>
                <a:cs typeface="Arial" panose="020B0604020202020204" pitchFamily="34" charset="0"/>
              </a:rPr>
              <a:t>CPS</a:t>
            </a:r>
            <a:endParaRPr lang="es-CO" sz="2000" b="1" dirty="0">
              <a:solidFill>
                <a:schemeClr val="accent1">
                  <a:lumMod val="50000"/>
                </a:schemeClr>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881BCB2A-F1D4-6EBF-5272-787ECBFB206E}"/>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sp>
        <p:nvSpPr>
          <p:cNvPr id="5" name="CuadroTexto 4">
            <a:extLst>
              <a:ext uri="{FF2B5EF4-FFF2-40B4-BE49-F238E27FC236}">
                <a16:creationId xmlns:a16="http://schemas.microsoft.com/office/drawing/2014/main" id="{EF780B05-17A7-720B-5A19-1BF4290D577D}"/>
              </a:ext>
            </a:extLst>
          </p:cNvPr>
          <p:cNvSpPr txBox="1"/>
          <p:nvPr/>
        </p:nvSpPr>
        <p:spPr>
          <a:xfrm>
            <a:off x="1243341" y="2903688"/>
            <a:ext cx="8965405" cy="2862322"/>
          </a:xfrm>
          <a:prstGeom prst="rect">
            <a:avLst/>
          </a:prstGeom>
          <a:noFill/>
        </p:spPr>
        <p:txBody>
          <a:bodyPr wrap="square">
            <a:spAutoFit/>
          </a:bodyPr>
          <a:lstStyle/>
          <a:p>
            <a:pPr algn="just">
              <a:buNone/>
            </a:pPr>
            <a:r>
              <a:rPr lang="es-CO" b="1" dirty="0"/>
              <a:t>Escenario </a:t>
            </a:r>
            <a:r>
              <a:rPr lang="es-419" b="1" dirty="0"/>
              <a:t>B.</a:t>
            </a:r>
            <a:r>
              <a:rPr lang="es-CO" b="1" dirty="0"/>
              <a:t> Sustitución directa</a:t>
            </a:r>
          </a:p>
          <a:p>
            <a:pPr algn="just">
              <a:buNone/>
            </a:pPr>
            <a:r>
              <a:rPr lang="es-CO" b="1" dirty="0"/>
              <a:t>Criterio:</a:t>
            </a:r>
            <a:r>
              <a:rPr lang="es-CO" dirty="0"/>
              <a:t> 1 empleo de planta → 1 </a:t>
            </a:r>
            <a:r>
              <a:rPr lang="es-419" dirty="0"/>
              <a:t>CPS</a:t>
            </a:r>
            <a:endParaRPr lang="es-CO" dirty="0"/>
          </a:p>
          <a:p>
            <a:pPr algn="just">
              <a:buNone/>
            </a:pPr>
            <a:r>
              <a:rPr lang="es-CO" dirty="0"/>
              <a:t>Este escenario plantea una </a:t>
            </a:r>
            <a:r>
              <a:rPr lang="es-CO" b="1" dirty="0"/>
              <a:t>equivalencia funcional</a:t>
            </a:r>
            <a:r>
              <a:rPr lang="es-CO" dirty="0"/>
              <a:t> entre los empleos de planta que se crean y los contratos de prestación de servicios que actualmente apoyan el desarrollo de actividades permanentes.</a:t>
            </a:r>
          </a:p>
          <a:p>
            <a:pPr algn="just">
              <a:buNone/>
            </a:pPr>
            <a:r>
              <a:rPr lang="es-CO" dirty="0"/>
              <a:t>Bajo este criterio, la provisión de cada cargo permite prescindir de un contrato, lo que refleja un proceso de </a:t>
            </a:r>
            <a:r>
              <a:rPr lang="es-CO" b="1" dirty="0"/>
              <a:t>formalización progresiva del empleo público</a:t>
            </a:r>
            <a:r>
              <a:rPr lang="es-CO" dirty="0"/>
              <a:t> y una mayor coherencia entre la estructura organizacional y las funciones que desarrolla la entidad.</a:t>
            </a:r>
          </a:p>
          <a:p>
            <a:pPr algn="just">
              <a:buNone/>
            </a:pPr>
            <a:r>
              <a:rPr lang="es-419" dirty="0"/>
              <a:t>Este escenario </a:t>
            </a:r>
            <a:r>
              <a:rPr lang="es-CO" dirty="0"/>
              <a:t>fortalece la planta de personal </a:t>
            </a:r>
            <a:r>
              <a:rPr lang="es-419" dirty="0"/>
              <a:t>y </a:t>
            </a:r>
            <a:r>
              <a:rPr lang="es-CO" dirty="0"/>
              <a:t>reduce la dependencia de la contratación por servicios para actividades que pueden ser asumidas directamente por servidores públicos.</a:t>
            </a:r>
          </a:p>
        </p:txBody>
      </p:sp>
      <p:graphicFrame>
        <p:nvGraphicFramePr>
          <p:cNvPr id="7" name="Diagrama 6">
            <a:extLst>
              <a:ext uri="{FF2B5EF4-FFF2-40B4-BE49-F238E27FC236}">
                <a16:creationId xmlns:a16="http://schemas.microsoft.com/office/drawing/2014/main" id="{7605EE30-7E6B-5F05-87C2-4D16CF16DB82}"/>
              </a:ext>
            </a:extLst>
          </p:cNvPr>
          <p:cNvGraphicFramePr/>
          <p:nvPr>
            <p:extLst>
              <p:ext uri="{D42A27DB-BD31-4B8C-83A1-F6EECF244321}">
                <p14:modId xmlns:p14="http://schemas.microsoft.com/office/powerpoint/2010/main" val="4240536272"/>
              </p:ext>
            </p:extLst>
          </p:nvPr>
        </p:nvGraphicFramePr>
        <p:xfrm>
          <a:off x="1633222" y="925663"/>
          <a:ext cx="7951107" cy="239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672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05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B276D5-818A-EE44-40CE-A295CC0F371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C1CD08-C113-CB98-E3B3-42B97434D04F}"/>
              </a:ext>
            </a:extLst>
          </p:cNvPr>
          <p:cNvSpPr>
            <a:spLocks noGrp="1"/>
          </p:cNvSpPr>
          <p:nvPr>
            <p:ph type="title"/>
          </p:nvPr>
        </p:nvSpPr>
        <p:spPr>
          <a:xfrm>
            <a:off x="3693435" y="512913"/>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Planta Actual</a:t>
            </a:r>
          </a:p>
        </p:txBody>
      </p:sp>
      <p:pic>
        <p:nvPicPr>
          <p:cNvPr id="8" name="Imagen 7" descr="Tabla&#10;&#10;El contenido generado por IA puede ser incorrecto.">
            <a:extLst>
              <a:ext uri="{FF2B5EF4-FFF2-40B4-BE49-F238E27FC236}">
                <a16:creationId xmlns:a16="http://schemas.microsoft.com/office/drawing/2014/main" id="{119C80C1-7FC6-17AD-5830-46A9A310F86A}"/>
              </a:ext>
            </a:extLst>
          </p:cNvPr>
          <p:cNvPicPr>
            <a:picLocks noChangeAspect="1"/>
          </p:cNvPicPr>
          <p:nvPr/>
        </p:nvPicPr>
        <p:blipFill>
          <a:blip r:embed="rId3"/>
          <a:stretch>
            <a:fillRect/>
          </a:stretch>
        </p:blipFill>
        <p:spPr>
          <a:xfrm>
            <a:off x="796931" y="1258811"/>
            <a:ext cx="5564407" cy="4340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Tabla&#10;&#10;El contenido generado por IA puede ser incorrecto.">
            <a:extLst>
              <a:ext uri="{FF2B5EF4-FFF2-40B4-BE49-F238E27FC236}">
                <a16:creationId xmlns:a16="http://schemas.microsoft.com/office/drawing/2014/main" id="{A8036D73-3509-DA71-20BB-F57E7EA6DDBE}"/>
              </a:ext>
            </a:extLst>
          </p:cNvPr>
          <p:cNvPicPr>
            <a:picLocks noChangeAspect="1"/>
          </p:cNvPicPr>
          <p:nvPr/>
        </p:nvPicPr>
        <p:blipFill>
          <a:blip r:embed="rId4"/>
          <a:srcRect t="1420"/>
          <a:stretch>
            <a:fillRect/>
          </a:stretch>
        </p:blipFill>
        <p:spPr>
          <a:xfrm>
            <a:off x="6676460" y="1565031"/>
            <a:ext cx="4884815" cy="2574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id="{A1D0AE12-4E5B-76AF-829E-FEE2A63E87F6}"/>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spTree>
    <p:extLst>
      <p:ext uri="{BB962C8B-B14F-4D97-AF65-F5344CB8AC3E}">
        <p14:creationId xmlns:p14="http://schemas.microsoft.com/office/powerpoint/2010/main" val="5643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4316182-49F1-7B8E-3DBB-715306EB08C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6CD7C41-D78F-B39E-54FF-F8BDA5A79B46}"/>
              </a:ext>
            </a:extLst>
          </p:cNvPr>
          <p:cNvSpPr>
            <a:spLocks noGrp="1"/>
          </p:cNvSpPr>
          <p:nvPr>
            <p:ph type="title"/>
          </p:nvPr>
        </p:nvSpPr>
        <p:spPr>
          <a:xfrm>
            <a:off x="3763774" y="257936"/>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Planta Actual</a:t>
            </a:r>
          </a:p>
        </p:txBody>
      </p:sp>
      <p:pic>
        <p:nvPicPr>
          <p:cNvPr id="12" name="Imagen 11" descr="Tabla&#10;&#10;El contenido generado por IA puede ser incorrecto.">
            <a:extLst>
              <a:ext uri="{FF2B5EF4-FFF2-40B4-BE49-F238E27FC236}">
                <a16:creationId xmlns:a16="http://schemas.microsoft.com/office/drawing/2014/main" id="{D5F6B715-CC10-0400-01D5-9FA1EC63D2CB}"/>
              </a:ext>
            </a:extLst>
          </p:cNvPr>
          <p:cNvPicPr>
            <a:picLocks noChangeAspect="1"/>
          </p:cNvPicPr>
          <p:nvPr/>
        </p:nvPicPr>
        <p:blipFill>
          <a:blip r:embed="rId3"/>
          <a:stretch>
            <a:fillRect/>
          </a:stretch>
        </p:blipFill>
        <p:spPr>
          <a:xfrm>
            <a:off x="328590" y="1161041"/>
            <a:ext cx="5217893" cy="4859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Tabla&#10;&#10;El contenido generado por IA puede ser incorrecto.">
            <a:extLst>
              <a:ext uri="{FF2B5EF4-FFF2-40B4-BE49-F238E27FC236}">
                <a16:creationId xmlns:a16="http://schemas.microsoft.com/office/drawing/2014/main" id="{427FD2D3-1614-5F1F-9121-8E89294C43BD}"/>
              </a:ext>
            </a:extLst>
          </p:cNvPr>
          <p:cNvPicPr>
            <a:picLocks noChangeAspect="1"/>
          </p:cNvPicPr>
          <p:nvPr/>
        </p:nvPicPr>
        <p:blipFill>
          <a:blip r:embed="rId4"/>
          <a:srcRect t="766"/>
          <a:stretch>
            <a:fillRect/>
          </a:stretch>
        </p:blipFill>
        <p:spPr>
          <a:xfrm>
            <a:off x="6266938" y="773722"/>
            <a:ext cx="4398131" cy="5681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896DC94E-C5D6-6C4C-D551-FEB12E0C0ACC}"/>
              </a:ext>
            </a:extLst>
          </p:cNvPr>
          <p:cNvSpPr txBox="1"/>
          <p:nvPr/>
        </p:nvSpPr>
        <p:spPr>
          <a:xfrm>
            <a:off x="97144" y="6092994"/>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spTree>
    <p:extLst>
      <p:ext uri="{BB962C8B-B14F-4D97-AF65-F5344CB8AC3E}">
        <p14:creationId xmlns:p14="http://schemas.microsoft.com/office/powerpoint/2010/main" val="96858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97948D4-EF8F-61AD-868F-1476C455344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D5F346B-7320-2900-48CE-8B5CC82FF99C}"/>
              </a:ext>
            </a:extLst>
          </p:cNvPr>
          <p:cNvSpPr>
            <a:spLocks noGrp="1"/>
          </p:cNvSpPr>
          <p:nvPr>
            <p:ph type="title"/>
          </p:nvPr>
        </p:nvSpPr>
        <p:spPr>
          <a:xfrm>
            <a:off x="3693435" y="512913"/>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Planta Actual y vacancias 2026 - Febrero</a:t>
            </a:r>
          </a:p>
        </p:txBody>
      </p:sp>
      <p:graphicFrame>
        <p:nvGraphicFramePr>
          <p:cNvPr id="8" name="Tabla 7">
            <a:extLst>
              <a:ext uri="{FF2B5EF4-FFF2-40B4-BE49-F238E27FC236}">
                <a16:creationId xmlns:a16="http://schemas.microsoft.com/office/drawing/2014/main" id="{94E2E230-B040-8D7A-1646-F92CDED2F147}"/>
              </a:ext>
            </a:extLst>
          </p:cNvPr>
          <p:cNvGraphicFramePr>
            <a:graphicFrameLocks noGrp="1"/>
          </p:cNvGraphicFramePr>
          <p:nvPr>
            <p:extLst>
              <p:ext uri="{D42A27DB-BD31-4B8C-83A1-F6EECF244321}">
                <p14:modId xmlns:p14="http://schemas.microsoft.com/office/powerpoint/2010/main" val="1063799458"/>
              </p:ext>
            </p:extLst>
          </p:nvPr>
        </p:nvGraphicFramePr>
        <p:xfrm>
          <a:off x="993745" y="3055255"/>
          <a:ext cx="10426700" cy="2283195"/>
        </p:xfrm>
        <a:graphic>
          <a:graphicData uri="http://schemas.openxmlformats.org/drawingml/2006/table">
            <a:tbl>
              <a:tblPr>
                <a:tableStyleId>{0E3FDE45-AF77-4B5C-9715-49D594BDF05E}</a:tableStyleId>
              </a:tblPr>
              <a:tblGrid>
                <a:gridCol w="2298700">
                  <a:extLst>
                    <a:ext uri="{9D8B030D-6E8A-4147-A177-3AD203B41FA5}">
                      <a16:colId xmlns:a16="http://schemas.microsoft.com/office/drawing/2014/main" val="370518803"/>
                    </a:ext>
                  </a:extLst>
                </a:gridCol>
                <a:gridCol w="1511300">
                  <a:extLst>
                    <a:ext uri="{9D8B030D-6E8A-4147-A177-3AD203B41FA5}">
                      <a16:colId xmlns:a16="http://schemas.microsoft.com/office/drawing/2014/main" val="1678170247"/>
                    </a:ext>
                  </a:extLst>
                </a:gridCol>
                <a:gridCol w="1511300">
                  <a:extLst>
                    <a:ext uri="{9D8B030D-6E8A-4147-A177-3AD203B41FA5}">
                      <a16:colId xmlns:a16="http://schemas.microsoft.com/office/drawing/2014/main" val="1528420551"/>
                    </a:ext>
                  </a:extLst>
                </a:gridCol>
                <a:gridCol w="1511300">
                  <a:extLst>
                    <a:ext uri="{9D8B030D-6E8A-4147-A177-3AD203B41FA5}">
                      <a16:colId xmlns:a16="http://schemas.microsoft.com/office/drawing/2014/main" val="4142043211"/>
                    </a:ext>
                  </a:extLst>
                </a:gridCol>
                <a:gridCol w="1003300">
                  <a:extLst>
                    <a:ext uri="{9D8B030D-6E8A-4147-A177-3AD203B41FA5}">
                      <a16:colId xmlns:a16="http://schemas.microsoft.com/office/drawing/2014/main" val="346557581"/>
                    </a:ext>
                  </a:extLst>
                </a:gridCol>
                <a:gridCol w="1612900">
                  <a:extLst>
                    <a:ext uri="{9D8B030D-6E8A-4147-A177-3AD203B41FA5}">
                      <a16:colId xmlns:a16="http://schemas.microsoft.com/office/drawing/2014/main" val="4092543389"/>
                    </a:ext>
                  </a:extLst>
                </a:gridCol>
                <a:gridCol w="977900">
                  <a:extLst>
                    <a:ext uri="{9D8B030D-6E8A-4147-A177-3AD203B41FA5}">
                      <a16:colId xmlns:a16="http://schemas.microsoft.com/office/drawing/2014/main" val="1445718143"/>
                    </a:ext>
                  </a:extLst>
                </a:gridCol>
              </a:tblGrid>
              <a:tr h="397245">
                <a:tc>
                  <a:txBody>
                    <a:bodyPr/>
                    <a:lstStyle/>
                    <a:p>
                      <a:pPr algn="ctr" fontAlgn="ctr">
                        <a:buNone/>
                      </a:pPr>
                      <a:r>
                        <a:rPr lang="es-CO" sz="1400" b="1" u="none" strike="noStrike">
                          <a:effectLst/>
                        </a:rPr>
                        <a:t>DENOMINACION DEL EMPLEO</a:t>
                      </a:r>
                      <a:endParaRPr lang="es-CO" sz="1400" b="1" i="0" u="none" strike="noStrike">
                        <a:solidFill>
                          <a:srgbClr val="FFFFFF"/>
                        </a:solidFill>
                        <a:effectLst/>
                        <a:latin typeface="Tahoma" panose="020B0604030504040204" pitchFamily="34" charset="0"/>
                      </a:endParaRPr>
                    </a:p>
                  </a:txBody>
                  <a:tcPr marL="9525" marR="9525" marT="9525" marB="0" anchor="ctr"/>
                </a:tc>
                <a:tc>
                  <a:txBody>
                    <a:bodyPr/>
                    <a:lstStyle/>
                    <a:p>
                      <a:pPr algn="ctr" fontAlgn="ctr">
                        <a:buNone/>
                      </a:pPr>
                      <a:r>
                        <a:rPr lang="es-CO" sz="1600" b="1" u="none" strike="noStrike">
                          <a:effectLst/>
                        </a:rPr>
                        <a:t>N° CARGOS</a:t>
                      </a:r>
                      <a:endParaRPr lang="es-CO" sz="1600" b="1" i="0" u="none" strike="noStrike">
                        <a:solidFill>
                          <a:srgbClr val="FFFFFF"/>
                        </a:solidFill>
                        <a:effectLst/>
                        <a:latin typeface="Tahoma" panose="020B0604030504040204" pitchFamily="34" charset="0"/>
                      </a:endParaRPr>
                    </a:p>
                  </a:txBody>
                  <a:tcPr marL="9525" marR="9525" marT="9525" marB="0" anchor="ctr"/>
                </a:tc>
                <a:tc>
                  <a:txBody>
                    <a:bodyPr/>
                    <a:lstStyle/>
                    <a:p>
                      <a:pPr algn="ctr" fontAlgn="ctr">
                        <a:buNone/>
                      </a:pPr>
                      <a:r>
                        <a:rPr lang="es-CO" sz="1600" b="1" u="none" strike="noStrike" dirty="0">
                          <a:effectLst/>
                        </a:rPr>
                        <a:t>PROVISTOS</a:t>
                      </a:r>
                      <a:endParaRPr lang="es-CO" sz="1600" b="1" i="0" u="none" strike="noStrike" dirty="0">
                        <a:solidFill>
                          <a:srgbClr val="FFFFFF"/>
                        </a:solidFill>
                        <a:effectLst/>
                        <a:latin typeface="Tahoma" panose="020B0604030504040204" pitchFamily="34" charset="0"/>
                      </a:endParaRPr>
                    </a:p>
                  </a:txBody>
                  <a:tcPr marL="9525" marR="9525" marT="9525" marB="0" anchor="ctr"/>
                </a:tc>
                <a:tc>
                  <a:txBody>
                    <a:bodyPr/>
                    <a:lstStyle/>
                    <a:p>
                      <a:pPr algn="ctr" fontAlgn="ctr">
                        <a:buNone/>
                      </a:pPr>
                      <a:r>
                        <a:rPr lang="es-CO" sz="1600" b="1" u="none" strike="noStrike" dirty="0">
                          <a:effectLst/>
                        </a:rPr>
                        <a:t>CARRERA </a:t>
                      </a:r>
                      <a:endParaRPr lang="es-CO" sz="1600" b="1" i="0" u="none" strike="noStrike" dirty="0">
                        <a:solidFill>
                          <a:srgbClr val="FFFFFF"/>
                        </a:solidFill>
                        <a:effectLst/>
                        <a:latin typeface="Tahoma" panose="020B0604030504040204" pitchFamily="34" charset="0"/>
                      </a:endParaRPr>
                    </a:p>
                  </a:txBody>
                  <a:tcPr marL="9525" marR="9525" marT="9525" marB="0" anchor="ctr"/>
                </a:tc>
                <a:tc>
                  <a:txBody>
                    <a:bodyPr/>
                    <a:lstStyle/>
                    <a:p>
                      <a:pPr algn="ctr" fontAlgn="ctr">
                        <a:buNone/>
                      </a:pPr>
                      <a:r>
                        <a:rPr lang="es-CO" sz="1600" b="1" u="none" strike="noStrike" dirty="0">
                          <a:effectLst/>
                        </a:rPr>
                        <a:t>ENCARGOS</a:t>
                      </a:r>
                      <a:endParaRPr lang="es-CO" sz="1600" b="1" i="0" u="none" strike="noStrike" dirty="0">
                        <a:solidFill>
                          <a:srgbClr val="FFFFFF"/>
                        </a:solidFill>
                        <a:effectLst/>
                        <a:latin typeface="Tahoma" panose="020B0604030504040204" pitchFamily="34" charset="0"/>
                      </a:endParaRPr>
                    </a:p>
                  </a:txBody>
                  <a:tcPr marL="9525" marR="9525" marT="9525" marB="0" anchor="ctr"/>
                </a:tc>
                <a:tc>
                  <a:txBody>
                    <a:bodyPr/>
                    <a:lstStyle/>
                    <a:p>
                      <a:pPr algn="ctr" fontAlgn="ctr">
                        <a:buNone/>
                      </a:pPr>
                      <a:r>
                        <a:rPr lang="es-CO" sz="1600" b="1" u="none" strike="noStrike" dirty="0">
                          <a:effectLst/>
                        </a:rPr>
                        <a:t>PROVISIONALES</a:t>
                      </a:r>
                      <a:endParaRPr lang="es-CO" sz="1600" b="1" i="0" u="none" strike="noStrike" dirty="0">
                        <a:solidFill>
                          <a:srgbClr val="FFFFFF"/>
                        </a:solidFill>
                        <a:effectLst/>
                        <a:latin typeface="Tahoma" panose="020B0604030504040204" pitchFamily="34" charset="0"/>
                      </a:endParaRPr>
                    </a:p>
                  </a:txBody>
                  <a:tcPr marL="9525" marR="9525" marT="9525" marB="0" anchor="ctr"/>
                </a:tc>
                <a:tc>
                  <a:txBody>
                    <a:bodyPr/>
                    <a:lstStyle/>
                    <a:p>
                      <a:pPr algn="ctr" fontAlgn="ctr">
                        <a:buNone/>
                      </a:pPr>
                      <a:r>
                        <a:rPr lang="es-CO" sz="1600" b="1" u="none" strike="noStrike" dirty="0">
                          <a:effectLst/>
                        </a:rPr>
                        <a:t>VACANTES</a:t>
                      </a:r>
                      <a:endParaRPr lang="es-CO" sz="1600" b="1" i="0" u="none" strike="noStrike" dirty="0">
                        <a:solidFill>
                          <a:srgbClr val="FFFFFF"/>
                        </a:solidFill>
                        <a:effectLst/>
                        <a:latin typeface="Tahoma" panose="020B060403050404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69797510"/>
                  </a:ext>
                </a:extLst>
              </a:tr>
              <a:tr h="314325">
                <a:tc>
                  <a:txBody>
                    <a:bodyPr/>
                    <a:lstStyle/>
                    <a:p>
                      <a:pPr algn="ctr" fontAlgn="ctr">
                        <a:buNone/>
                      </a:pPr>
                      <a:r>
                        <a:rPr lang="es-CO" sz="1100" b="1" u="none" strike="noStrike">
                          <a:effectLst/>
                        </a:rPr>
                        <a:t>TERMINO FIJO</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a:effectLst/>
                        </a:rPr>
                        <a:t>1</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1</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0</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0</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0</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0</a:t>
                      </a:r>
                      <a:endParaRPr lang="es-CO" sz="1100" b="1" i="0" u="none" strike="noStrike" dirty="0">
                        <a:solidFill>
                          <a:srgbClr val="000000"/>
                        </a:solidFill>
                        <a:effectLst/>
                        <a:latin typeface="Tahoma" panose="020B060403050404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564721414"/>
                  </a:ext>
                </a:extLst>
              </a:tr>
              <a:tr h="314325">
                <a:tc>
                  <a:txBody>
                    <a:bodyPr/>
                    <a:lstStyle/>
                    <a:p>
                      <a:pPr algn="ctr" fontAlgn="ctr">
                        <a:buNone/>
                      </a:pPr>
                      <a:r>
                        <a:rPr lang="es-CO" sz="1100" b="1" u="none" strike="noStrike">
                          <a:effectLst/>
                        </a:rPr>
                        <a:t>LIBRE NOMBRAMIENTO Y REMOCIÓN</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a:effectLst/>
                        </a:rPr>
                        <a:t>64</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63</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0</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a:effectLst/>
                        </a:rPr>
                        <a:t>0</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a:effectLst/>
                        </a:rPr>
                        <a:t>0</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a:effectLst/>
                        </a:rPr>
                        <a:t>1</a:t>
                      </a:r>
                      <a:endParaRPr lang="es-CO" sz="1100" b="1" i="0" u="none" strike="noStrike">
                        <a:solidFill>
                          <a:srgbClr val="000000"/>
                        </a:solidFill>
                        <a:effectLst/>
                        <a:latin typeface="Tahoma" panose="020B060403050404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542055511"/>
                  </a:ext>
                </a:extLst>
              </a:tr>
              <a:tr h="314325">
                <a:tc>
                  <a:txBody>
                    <a:bodyPr/>
                    <a:lstStyle/>
                    <a:p>
                      <a:pPr algn="ctr" fontAlgn="ctr">
                        <a:buNone/>
                      </a:pPr>
                      <a:r>
                        <a:rPr lang="es-CO" sz="1100" b="1" u="none" strike="noStrike">
                          <a:effectLst/>
                        </a:rPr>
                        <a:t>PROFESIONALES</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a:effectLst/>
                        </a:rPr>
                        <a:t>200</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185</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a:effectLst/>
                        </a:rPr>
                        <a:t>77</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57</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51</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15</a:t>
                      </a:r>
                      <a:endParaRPr lang="es-CO" sz="1100" b="1" i="0" u="none" strike="noStrike" dirty="0">
                        <a:solidFill>
                          <a:srgbClr val="000000"/>
                        </a:solidFill>
                        <a:effectLst/>
                        <a:latin typeface="Tahoma" panose="020B060403050404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480145580"/>
                  </a:ext>
                </a:extLst>
              </a:tr>
              <a:tr h="314325">
                <a:tc>
                  <a:txBody>
                    <a:bodyPr/>
                    <a:lstStyle/>
                    <a:p>
                      <a:pPr algn="ctr" fontAlgn="ctr">
                        <a:buNone/>
                      </a:pPr>
                      <a:r>
                        <a:rPr lang="es-CO" sz="1100" b="1" u="none" strike="noStrike">
                          <a:effectLst/>
                        </a:rPr>
                        <a:t>TÉCNICOS</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a:effectLst/>
                        </a:rPr>
                        <a:t>246</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242</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109</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47</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74</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4</a:t>
                      </a:r>
                      <a:endParaRPr lang="es-CO" sz="1100" b="1" i="0" u="none" strike="noStrike" dirty="0">
                        <a:solidFill>
                          <a:srgbClr val="000000"/>
                        </a:solidFill>
                        <a:effectLst/>
                        <a:latin typeface="Tahoma" panose="020B060403050404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372611178"/>
                  </a:ext>
                </a:extLst>
              </a:tr>
              <a:tr h="314325">
                <a:tc>
                  <a:txBody>
                    <a:bodyPr/>
                    <a:lstStyle/>
                    <a:p>
                      <a:pPr algn="ctr" fontAlgn="ctr">
                        <a:buNone/>
                      </a:pPr>
                      <a:r>
                        <a:rPr lang="es-CO" sz="1100" b="1" u="none" strike="noStrike">
                          <a:effectLst/>
                        </a:rPr>
                        <a:t>ASISTENCIALES</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261</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249</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110</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a:effectLst/>
                        </a:rPr>
                        <a:t>30</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a:effectLst/>
                        </a:rPr>
                        <a:t>109</a:t>
                      </a:r>
                      <a:endParaRPr lang="es-CO" sz="1100" b="1" i="0" u="none" strike="noStrike">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12</a:t>
                      </a:r>
                      <a:endParaRPr lang="es-CO" sz="1100" b="1" i="0" u="none" strike="noStrike" dirty="0">
                        <a:solidFill>
                          <a:srgbClr val="000000"/>
                        </a:solidFill>
                        <a:effectLst/>
                        <a:latin typeface="Tahoma" panose="020B060403050404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499976270"/>
                  </a:ext>
                </a:extLst>
              </a:tr>
              <a:tr h="314325">
                <a:tc>
                  <a:txBody>
                    <a:bodyPr/>
                    <a:lstStyle/>
                    <a:p>
                      <a:pPr algn="ctr" fontAlgn="ctr">
                        <a:buNone/>
                      </a:pPr>
                      <a:r>
                        <a:rPr lang="es-CO" sz="1100" b="1" u="none" strike="noStrike" dirty="0">
                          <a:effectLst/>
                        </a:rPr>
                        <a:t>TOTAL PLANTA</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772</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740</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296</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134</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234</a:t>
                      </a:r>
                      <a:endParaRPr lang="es-CO" sz="1100" b="1" i="0" u="none" strike="noStrike" dirty="0">
                        <a:solidFill>
                          <a:srgbClr val="000000"/>
                        </a:solidFill>
                        <a:effectLst/>
                        <a:latin typeface="Tahoma" panose="020B0604030504040204" pitchFamily="34" charset="0"/>
                      </a:endParaRPr>
                    </a:p>
                  </a:txBody>
                  <a:tcPr marL="9525" marR="9525" marT="9525" marB="0" anchor="ctr"/>
                </a:tc>
                <a:tc>
                  <a:txBody>
                    <a:bodyPr/>
                    <a:lstStyle/>
                    <a:p>
                      <a:pPr algn="ctr" fontAlgn="ctr">
                        <a:buNone/>
                      </a:pPr>
                      <a:r>
                        <a:rPr lang="es-CO" sz="1100" b="1" u="none" strike="noStrike" dirty="0">
                          <a:effectLst/>
                        </a:rPr>
                        <a:t>32</a:t>
                      </a:r>
                      <a:endParaRPr lang="es-CO" sz="1100" b="1" i="0" u="none" strike="noStrike" dirty="0">
                        <a:solidFill>
                          <a:srgbClr val="000000"/>
                        </a:solidFill>
                        <a:effectLst/>
                        <a:latin typeface="Tahoma" panose="020B060403050404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366733840"/>
                  </a:ext>
                </a:extLst>
              </a:tr>
            </a:tbl>
          </a:graphicData>
        </a:graphic>
      </p:graphicFrame>
      <p:grpSp>
        <p:nvGrpSpPr>
          <p:cNvPr id="10" name="Grupo 9">
            <a:extLst>
              <a:ext uri="{FF2B5EF4-FFF2-40B4-BE49-F238E27FC236}">
                <a16:creationId xmlns:a16="http://schemas.microsoft.com/office/drawing/2014/main" id="{942D3EE1-9337-64F0-5470-4BF5106B73CD}"/>
              </a:ext>
            </a:extLst>
          </p:cNvPr>
          <p:cNvGrpSpPr/>
          <p:nvPr/>
        </p:nvGrpSpPr>
        <p:grpSpPr>
          <a:xfrm>
            <a:off x="2452536" y="1483237"/>
            <a:ext cx="8031377" cy="1249822"/>
            <a:chOff x="9608" y="0"/>
            <a:chExt cx="9829258" cy="2318184"/>
          </a:xfrm>
          <a:scene3d>
            <a:camera prst="orthographicFront"/>
            <a:lightRig rig="flat" dir="t"/>
          </a:scene3d>
        </p:grpSpPr>
        <p:sp>
          <p:nvSpPr>
            <p:cNvPr id="11" name="Rectángulo: esquinas redondeadas 10">
              <a:extLst>
                <a:ext uri="{FF2B5EF4-FFF2-40B4-BE49-F238E27FC236}">
                  <a16:creationId xmlns:a16="http://schemas.microsoft.com/office/drawing/2014/main" id="{8C0F0D74-A2FA-5391-F598-55BC506551A7}"/>
                </a:ext>
              </a:extLst>
            </p:cNvPr>
            <p:cNvSpPr/>
            <p:nvPr/>
          </p:nvSpPr>
          <p:spPr>
            <a:xfrm>
              <a:off x="9608" y="0"/>
              <a:ext cx="9829258" cy="2318184"/>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a:lstStyle/>
            <a:p>
              <a:endParaRPr lang="es-CO"/>
            </a:p>
          </p:txBody>
        </p:sp>
        <p:sp>
          <p:nvSpPr>
            <p:cNvPr id="13" name="Rectángulo: esquinas redondeadas 4">
              <a:extLst>
                <a:ext uri="{FF2B5EF4-FFF2-40B4-BE49-F238E27FC236}">
                  <a16:creationId xmlns:a16="http://schemas.microsoft.com/office/drawing/2014/main" id="{47034935-09FF-1481-62BF-AADD928B26A9}"/>
                </a:ext>
              </a:extLst>
            </p:cNvPr>
            <p:cNvSpPr txBox="1"/>
            <p:nvPr/>
          </p:nvSpPr>
          <p:spPr>
            <a:xfrm>
              <a:off x="77505" y="67897"/>
              <a:ext cx="9693464" cy="21823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CO" sz="4400" kern="1200" dirty="0"/>
                <a:t>Planta actual y vacancias</a:t>
              </a:r>
            </a:p>
          </p:txBody>
        </p:sp>
      </p:grpSp>
      <p:sp>
        <p:nvSpPr>
          <p:cNvPr id="3" name="CuadroTexto 2">
            <a:extLst>
              <a:ext uri="{FF2B5EF4-FFF2-40B4-BE49-F238E27FC236}">
                <a16:creationId xmlns:a16="http://schemas.microsoft.com/office/drawing/2014/main" id="{D98F82BC-897D-67C0-1688-13F9ADADFEDF}"/>
              </a:ext>
            </a:extLst>
          </p:cNvPr>
          <p:cNvSpPr txBox="1"/>
          <p:nvPr/>
        </p:nvSpPr>
        <p:spPr>
          <a:xfrm>
            <a:off x="10483913" y="6091171"/>
            <a:ext cx="2154724" cy="507831"/>
          </a:xfrm>
          <a:prstGeom prst="rect">
            <a:avLst/>
          </a:prstGeom>
          <a:noFill/>
        </p:spPr>
        <p:txBody>
          <a:bodyPr wrap="square" rtlCol="0">
            <a:spAutoFit/>
          </a:bodyPr>
          <a:lstStyle/>
          <a:p>
            <a:r>
              <a:rPr lang="es-CO" sz="900" b="1" dirty="0"/>
              <a:t>Elaboró con corte a 28-02-2026 </a:t>
            </a:r>
          </a:p>
          <a:p>
            <a:r>
              <a:rPr lang="es-CO" sz="900" b="1" dirty="0"/>
              <a:t>PU Jonny Luna</a:t>
            </a:r>
          </a:p>
          <a:p>
            <a:r>
              <a:rPr lang="es-CO" sz="900" b="1" dirty="0"/>
              <a:t>PU Nubia Delgado</a:t>
            </a:r>
          </a:p>
        </p:txBody>
      </p:sp>
    </p:spTree>
    <p:extLst>
      <p:ext uri="{BB962C8B-B14F-4D97-AF65-F5344CB8AC3E}">
        <p14:creationId xmlns:p14="http://schemas.microsoft.com/office/powerpoint/2010/main" val="35857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6A8B7E8-D228-F0AD-B382-AA1FAD66A72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DFF9F0A-59F8-383B-DDE5-9D40B0E6E919}"/>
              </a:ext>
            </a:extLst>
          </p:cNvPr>
          <p:cNvSpPr>
            <a:spLocks noGrp="1"/>
          </p:cNvSpPr>
          <p:nvPr>
            <p:ph type="title"/>
          </p:nvPr>
        </p:nvSpPr>
        <p:spPr>
          <a:xfrm>
            <a:off x="3693435" y="512913"/>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Análisis CPS Apoyo a la gestión</a:t>
            </a:r>
            <a:br>
              <a:rPr lang="es-CO" sz="2000" b="1" dirty="0">
                <a:solidFill>
                  <a:schemeClr val="accent1">
                    <a:lumMod val="50000"/>
                  </a:schemeClr>
                </a:solidFill>
                <a:latin typeface="Arial" panose="020B0604020202020204" pitchFamily="34" charset="0"/>
                <a:cs typeface="Arial" panose="020B0604020202020204" pitchFamily="34" charset="0"/>
              </a:rPr>
            </a:br>
            <a:r>
              <a:rPr lang="es-CO" sz="1600" b="1" dirty="0">
                <a:solidFill>
                  <a:schemeClr val="accent1">
                    <a:lumMod val="50000"/>
                  </a:schemeClr>
                </a:solidFill>
                <a:latin typeface="Arial" panose="020B0604020202020204" pitchFamily="34" charset="0"/>
                <a:cs typeface="Arial" panose="020B0604020202020204" pitchFamily="34" charset="0"/>
              </a:rPr>
              <a:t>(Corte </a:t>
            </a:r>
            <a:r>
              <a:rPr lang="es-419" sz="1600" b="1" dirty="0">
                <a:solidFill>
                  <a:schemeClr val="accent1">
                    <a:lumMod val="50000"/>
                  </a:schemeClr>
                </a:solidFill>
                <a:latin typeface="Arial" panose="020B0604020202020204" pitchFamily="34" charset="0"/>
                <a:cs typeface="Arial" panose="020B0604020202020204" pitchFamily="34" charset="0"/>
              </a:rPr>
              <a:t>28-02-2026</a:t>
            </a:r>
            <a:r>
              <a:rPr lang="es-CO" sz="1600" b="1" dirty="0">
                <a:solidFill>
                  <a:schemeClr val="accent1">
                    <a:lumMod val="50000"/>
                  </a:schemeClr>
                </a:solidFill>
                <a:latin typeface="Arial" panose="020B0604020202020204" pitchFamily="34" charset="0"/>
                <a:cs typeface="Arial" panose="020B0604020202020204" pitchFamily="34" charset="0"/>
              </a:rPr>
              <a:t>)</a:t>
            </a:r>
            <a:endParaRPr lang="es-CO" sz="2000" b="1" dirty="0">
              <a:solidFill>
                <a:schemeClr val="accent1">
                  <a:lumMod val="50000"/>
                </a:schemeClr>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49041E2D-15E4-6837-7437-25B73F2657A0}"/>
              </a:ext>
            </a:extLst>
          </p:cNvPr>
          <p:cNvSpPr txBox="1"/>
          <p:nvPr/>
        </p:nvSpPr>
        <p:spPr>
          <a:xfrm>
            <a:off x="5684984" y="3429000"/>
            <a:ext cx="5546431" cy="2308324"/>
          </a:xfrm>
          <a:prstGeom prst="rect">
            <a:avLst/>
          </a:prstGeom>
          <a:noFill/>
        </p:spPr>
        <p:txBody>
          <a:bodyPr wrap="square">
            <a:spAutoFit/>
          </a:bodyPr>
          <a:lstStyle/>
          <a:p>
            <a:r>
              <a:rPr lang="es-CO" dirty="0"/>
              <a:t>235 CPS apoyo a la gestión</a:t>
            </a:r>
          </a:p>
          <a:p>
            <a:endParaRPr lang="es-CO" dirty="0"/>
          </a:p>
          <a:p>
            <a:r>
              <a:rPr lang="es-CO" dirty="0"/>
              <a:t>Relación vacantes totales vs planta actual:</a:t>
            </a:r>
          </a:p>
          <a:p>
            <a:endParaRPr lang="es-CO" dirty="0"/>
          </a:p>
          <a:p>
            <a:pPr algn="just"/>
            <a:r>
              <a:rPr lang="es-CO" b="1" dirty="0"/>
              <a:t>235/772= </a:t>
            </a:r>
            <a:r>
              <a:rPr lang="es-CO" dirty="0"/>
              <a:t>Por cada dos funcionarios vinculados formalmente en la planta de personal administrativo hay un funcionario vinculado de manera CPS apoyo a la gestión.</a:t>
            </a:r>
          </a:p>
        </p:txBody>
      </p:sp>
      <p:graphicFrame>
        <p:nvGraphicFramePr>
          <p:cNvPr id="4" name="Tabla 3">
            <a:extLst>
              <a:ext uri="{FF2B5EF4-FFF2-40B4-BE49-F238E27FC236}">
                <a16:creationId xmlns:a16="http://schemas.microsoft.com/office/drawing/2014/main" id="{1215CBFB-185E-8402-194C-43CB29F3A030}"/>
              </a:ext>
            </a:extLst>
          </p:cNvPr>
          <p:cNvGraphicFramePr>
            <a:graphicFrameLocks noGrp="1"/>
          </p:cNvGraphicFramePr>
          <p:nvPr>
            <p:extLst>
              <p:ext uri="{D42A27DB-BD31-4B8C-83A1-F6EECF244321}">
                <p14:modId xmlns:p14="http://schemas.microsoft.com/office/powerpoint/2010/main" val="2753416217"/>
              </p:ext>
            </p:extLst>
          </p:nvPr>
        </p:nvGraphicFramePr>
        <p:xfrm>
          <a:off x="385833" y="1006125"/>
          <a:ext cx="4597647" cy="4923646"/>
        </p:xfrm>
        <a:graphic>
          <a:graphicData uri="http://schemas.openxmlformats.org/drawingml/2006/table">
            <a:tbl>
              <a:tblPr>
                <a:tableStyleId>{D27102A9-8310-4765-A935-A1911B00CA55}</a:tableStyleId>
              </a:tblPr>
              <a:tblGrid>
                <a:gridCol w="2462364">
                  <a:extLst>
                    <a:ext uri="{9D8B030D-6E8A-4147-A177-3AD203B41FA5}">
                      <a16:colId xmlns:a16="http://schemas.microsoft.com/office/drawing/2014/main" val="2052478288"/>
                    </a:ext>
                  </a:extLst>
                </a:gridCol>
                <a:gridCol w="808445">
                  <a:extLst>
                    <a:ext uri="{9D8B030D-6E8A-4147-A177-3AD203B41FA5}">
                      <a16:colId xmlns:a16="http://schemas.microsoft.com/office/drawing/2014/main" val="2678899559"/>
                    </a:ext>
                  </a:extLst>
                </a:gridCol>
                <a:gridCol w="1326838">
                  <a:extLst>
                    <a:ext uri="{9D8B030D-6E8A-4147-A177-3AD203B41FA5}">
                      <a16:colId xmlns:a16="http://schemas.microsoft.com/office/drawing/2014/main" val="2886685088"/>
                    </a:ext>
                  </a:extLst>
                </a:gridCol>
              </a:tblGrid>
              <a:tr h="96915">
                <a:tc>
                  <a:txBody>
                    <a:bodyPr/>
                    <a:lstStyle/>
                    <a:p>
                      <a:pPr algn="l" fontAlgn="b">
                        <a:buNone/>
                      </a:pPr>
                      <a:r>
                        <a:rPr lang="es-CO" sz="700" b="1" u="none" strike="noStrike" dirty="0">
                          <a:effectLst/>
                        </a:rPr>
                        <a:t>SEDE Y DEPENDENCIA</a:t>
                      </a:r>
                      <a:endParaRPr lang="es-CO" sz="700" b="1" i="0" u="none" strike="noStrike" dirty="0">
                        <a:solidFill>
                          <a:srgbClr val="000000"/>
                        </a:solidFill>
                        <a:effectLst/>
                        <a:latin typeface="Aptos Narrow" panose="020B0004020202020204" pitchFamily="34" charset="0"/>
                      </a:endParaRPr>
                    </a:p>
                  </a:txBody>
                  <a:tcPr marL="4351" marR="4351" marT="4351" marB="0" anchor="b"/>
                </a:tc>
                <a:tc>
                  <a:txBody>
                    <a:bodyPr/>
                    <a:lstStyle/>
                    <a:p>
                      <a:pPr algn="l" fontAlgn="b">
                        <a:buNone/>
                      </a:pPr>
                      <a:r>
                        <a:rPr lang="es-CO" sz="700" b="1" u="none" strike="noStrike" dirty="0">
                          <a:effectLst/>
                        </a:rPr>
                        <a:t>Valor total</a:t>
                      </a:r>
                      <a:endParaRPr lang="es-CO" sz="700" b="1" i="0" u="none" strike="noStrike" dirty="0">
                        <a:solidFill>
                          <a:srgbClr val="000000"/>
                        </a:solidFill>
                        <a:effectLst/>
                        <a:latin typeface="Aptos Narrow" panose="020B0004020202020204" pitchFamily="34" charset="0"/>
                      </a:endParaRPr>
                    </a:p>
                  </a:txBody>
                  <a:tcPr marL="4351" marR="4351" marT="4351" marB="0" anchor="b"/>
                </a:tc>
                <a:tc>
                  <a:txBody>
                    <a:bodyPr/>
                    <a:lstStyle/>
                    <a:p>
                      <a:pPr algn="l" fontAlgn="b">
                        <a:buNone/>
                      </a:pPr>
                      <a:r>
                        <a:rPr lang="es-CO" sz="700" b="1" u="none" strike="noStrike" dirty="0">
                          <a:effectLst/>
                        </a:rPr>
                        <a:t>Cantidad CPS Apoyo a la Gestión</a:t>
                      </a:r>
                      <a:endParaRPr lang="es-CO" sz="700" b="1" i="0" u="none" strike="noStrike" dirty="0">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091503091"/>
                  </a:ext>
                </a:extLst>
              </a:tr>
              <a:tr h="96915">
                <a:tc>
                  <a:txBody>
                    <a:bodyPr/>
                    <a:lstStyle/>
                    <a:p>
                      <a:pPr algn="l" fontAlgn="b">
                        <a:buNone/>
                      </a:pPr>
                      <a:r>
                        <a:rPr lang="es-CO" sz="600" u="none" strike="noStrike" dirty="0">
                          <a:effectLst/>
                        </a:rPr>
                        <a:t>CAJICA</a:t>
                      </a:r>
                      <a:endParaRPr lang="es-CO" sz="600" b="1" i="0" u="none" strike="noStrike" dirty="0">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$ 2.770.959.667</a:t>
                      </a:r>
                      <a:endParaRPr lang="es-CO" sz="600" b="1"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53</a:t>
                      </a:r>
                      <a:endParaRPr lang="es-CO" sz="600" b="1"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837773265"/>
                  </a:ext>
                </a:extLst>
              </a:tr>
              <a:tr h="96915">
                <a:tc>
                  <a:txBody>
                    <a:bodyPr/>
                    <a:lstStyle/>
                    <a:p>
                      <a:pPr algn="l" fontAlgn="b">
                        <a:buNone/>
                      </a:pPr>
                      <a:r>
                        <a:rPr lang="es-CO" sz="600" u="none" strike="noStrike">
                          <a:effectLst/>
                        </a:rPr>
                        <a:t>AUDIOVISUALES - CAMPUS</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$ 91.242.000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471140997"/>
                  </a:ext>
                </a:extLst>
              </a:tr>
              <a:tr h="96915">
                <a:tc>
                  <a:txBody>
                    <a:bodyPr/>
                    <a:lstStyle/>
                    <a:p>
                      <a:pPr algn="l" fontAlgn="b">
                        <a:buNone/>
                      </a:pPr>
                      <a:r>
                        <a:rPr lang="es-CO" sz="600" u="none" strike="noStrike">
                          <a:effectLst/>
                        </a:rPr>
                        <a:t>CENTRO DE ACOMPANAMIENTO, ORIENT Y SEG EST</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$ 30.450.000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560338409"/>
                  </a:ext>
                </a:extLst>
              </a:tr>
              <a:tr h="131339">
                <a:tc>
                  <a:txBody>
                    <a:bodyPr/>
                    <a:lstStyle/>
                    <a:p>
                      <a:pPr algn="l" fontAlgn="b">
                        <a:buNone/>
                      </a:pPr>
                      <a:r>
                        <a:rPr lang="es-CO" sz="600" u="none" strike="noStrike">
                          <a:effectLst/>
                        </a:rPr>
                        <a:t>DIRECCIÓN ADMINISTRATIVA - CAMPUS</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$ 365.700.000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5</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4039894484"/>
                  </a:ext>
                </a:extLst>
              </a:tr>
              <a:tr h="96915">
                <a:tc>
                  <a:txBody>
                    <a:bodyPr/>
                    <a:lstStyle/>
                    <a:p>
                      <a:pPr algn="l" fontAlgn="b">
                        <a:buNone/>
                      </a:pPr>
                      <a:r>
                        <a:rPr lang="es-CO" sz="600" u="none" strike="noStrike">
                          <a:effectLst/>
                        </a:rPr>
                        <a:t>DIV. MEDIO UNIVERSITARIO FEE CAMPUS</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$ 236.640.000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8</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382615277"/>
                  </a:ext>
                </a:extLst>
              </a:tr>
              <a:tr h="96915">
                <a:tc>
                  <a:txBody>
                    <a:bodyPr/>
                    <a:lstStyle/>
                    <a:p>
                      <a:pPr algn="l" fontAlgn="b">
                        <a:buNone/>
                      </a:pPr>
                      <a:r>
                        <a:rPr lang="es-CO" sz="600" u="none" strike="noStrike">
                          <a:effectLst/>
                        </a:rPr>
                        <a:t>DIVISION DE ADMISIONES, REGISTRO Y CONTROL</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$ 41.926.667</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792885831"/>
                  </a:ext>
                </a:extLst>
              </a:tr>
              <a:tr h="96915">
                <a:tc>
                  <a:txBody>
                    <a:bodyPr/>
                    <a:lstStyle/>
                    <a:p>
                      <a:pPr algn="l" fontAlgn="b">
                        <a:buNone/>
                      </a:pPr>
                      <a:r>
                        <a:rPr lang="es-CO" sz="600" u="none" strike="noStrike">
                          <a:effectLst/>
                        </a:rPr>
                        <a:t>DIVISION DE CONTRATACION Y ADQUISICIONES</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$ 84.210.000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783078271"/>
                  </a:ext>
                </a:extLst>
              </a:tr>
              <a:tr h="96915">
                <a:tc>
                  <a:txBody>
                    <a:bodyPr/>
                    <a:lstStyle/>
                    <a:p>
                      <a:pPr algn="l" fontAlgn="b">
                        <a:buNone/>
                      </a:pPr>
                      <a:r>
                        <a:rPr lang="es-CO" sz="600" u="none" strike="noStrike">
                          <a:effectLst/>
                        </a:rPr>
                        <a:t>DIVISIÓN DE INFRAESTRUCTURA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$ 358.510.000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5</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562566578"/>
                  </a:ext>
                </a:extLst>
              </a:tr>
              <a:tr h="96915">
                <a:tc>
                  <a:txBody>
                    <a:bodyPr/>
                    <a:lstStyle/>
                    <a:p>
                      <a:pPr algn="l" fontAlgn="b">
                        <a:buNone/>
                      </a:pPr>
                      <a:r>
                        <a:rPr lang="es-CO" sz="600" u="none" strike="noStrike">
                          <a:effectLst/>
                        </a:rPr>
                        <a:t>DIVISION DE LABORATORIOS - CAMPUS</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$ 362.405.000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7</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459142818"/>
                  </a:ext>
                </a:extLst>
              </a:tr>
              <a:tr h="96915">
                <a:tc>
                  <a:txBody>
                    <a:bodyPr/>
                    <a:lstStyle/>
                    <a:p>
                      <a:pPr algn="l" fontAlgn="b">
                        <a:buNone/>
                      </a:pPr>
                      <a:r>
                        <a:rPr lang="es-CO" sz="600" u="none" strike="noStrike">
                          <a:effectLst/>
                        </a:rPr>
                        <a:t>DIVISION LOGISTICA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$ 12.550.000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48344234"/>
                  </a:ext>
                </a:extLst>
              </a:tr>
              <a:tr h="96915">
                <a:tc>
                  <a:txBody>
                    <a:bodyPr/>
                    <a:lstStyle/>
                    <a:p>
                      <a:pPr algn="l" fontAlgn="b">
                        <a:buNone/>
                      </a:pPr>
                      <a:r>
                        <a:rPr lang="es-CO" sz="600" u="none" strike="noStrike">
                          <a:effectLst/>
                        </a:rPr>
                        <a:t>DIVISION PUBLICACIONES, COMUNICACIONES Y MERCADEO</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$ 60.260.000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175651231"/>
                  </a:ext>
                </a:extLst>
              </a:tr>
              <a:tr h="96915">
                <a:tc>
                  <a:txBody>
                    <a:bodyPr/>
                    <a:lstStyle/>
                    <a:p>
                      <a:pPr algn="l" fontAlgn="b">
                        <a:buNone/>
                      </a:pPr>
                      <a:r>
                        <a:rPr lang="es-CO" sz="600" u="none" strike="noStrike">
                          <a:effectLst/>
                        </a:rPr>
                        <a:t>GESTION AMBIENTAL</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$ 71.870.000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979813491"/>
                  </a:ext>
                </a:extLst>
              </a:tr>
              <a:tr h="96915">
                <a:tc>
                  <a:txBody>
                    <a:bodyPr/>
                    <a:lstStyle/>
                    <a:p>
                      <a:pPr algn="l" fontAlgn="b">
                        <a:buNone/>
                      </a:pPr>
                      <a:r>
                        <a:rPr lang="es-CO" sz="600" u="none" strike="noStrike">
                          <a:effectLst/>
                        </a:rPr>
                        <a:t>OFICINA TECNOLOGIAS DE LA INFORMACION Y COMUNICAC</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$ 30.660.000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377258418"/>
                  </a:ext>
                </a:extLst>
              </a:tr>
              <a:tr h="96915">
                <a:tc>
                  <a:txBody>
                    <a:bodyPr/>
                    <a:lstStyle/>
                    <a:p>
                      <a:pPr algn="l" fontAlgn="b">
                        <a:buNone/>
                      </a:pPr>
                      <a:r>
                        <a:rPr lang="es-CO" sz="600" u="none" strike="noStrike">
                          <a:effectLst/>
                        </a:rPr>
                        <a:t>SECCION ARTE Y CULTURA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$ 373.600.000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8</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529651109"/>
                  </a:ext>
                </a:extLst>
              </a:tr>
              <a:tr h="96915">
                <a:tc>
                  <a:txBody>
                    <a:bodyPr/>
                    <a:lstStyle/>
                    <a:p>
                      <a:pPr algn="l" fontAlgn="b">
                        <a:buNone/>
                      </a:pPr>
                      <a:r>
                        <a:rPr lang="es-CO" sz="600" u="none" strike="noStrike">
                          <a:effectLst/>
                        </a:rPr>
                        <a:t>SECCION BIENESTAR UNIVERSITARIO CAMPUS</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$ 434.326.000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8</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301431272"/>
                  </a:ext>
                </a:extLst>
              </a:tr>
              <a:tr h="96915">
                <a:tc>
                  <a:txBody>
                    <a:bodyPr/>
                    <a:lstStyle/>
                    <a:p>
                      <a:pPr algn="l" fontAlgn="b">
                        <a:buNone/>
                      </a:pPr>
                      <a:r>
                        <a:rPr lang="es-CO" sz="600" u="none" strike="noStrike">
                          <a:effectLst/>
                        </a:rPr>
                        <a:t>VICERRECTORIA CAMPUS NUEVA GRANADA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$ 216.610.000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937671449"/>
                  </a:ext>
                </a:extLst>
              </a:tr>
              <a:tr h="96915">
                <a:tc>
                  <a:txBody>
                    <a:bodyPr/>
                    <a:lstStyle/>
                    <a:p>
                      <a:pPr algn="l" fontAlgn="b">
                        <a:buNone/>
                      </a:pPr>
                      <a:r>
                        <a:rPr lang="es-CO" sz="600" u="none" strike="noStrike">
                          <a:effectLst/>
                        </a:rPr>
                        <a:t>CALLE 100</a:t>
                      </a:r>
                      <a:endParaRPr lang="es-CO" sz="600" b="1"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$ 12.302.358.000</a:t>
                      </a:r>
                      <a:endParaRPr lang="es-CO" sz="600" b="1"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174</a:t>
                      </a:r>
                      <a:endParaRPr lang="es-CO" sz="600" b="1"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628589990"/>
                  </a:ext>
                </a:extLst>
              </a:tr>
              <a:tr h="96915">
                <a:tc>
                  <a:txBody>
                    <a:bodyPr/>
                    <a:lstStyle/>
                    <a:p>
                      <a:pPr algn="l" fontAlgn="b">
                        <a:buNone/>
                      </a:pPr>
                      <a:r>
                        <a:rPr lang="es-CO" sz="600" u="none" strike="noStrike">
                          <a:effectLst/>
                        </a:rPr>
                        <a:t>CENTRO DE ACOMPANAMIENTO, ORIENT Y SEG EST</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$ 733.791.000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15</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415682119"/>
                  </a:ext>
                </a:extLst>
              </a:tr>
              <a:tr h="96915">
                <a:tc>
                  <a:txBody>
                    <a:bodyPr/>
                    <a:lstStyle/>
                    <a:p>
                      <a:pPr algn="l" fontAlgn="b">
                        <a:buNone/>
                      </a:pPr>
                      <a:r>
                        <a:rPr lang="es-CO" sz="600" u="none" strike="noStrike">
                          <a:effectLst/>
                        </a:rPr>
                        <a:t>CENTRO DE ESTUDIOSDE FUTURO, MONITOREO Y</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$ 163.800.000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791679887"/>
                  </a:ext>
                </a:extLst>
              </a:tr>
              <a:tr h="96915">
                <a:tc>
                  <a:txBody>
                    <a:bodyPr/>
                    <a:lstStyle/>
                    <a:p>
                      <a:pPr algn="l" fontAlgn="b">
                        <a:buNone/>
                      </a:pPr>
                      <a:r>
                        <a:rPr lang="es-CO" sz="600" u="none" strike="noStrike">
                          <a:effectLst/>
                        </a:rPr>
                        <a:t>DIV. EXTENSION FEE</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$ 388.620.000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7</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576886891"/>
                  </a:ext>
                </a:extLst>
              </a:tr>
              <a:tr h="96915">
                <a:tc>
                  <a:txBody>
                    <a:bodyPr/>
                    <a:lstStyle/>
                    <a:p>
                      <a:pPr algn="l" fontAlgn="b">
                        <a:buNone/>
                      </a:pPr>
                      <a:r>
                        <a:rPr lang="es-CO" sz="600" u="none" strike="noStrike">
                          <a:effectLst/>
                        </a:rPr>
                        <a:t>DIVISION DE ADMISIONES, REGISTRO Y CONTROL</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$ 167.706.668</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4</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927200746"/>
                  </a:ext>
                </a:extLst>
              </a:tr>
              <a:tr h="96915">
                <a:tc>
                  <a:txBody>
                    <a:bodyPr/>
                    <a:lstStyle/>
                    <a:p>
                      <a:pPr algn="l" fontAlgn="b">
                        <a:buNone/>
                      </a:pPr>
                      <a:r>
                        <a:rPr lang="es-CO" sz="600" u="none" strike="noStrike">
                          <a:effectLst/>
                        </a:rPr>
                        <a:t>DIVISION DE BIENESTAR UNIVERSITARIO</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$ 58.160.000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556156612"/>
                  </a:ext>
                </a:extLst>
              </a:tr>
              <a:tr h="96915">
                <a:tc>
                  <a:txBody>
                    <a:bodyPr/>
                    <a:lstStyle/>
                    <a:p>
                      <a:pPr algn="l" fontAlgn="b">
                        <a:buNone/>
                      </a:pPr>
                      <a:r>
                        <a:rPr lang="es-CO" sz="600" u="none" strike="noStrike">
                          <a:effectLst/>
                        </a:rPr>
                        <a:t>DIVISION DE CONTRATACION Y ADQUISICIONES</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$ 3.176.633.665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34</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939086750"/>
                  </a:ext>
                </a:extLst>
              </a:tr>
              <a:tr h="96915">
                <a:tc>
                  <a:txBody>
                    <a:bodyPr/>
                    <a:lstStyle/>
                    <a:p>
                      <a:pPr algn="l" fontAlgn="b">
                        <a:buNone/>
                      </a:pPr>
                      <a:r>
                        <a:rPr lang="es-CO" sz="600" u="none" strike="noStrike">
                          <a:effectLst/>
                        </a:rPr>
                        <a:t>DIVISION DE DESARROLLO TECNOLOGICO</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$ 67.390.000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528393296"/>
                  </a:ext>
                </a:extLst>
              </a:tr>
              <a:tr h="96915">
                <a:tc>
                  <a:txBody>
                    <a:bodyPr/>
                    <a:lstStyle/>
                    <a:p>
                      <a:pPr algn="l" fontAlgn="b">
                        <a:buNone/>
                      </a:pPr>
                      <a:r>
                        <a:rPr lang="es-CO" sz="600" u="none" strike="noStrike">
                          <a:effectLst/>
                        </a:rPr>
                        <a:t>DIVISION DE GESTION DE CALIDAD</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$ 76.260.000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656279929"/>
                  </a:ext>
                </a:extLst>
              </a:tr>
              <a:tr h="96915">
                <a:tc>
                  <a:txBody>
                    <a:bodyPr/>
                    <a:lstStyle/>
                    <a:p>
                      <a:pPr algn="l" fontAlgn="b">
                        <a:buNone/>
                      </a:pPr>
                      <a:r>
                        <a:rPr lang="es-CO" sz="600" u="none" strike="noStrike">
                          <a:effectLst/>
                        </a:rPr>
                        <a:t>DIVISION DE GESTION DEL TALENTO HUMANO</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$ 892.466.000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976303373"/>
                  </a:ext>
                </a:extLst>
              </a:tr>
              <a:tr h="96915">
                <a:tc>
                  <a:txBody>
                    <a:bodyPr/>
                    <a:lstStyle/>
                    <a:p>
                      <a:pPr algn="l" fontAlgn="b">
                        <a:buNone/>
                      </a:pPr>
                      <a:r>
                        <a:rPr lang="es-CO" sz="600" u="none" strike="noStrike">
                          <a:effectLst/>
                        </a:rPr>
                        <a:t>DIVISION DE GESTION DOCUMENTAL</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$ 85.276.667</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602174932"/>
                  </a:ext>
                </a:extLst>
              </a:tr>
              <a:tr h="96915">
                <a:tc>
                  <a:txBody>
                    <a:bodyPr/>
                    <a:lstStyle/>
                    <a:p>
                      <a:pPr algn="l" fontAlgn="b">
                        <a:buNone/>
                      </a:pPr>
                      <a:r>
                        <a:rPr lang="es-CO" sz="600" u="none" strike="noStrike">
                          <a:effectLst/>
                        </a:rPr>
                        <a:t>DIVISION DE LABORATORIOS - SEDE BOGOTA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$ 64.736.000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68383702"/>
                  </a:ext>
                </a:extLst>
              </a:tr>
              <a:tr h="96915">
                <a:tc>
                  <a:txBody>
                    <a:bodyPr/>
                    <a:lstStyle/>
                    <a:p>
                      <a:pPr algn="l" fontAlgn="b">
                        <a:buNone/>
                      </a:pPr>
                      <a:r>
                        <a:rPr lang="es-CO" sz="600" u="none" strike="noStrike">
                          <a:effectLst/>
                        </a:rPr>
                        <a:t>DIVISION DE RECURSOS EDUCATIVOS</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$ 202.330.000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3</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807325520"/>
                  </a:ext>
                </a:extLst>
              </a:tr>
              <a:tr h="96915">
                <a:tc>
                  <a:txBody>
                    <a:bodyPr/>
                    <a:lstStyle/>
                    <a:p>
                      <a:pPr algn="l" fontAlgn="b">
                        <a:buNone/>
                      </a:pPr>
                      <a:r>
                        <a:rPr lang="es-CO" sz="600" u="none" strike="noStrike">
                          <a:effectLst/>
                        </a:rPr>
                        <a:t>DIVISION FINANCIERA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$ 366.163.000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7</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869370223"/>
                  </a:ext>
                </a:extLst>
              </a:tr>
              <a:tr h="96915">
                <a:tc>
                  <a:txBody>
                    <a:bodyPr/>
                    <a:lstStyle/>
                    <a:p>
                      <a:pPr algn="l" fontAlgn="b">
                        <a:buNone/>
                      </a:pPr>
                      <a:r>
                        <a:rPr lang="es-CO" sz="600" u="none" strike="noStrike">
                          <a:effectLst/>
                        </a:rPr>
                        <a:t>DIVISION LOGISTICA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$ 247.294.000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4</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516674340"/>
                  </a:ext>
                </a:extLst>
              </a:tr>
              <a:tr h="96915">
                <a:tc>
                  <a:txBody>
                    <a:bodyPr/>
                    <a:lstStyle/>
                    <a:p>
                      <a:pPr algn="l" fontAlgn="b">
                        <a:buNone/>
                      </a:pPr>
                      <a:r>
                        <a:rPr lang="es-CO" sz="600" u="none" strike="noStrike">
                          <a:effectLst/>
                        </a:rPr>
                        <a:t>DIVISION PUBLICACIONES, COMUNICACIONES Y MERCADEO</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$ 600.710.000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9</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714581868"/>
                  </a:ext>
                </a:extLst>
              </a:tr>
              <a:tr h="96915">
                <a:tc>
                  <a:txBody>
                    <a:bodyPr/>
                    <a:lstStyle/>
                    <a:p>
                      <a:pPr algn="l" fontAlgn="b">
                        <a:buNone/>
                      </a:pPr>
                      <a:r>
                        <a:rPr lang="es-CO" sz="600" u="none" strike="noStrike">
                          <a:effectLst/>
                        </a:rPr>
                        <a:t>ESCUELA DE ALTOS ESTUDIOS ESTRAT NUEVA GRANADA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$ 1.034.480.000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16</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956623738"/>
                  </a:ext>
                </a:extLst>
              </a:tr>
              <a:tr h="96915">
                <a:tc>
                  <a:txBody>
                    <a:bodyPr/>
                    <a:lstStyle/>
                    <a:p>
                      <a:pPr algn="l" fontAlgn="b">
                        <a:buNone/>
                      </a:pPr>
                      <a:r>
                        <a:rPr lang="es-CO" sz="600" u="none" strike="noStrike">
                          <a:effectLst/>
                        </a:rPr>
                        <a:t>GESTION AMBIENTAL</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$ 111.720.000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3</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701757356"/>
                  </a:ext>
                </a:extLst>
              </a:tr>
              <a:tr h="96915">
                <a:tc>
                  <a:txBody>
                    <a:bodyPr/>
                    <a:lstStyle/>
                    <a:p>
                      <a:pPr algn="l" fontAlgn="b">
                        <a:buNone/>
                      </a:pPr>
                      <a:r>
                        <a:rPr lang="es-CO" sz="600" u="none" strike="noStrike">
                          <a:effectLst/>
                        </a:rPr>
                        <a:t>OFICINA ASESORA DE PLANEACIÓN ESTRATEGICA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$ 1.223.528.000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20</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551977862"/>
                  </a:ext>
                </a:extLst>
              </a:tr>
              <a:tr h="96915">
                <a:tc>
                  <a:txBody>
                    <a:bodyPr/>
                    <a:lstStyle/>
                    <a:p>
                      <a:pPr algn="l" fontAlgn="b">
                        <a:buNone/>
                      </a:pPr>
                      <a:r>
                        <a:rPr lang="es-CO" sz="600" u="none" strike="noStrike">
                          <a:effectLst/>
                        </a:rPr>
                        <a:t>OFICINA ASESORA JURIDICA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$ 632.196.000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5</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639577228"/>
                  </a:ext>
                </a:extLst>
              </a:tr>
              <a:tr h="96915">
                <a:tc>
                  <a:txBody>
                    <a:bodyPr/>
                    <a:lstStyle/>
                    <a:p>
                      <a:pPr algn="l" fontAlgn="b">
                        <a:buNone/>
                      </a:pPr>
                      <a:r>
                        <a:rPr lang="es-CO" sz="600" u="none" strike="noStrike">
                          <a:effectLst/>
                        </a:rPr>
                        <a:t>OFICINA ASESORA RELACIONES INTERNACIONALES</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$ 251.978.000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4</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37250219"/>
                  </a:ext>
                </a:extLst>
              </a:tr>
              <a:tr h="96915">
                <a:tc>
                  <a:txBody>
                    <a:bodyPr/>
                    <a:lstStyle/>
                    <a:p>
                      <a:pPr algn="l" fontAlgn="b">
                        <a:buNone/>
                      </a:pPr>
                      <a:r>
                        <a:rPr lang="es-CO" sz="600" u="none" strike="noStrike">
                          <a:effectLst/>
                        </a:rPr>
                        <a:t>OFICINA DE CONTROL INTERNO DE GESTION</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$ 103.470.000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909178210"/>
                  </a:ext>
                </a:extLst>
              </a:tr>
              <a:tr h="96915">
                <a:tc>
                  <a:txBody>
                    <a:bodyPr/>
                    <a:lstStyle/>
                    <a:p>
                      <a:pPr algn="l" fontAlgn="b">
                        <a:buNone/>
                      </a:pPr>
                      <a:r>
                        <a:rPr lang="es-CO" sz="600" u="none" strike="noStrike">
                          <a:effectLst/>
                        </a:rPr>
                        <a:t>OFICINA DE PROTECCION DEL PATRIMONIO</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$ 34.680.000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157311563"/>
                  </a:ext>
                </a:extLst>
              </a:tr>
              <a:tr h="96915">
                <a:tc>
                  <a:txBody>
                    <a:bodyPr/>
                    <a:lstStyle/>
                    <a:p>
                      <a:pPr algn="l" fontAlgn="b">
                        <a:buNone/>
                      </a:pPr>
                      <a:r>
                        <a:rPr lang="es-CO" sz="600" u="none" strike="noStrike">
                          <a:effectLst/>
                        </a:rPr>
                        <a:t>OFICINA TECNOLOGIAS DE LA INFORMACION Y COMUNICAC</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$ 466.694.000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7</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533294046"/>
                  </a:ext>
                </a:extLst>
              </a:tr>
              <a:tr h="96915">
                <a:tc>
                  <a:txBody>
                    <a:bodyPr/>
                    <a:lstStyle/>
                    <a:p>
                      <a:pPr algn="l" fontAlgn="b">
                        <a:buNone/>
                      </a:pPr>
                      <a:r>
                        <a:rPr lang="es-CO" sz="600" u="none" strike="noStrike">
                          <a:effectLst/>
                        </a:rPr>
                        <a:t>VICERRECTORIA ACADEMICA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$ 408.180.000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7</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633107833"/>
                  </a:ext>
                </a:extLst>
              </a:tr>
              <a:tr h="96915">
                <a:tc>
                  <a:txBody>
                    <a:bodyPr/>
                    <a:lstStyle/>
                    <a:p>
                      <a:pPr algn="l" fontAlgn="b">
                        <a:buNone/>
                      </a:pPr>
                      <a:r>
                        <a:rPr lang="es-CO" sz="600" u="none" strike="noStrike">
                          <a:effectLst/>
                        </a:rPr>
                        <a:t>VICERRECTORIA ADMINISTRATIVA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$ 245.065.000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4194489780"/>
                  </a:ext>
                </a:extLst>
              </a:tr>
              <a:tr h="96915">
                <a:tc>
                  <a:txBody>
                    <a:bodyPr/>
                    <a:lstStyle/>
                    <a:p>
                      <a:pPr algn="l" fontAlgn="b">
                        <a:buNone/>
                      </a:pPr>
                      <a:r>
                        <a:rPr lang="es-CO" sz="600" u="none" strike="noStrike">
                          <a:effectLst/>
                        </a:rPr>
                        <a:t>VICERRECTORIA DE INVESTIGACIONES</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$ 264.476.000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4</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830490385"/>
                  </a:ext>
                </a:extLst>
              </a:tr>
              <a:tr h="96915">
                <a:tc>
                  <a:txBody>
                    <a:bodyPr/>
                    <a:lstStyle/>
                    <a:p>
                      <a:pPr algn="l" fontAlgn="b">
                        <a:buNone/>
                      </a:pPr>
                      <a:r>
                        <a:rPr lang="es-CO" sz="600" u="none" strike="noStrike">
                          <a:effectLst/>
                        </a:rPr>
                        <a:t>VICERRECTORIA GENERAL</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$ 234.554.000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567189294"/>
                  </a:ext>
                </a:extLst>
              </a:tr>
              <a:tr h="96915">
                <a:tc>
                  <a:txBody>
                    <a:bodyPr/>
                    <a:lstStyle/>
                    <a:p>
                      <a:pPr algn="l" fontAlgn="b">
                        <a:buNone/>
                      </a:pPr>
                      <a:r>
                        <a:rPr lang="es-CO" sz="600" u="none" strike="noStrike">
                          <a:effectLst/>
                        </a:rPr>
                        <a:t>MEDICINA</a:t>
                      </a:r>
                      <a:endParaRPr lang="es-CO" sz="600" b="1"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$ 370.229.000</a:t>
                      </a:r>
                      <a:endParaRPr lang="es-CO" sz="600" b="1"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8</a:t>
                      </a:r>
                      <a:endParaRPr lang="es-CO" sz="600" b="1"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298977669"/>
                  </a:ext>
                </a:extLst>
              </a:tr>
              <a:tr h="96915">
                <a:tc>
                  <a:txBody>
                    <a:bodyPr/>
                    <a:lstStyle/>
                    <a:p>
                      <a:pPr algn="l" fontAlgn="b">
                        <a:buNone/>
                      </a:pPr>
                      <a:r>
                        <a:rPr lang="es-CO" sz="600" u="none" strike="noStrike" dirty="0">
                          <a:effectLst/>
                        </a:rPr>
                        <a:t>DECANATURA MEDICINA</a:t>
                      </a:r>
                      <a:endParaRPr lang="es-CO" sz="600" b="0" i="0" u="none" strike="noStrike" dirty="0">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$ 262.249.000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5</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72595222"/>
                  </a:ext>
                </a:extLst>
              </a:tr>
              <a:tr h="96915">
                <a:tc>
                  <a:txBody>
                    <a:bodyPr/>
                    <a:lstStyle/>
                    <a:p>
                      <a:pPr algn="l" fontAlgn="b">
                        <a:buNone/>
                      </a:pPr>
                      <a:r>
                        <a:rPr lang="es-CO" sz="600" u="none" strike="noStrike">
                          <a:effectLst/>
                        </a:rPr>
                        <a:t>GESTION AMBIENTAL</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$ 72.700.000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680954721"/>
                  </a:ext>
                </a:extLst>
              </a:tr>
              <a:tr h="96915">
                <a:tc>
                  <a:txBody>
                    <a:bodyPr/>
                    <a:lstStyle/>
                    <a:p>
                      <a:pPr algn="l" fontAlgn="b">
                        <a:buNone/>
                      </a:pPr>
                      <a:r>
                        <a:rPr lang="es-CO" sz="600" u="none" strike="noStrike">
                          <a:effectLst/>
                        </a:rPr>
                        <a:t>VICEDECANATURA MEDICINA</a:t>
                      </a:r>
                      <a:endParaRPr lang="es-CO" sz="600" b="0" i="0" u="none" strike="noStrike">
                        <a:solidFill>
                          <a:srgbClr val="000000"/>
                        </a:solidFill>
                        <a:effectLst/>
                        <a:latin typeface="Aptos Narrow" panose="020B0004020202020204" pitchFamily="34" charset="0"/>
                      </a:endParaRPr>
                    </a:p>
                  </a:txBody>
                  <a:tcPr marL="39162" marR="4351" marT="4351" marB="0" anchor="b"/>
                </a:tc>
                <a:tc>
                  <a:txBody>
                    <a:bodyPr/>
                    <a:lstStyle/>
                    <a:p>
                      <a:pPr algn="r" fontAlgn="b">
                        <a:buNone/>
                      </a:pPr>
                      <a:r>
                        <a:rPr lang="es-CO" sz="600" u="none" strike="noStrike">
                          <a:effectLst/>
                        </a:rPr>
                        <a:t>$ 35.280.000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620204167"/>
                  </a:ext>
                </a:extLst>
              </a:tr>
              <a:tr h="96915">
                <a:tc>
                  <a:txBody>
                    <a:bodyPr/>
                    <a:lstStyle/>
                    <a:p>
                      <a:pPr algn="l" fontAlgn="b">
                        <a:buNone/>
                      </a:pPr>
                      <a:r>
                        <a:rPr lang="es-CO" sz="800" b="1" u="none" strike="noStrike" dirty="0">
                          <a:effectLst/>
                        </a:rPr>
                        <a:t>Total general</a:t>
                      </a:r>
                      <a:endParaRPr lang="es-CO" sz="800" b="1" i="0" u="none" strike="noStrike" dirty="0">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800" b="1" u="none" strike="noStrike" dirty="0">
                          <a:effectLst/>
                        </a:rPr>
                        <a:t>$ 15.443.546.667</a:t>
                      </a:r>
                      <a:endParaRPr lang="es-CO" sz="800" b="1" i="0" u="none" strike="noStrike" dirty="0">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800" b="1" u="none" strike="noStrike" dirty="0">
                          <a:effectLst/>
                        </a:rPr>
                        <a:t>235</a:t>
                      </a:r>
                      <a:endParaRPr lang="es-CO" sz="800" b="1" i="0" u="none" strike="noStrike" dirty="0">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4047471440"/>
                  </a:ext>
                </a:extLst>
              </a:tr>
            </a:tbl>
          </a:graphicData>
        </a:graphic>
      </p:graphicFrame>
      <p:graphicFrame>
        <p:nvGraphicFramePr>
          <p:cNvPr id="7" name="Tabla 6">
            <a:extLst>
              <a:ext uri="{FF2B5EF4-FFF2-40B4-BE49-F238E27FC236}">
                <a16:creationId xmlns:a16="http://schemas.microsoft.com/office/drawing/2014/main" id="{5693552C-7D71-D498-746F-65B70BB400DD}"/>
              </a:ext>
            </a:extLst>
          </p:cNvPr>
          <p:cNvGraphicFramePr>
            <a:graphicFrameLocks noGrp="1"/>
          </p:cNvGraphicFramePr>
          <p:nvPr>
            <p:extLst>
              <p:ext uri="{D42A27DB-BD31-4B8C-83A1-F6EECF244321}">
                <p14:modId xmlns:p14="http://schemas.microsoft.com/office/powerpoint/2010/main" val="2518709096"/>
              </p:ext>
            </p:extLst>
          </p:nvPr>
        </p:nvGraphicFramePr>
        <p:xfrm>
          <a:off x="6553200" y="1445009"/>
          <a:ext cx="3810000" cy="1714500"/>
        </p:xfrm>
        <a:graphic>
          <a:graphicData uri="http://schemas.openxmlformats.org/drawingml/2006/table">
            <a:tbl>
              <a:tblPr>
                <a:tableStyleId>{0E3FDE45-AF77-4B5C-9715-49D594BDF05E}</a:tableStyleId>
              </a:tblPr>
              <a:tblGrid>
                <a:gridCol w="2563264">
                  <a:extLst>
                    <a:ext uri="{9D8B030D-6E8A-4147-A177-3AD203B41FA5}">
                      <a16:colId xmlns:a16="http://schemas.microsoft.com/office/drawing/2014/main" val="3491774498"/>
                    </a:ext>
                  </a:extLst>
                </a:gridCol>
                <a:gridCol w="1246736">
                  <a:extLst>
                    <a:ext uri="{9D8B030D-6E8A-4147-A177-3AD203B41FA5}">
                      <a16:colId xmlns:a16="http://schemas.microsoft.com/office/drawing/2014/main" val="3521051463"/>
                    </a:ext>
                  </a:extLst>
                </a:gridCol>
              </a:tblGrid>
              <a:tr h="190500">
                <a:tc>
                  <a:txBody>
                    <a:bodyPr/>
                    <a:lstStyle/>
                    <a:p>
                      <a:pPr algn="l" fontAlgn="b">
                        <a:buNone/>
                      </a:pPr>
                      <a:r>
                        <a:rPr lang="es-CO" sz="1100" b="1" i="0" u="none" strike="noStrike" dirty="0">
                          <a:solidFill>
                            <a:srgbClr val="000000"/>
                          </a:solidFill>
                          <a:effectLst/>
                          <a:latin typeface="Aptos Narrow" panose="020B0004020202020204" pitchFamily="34" charset="0"/>
                        </a:rPr>
                        <a:t>DEPENDENCIA</a:t>
                      </a:r>
                    </a:p>
                  </a:txBody>
                  <a:tcPr marL="9525" marR="9525" marT="9525" marB="0" anchor="b"/>
                </a:tc>
                <a:tc>
                  <a:txBody>
                    <a:bodyPr/>
                    <a:lstStyle/>
                    <a:p>
                      <a:pPr algn="l" fontAlgn="b">
                        <a:buNone/>
                      </a:pPr>
                      <a:r>
                        <a:rPr lang="es-CO" sz="1100" b="1" u="none" strike="noStrike" dirty="0">
                          <a:effectLst/>
                        </a:rPr>
                        <a:t>Valor total</a:t>
                      </a:r>
                      <a:endParaRPr lang="es-CO" sz="11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47320753"/>
                  </a:ext>
                </a:extLst>
              </a:tr>
              <a:tr h="190500">
                <a:tc>
                  <a:txBody>
                    <a:bodyPr/>
                    <a:lstStyle/>
                    <a:p>
                      <a:pPr algn="l" fontAlgn="b">
                        <a:buNone/>
                      </a:pPr>
                      <a:r>
                        <a:rPr lang="es-CO" sz="1100" u="none" strike="noStrike">
                          <a:effectLst/>
                        </a:rPr>
                        <a:t>FACULTAD MEDICINA</a:t>
                      </a:r>
                      <a:endParaRPr lang="es-CO"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100" u="none" strike="noStrike">
                          <a:effectLst/>
                        </a:rPr>
                        <a:t>$ 297.529.000</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62892255"/>
                  </a:ext>
                </a:extLst>
              </a:tr>
              <a:tr h="190500">
                <a:tc>
                  <a:txBody>
                    <a:bodyPr/>
                    <a:lstStyle/>
                    <a:p>
                      <a:pPr algn="l" fontAlgn="b">
                        <a:buNone/>
                      </a:pPr>
                      <a:r>
                        <a:rPr lang="es-CO" sz="1100" u="none" strike="noStrike">
                          <a:effectLst/>
                        </a:rPr>
                        <a:t>FONDOS DE EXTENSION</a:t>
                      </a:r>
                      <a:endParaRPr lang="es-CO"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100" u="none" strike="noStrike">
                          <a:effectLst/>
                        </a:rPr>
                        <a:t>$ 625.260.000</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73515586"/>
                  </a:ext>
                </a:extLst>
              </a:tr>
              <a:tr h="190500">
                <a:tc>
                  <a:txBody>
                    <a:bodyPr/>
                    <a:lstStyle/>
                    <a:p>
                      <a:pPr algn="l" fontAlgn="b">
                        <a:buNone/>
                      </a:pPr>
                      <a:r>
                        <a:rPr lang="es-CO" sz="1100" u="none" strike="noStrike">
                          <a:effectLst/>
                        </a:rPr>
                        <a:t>VICERECTORIA ACADEMICA</a:t>
                      </a:r>
                      <a:endParaRPr lang="es-CO"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100" u="none" strike="noStrike">
                          <a:effectLst/>
                        </a:rPr>
                        <a:t>$ 1.740.362.335</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76485466"/>
                  </a:ext>
                </a:extLst>
              </a:tr>
              <a:tr h="190500">
                <a:tc>
                  <a:txBody>
                    <a:bodyPr/>
                    <a:lstStyle/>
                    <a:p>
                      <a:pPr algn="l" fontAlgn="b">
                        <a:buNone/>
                      </a:pPr>
                      <a:r>
                        <a:rPr lang="es-CO" sz="1100" u="none" strike="noStrike">
                          <a:effectLst/>
                        </a:rPr>
                        <a:t>VICERECTORIA ADMINISTRATIVA</a:t>
                      </a:r>
                      <a:endParaRPr lang="es-CO"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100" u="none" strike="noStrike">
                          <a:effectLst/>
                        </a:rPr>
                        <a:t>$ 5.024.381.665</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1056588"/>
                  </a:ext>
                </a:extLst>
              </a:tr>
              <a:tr h="190500">
                <a:tc>
                  <a:txBody>
                    <a:bodyPr/>
                    <a:lstStyle/>
                    <a:p>
                      <a:pPr algn="l" fontAlgn="b">
                        <a:buNone/>
                      </a:pPr>
                      <a:r>
                        <a:rPr lang="es-CO" sz="1100" u="none" strike="noStrike">
                          <a:effectLst/>
                        </a:rPr>
                        <a:t>VICERECTORIA GENERAL</a:t>
                      </a:r>
                      <a:endParaRPr lang="es-CO"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100" u="none" strike="noStrike">
                          <a:effectLst/>
                        </a:rPr>
                        <a:t>$ 5.686.596.667</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30486593"/>
                  </a:ext>
                </a:extLst>
              </a:tr>
              <a:tr h="190500">
                <a:tc>
                  <a:txBody>
                    <a:bodyPr/>
                    <a:lstStyle/>
                    <a:p>
                      <a:pPr algn="l" fontAlgn="b">
                        <a:buNone/>
                      </a:pPr>
                      <a:r>
                        <a:rPr lang="es-CO" sz="1100" u="none" strike="noStrike">
                          <a:effectLst/>
                        </a:rPr>
                        <a:t>VICERECTORIA INVESTIGACIONES</a:t>
                      </a:r>
                      <a:endParaRPr lang="es-CO"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100" u="none" strike="noStrike">
                          <a:effectLst/>
                        </a:rPr>
                        <a:t>$ 331.866.000</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14477246"/>
                  </a:ext>
                </a:extLst>
              </a:tr>
              <a:tr h="190500">
                <a:tc>
                  <a:txBody>
                    <a:bodyPr/>
                    <a:lstStyle/>
                    <a:p>
                      <a:pPr algn="l" fontAlgn="b">
                        <a:buNone/>
                      </a:pPr>
                      <a:r>
                        <a:rPr lang="es-CO" sz="1100" u="none" strike="noStrike">
                          <a:effectLst/>
                        </a:rPr>
                        <a:t>VICERRECTORIA CAMPUS NUEVA GRANADA</a:t>
                      </a:r>
                      <a:endParaRPr lang="es-CO"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100" u="none" strike="noStrike">
                          <a:effectLst/>
                        </a:rPr>
                        <a:t>$ 1.737.551.000</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0146436"/>
                  </a:ext>
                </a:extLst>
              </a:tr>
              <a:tr h="190500">
                <a:tc>
                  <a:txBody>
                    <a:bodyPr/>
                    <a:lstStyle/>
                    <a:p>
                      <a:pPr algn="l" fontAlgn="b">
                        <a:buNone/>
                      </a:pPr>
                      <a:r>
                        <a:rPr lang="es-CO" sz="1100" b="1" u="none" strike="noStrike" dirty="0">
                          <a:effectLst/>
                        </a:rPr>
                        <a:t>TOTAL GENERAL</a:t>
                      </a:r>
                      <a:endParaRPr lang="es-CO"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s-CO" sz="1100" b="1" u="none" strike="noStrike" dirty="0">
                          <a:effectLst/>
                        </a:rPr>
                        <a:t>$ 15.443.546.667</a:t>
                      </a:r>
                      <a:endParaRPr lang="es-CO" sz="11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45232778"/>
                  </a:ext>
                </a:extLst>
              </a:tr>
            </a:tbl>
          </a:graphicData>
        </a:graphic>
      </p:graphicFrame>
    </p:spTree>
    <p:extLst>
      <p:ext uri="{BB962C8B-B14F-4D97-AF65-F5344CB8AC3E}">
        <p14:creationId xmlns:p14="http://schemas.microsoft.com/office/powerpoint/2010/main" val="79543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12BB7A-9C9E-31AC-0652-166AF99C71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6722441-DC95-C427-28D1-7807122F0FA4}"/>
              </a:ext>
            </a:extLst>
          </p:cNvPr>
          <p:cNvSpPr>
            <a:spLocks noGrp="1"/>
          </p:cNvSpPr>
          <p:nvPr>
            <p:ph type="title"/>
          </p:nvPr>
        </p:nvSpPr>
        <p:spPr>
          <a:xfrm>
            <a:off x="2726108" y="512913"/>
            <a:ext cx="8603803" cy="648128"/>
          </a:xfrm>
        </p:spPr>
        <p:txBody>
          <a:bodyPr>
            <a:normAutofit/>
          </a:bodyPr>
          <a:lstStyle/>
          <a:p>
            <a:pPr algn="r"/>
            <a:r>
              <a:rPr lang="es-CO" sz="1800" b="1" dirty="0">
                <a:solidFill>
                  <a:schemeClr val="accent1">
                    <a:lumMod val="50000"/>
                  </a:schemeClr>
                </a:solidFill>
                <a:latin typeface="Arial" panose="020B0604020202020204" pitchFamily="34" charset="0"/>
                <a:cs typeface="Arial" panose="020B0604020202020204" pitchFamily="34" charset="0"/>
              </a:rPr>
              <a:t>Análisis funcionarios vinculados en Provisionalidad – vacancia Definitiva </a:t>
            </a:r>
            <a:r>
              <a:rPr lang="es-CO" sz="1200" b="1" dirty="0">
                <a:solidFill>
                  <a:schemeClr val="accent1">
                    <a:lumMod val="50000"/>
                  </a:schemeClr>
                </a:solidFill>
                <a:latin typeface="Arial" panose="020B0604020202020204" pitchFamily="34" charset="0"/>
                <a:cs typeface="Arial" panose="020B0604020202020204" pitchFamily="34" charset="0"/>
              </a:rPr>
              <a:t>(Corte 31-12-2025)</a:t>
            </a:r>
            <a:endParaRPr lang="es-CO" sz="18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18DD88A8-6458-5614-9BC0-B2384572A5EB}"/>
              </a:ext>
            </a:extLst>
          </p:cNvPr>
          <p:cNvGraphicFramePr>
            <a:graphicFrameLocks noGrp="1"/>
          </p:cNvGraphicFramePr>
          <p:nvPr>
            <p:extLst>
              <p:ext uri="{D42A27DB-BD31-4B8C-83A1-F6EECF244321}">
                <p14:modId xmlns:p14="http://schemas.microsoft.com/office/powerpoint/2010/main" val="86308704"/>
              </p:ext>
            </p:extLst>
          </p:nvPr>
        </p:nvGraphicFramePr>
        <p:xfrm>
          <a:off x="540606" y="1095506"/>
          <a:ext cx="4568722" cy="4804790"/>
        </p:xfrm>
        <a:graphic>
          <a:graphicData uri="http://schemas.openxmlformats.org/drawingml/2006/table">
            <a:tbl>
              <a:tblPr>
                <a:tableStyleId>{D27102A9-8310-4765-A935-A1911B00CA55}</a:tableStyleId>
              </a:tblPr>
              <a:tblGrid>
                <a:gridCol w="1825691">
                  <a:extLst>
                    <a:ext uri="{9D8B030D-6E8A-4147-A177-3AD203B41FA5}">
                      <a16:colId xmlns:a16="http://schemas.microsoft.com/office/drawing/2014/main" val="2725743062"/>
                    </a:ext>
                  </a:extLst>
                </a:gridCol>
                <a:gridCol w="692503">
                  <a:extLst>
                    <a:ext uri="{9D8B030D-6E8A-4147-A177-3AD203B41FA5}">
                      <a16:colId xmlns:a16="http://schemas.microsoft.com/office/drawing/2014/main" val="3242936696"/>
                    </a:ext>
                  </a:extLst>
                </a:gridCol>
                <a:gridCol w="989290">
                  <a:extLst>
                    <a:ext uri="{9D8B030D-6E8A-4147-A177-3AD203B41FA5}">
                      <a16:colId xmlns:a16="http://schemas.microsoft.com/office/drawing/2014/main" val="1058224992"/>
                    </a:ext>
                  </a:extLst>
                </a:gridCol>
                <a:gridCol w="1061238">
                  <a:extLst>
                    <a:ext uri="{9D8B030D-6E8A-4147-A177-3AD203B41FA5}">
                      <a16:colId xmlns:a16="http://schemas.microsoft.com/office/drawing/2014/main" val="1535028544"/>
                    </a:ext>
                  </a:extLst>
                </a:gridCol>
              </a:tblGrid>
              <a:tr h="87027">
                <a:tc>
                  <a:txBody>
                    <a:bodyPr/>
                    <a:lstStyle/>
                    <a:p>
                      <a:pPr algn="ctr" fontAlgn="b">
                        <a:buNone/>
                      </a:pPr>
                      <a:r>
                        <a:rPr lang="es-CO" sz="700" b="1" u="none" strike="noStrike">
                          <a:effectLst/>
                        </a:rPr>
                        <a:t>Tipo de Vacante, sexo y sede</a:t>
                      </a:r>
                      <a:endParaRPr lang="es-CO" sz="700" b="1" i="0" u="none" strike="noStrike">
                        <a:solidFill>
                          <a:srgbClr val="000000"/>
                        </a:solidFill>
                        <a:effectLst/>
                        <a:latin typeface="Aptos Narrow" panose="020B0004020202020204" pitchFamily="34" charset="0"/>
                      </a:endParaRPr>
                    </a:p>
                  </a:txBody>
                  <a:tcPr marL="4351" marR="4351" marT="4351" marB="0" anchor="ctr"/>
                </a:tc>
                <a:tc>
                  <a:txBody>
                    <a:bodyPr/>
                    <a:lstStyle/>
                    <a:p>
                      <a:pPr algn="ctr" fontAlgn="b">
                        <a:buNone/>
                      </a:pPr>
                      <a:r>
                        <a:rPr lang="es-CO" sz="700" b="1" u="none" strike="noStrike" dirty="0">
                          <a:effectLst/>
                        </a:rPr>
                        <a:t>Edad</a:t>
                      </a:r>
                      <a:endParaRPr lang="es-CO" sz="700" b="1" i="0" u="none" strike="noStrike" dirty="0">
                        <a:solidFill>
                          <a:srgbClr val="000000"/>
                        </a:solidFill>
                        <a:effectLst/>
                        <a:latin typeface="Aptos Narrow" panose="020B0004020202020204" pitchFamily="34" charset="0"/>
                      </a:endParaRPr>
                    </a:p>
                  </a:txBody>
                  <a:tcPr marL="4351" marR="4351" marT="4351" marB="0" anchor="ctr"/>
                </a:tc>
                <a:tc>
                  <a:txBody>
                    <a:bodyPr/>
                    <a:lstStyle/>
                    <a:p>
                      <a:pPr algn="ctr" fontAlgn="b">
                        <a:buNone/>
                      </a:pPr>
                      <a:r>
                        <a:rPr lang="es-CO" sz="700" b="1" u="none" strike="noStrike">
                          <a:effectLst/>
                        </a:rPr>
                        <a:t>Año ingreso promedio</a:t>
                      </a:r>
                      <a:endParaRPr lang="es-CO" sz="700" b="1" i="0" u="none" strike="noStrike">
                        <a:solidFill>
                          <a:srgbClr val="000000"/>
                        </a:solidFill>
                        <a:effectLst/>
                        <a:latin typeface="Aptos Narrow" panose="020B0004020202020204" pitchFamily="34" charset="0"/>
                      </a:endParaRPr>
                    </a:p>
                  </a:txBody>
                  <a:tcPr marL="4351" marR="4351" marT="4351" marB="0" anchor="ctr"/>
                </a:tc>
                <a:tc>
                  <a:txBody>
                    <a:bodyPr/>
                    <a:lstStyle/>
                    <a:p>
                      <a:pPr algn="ctr" fontAlgn="b">
                        <a:buNone/>
                      </a:pPr>
                      <a:r>
                        <a:rPr lang="es-CO" sz="700" b="1" u="none" strike="noStrike" dirty="0">
                          <a:effectLst/>
                        </a:rPr>
                        <a:t># de empleos</a:t>
                      </a:r>
                      <a:endParaRPr lang="es-CO" sz="700" b="1" i="0" u="none" strike="noStrike" dirty="0">
                        <a:solidFill>
                          <a:srgbClr val="000000"/>
                        </a:solidFill>
                        <a:effectLst/>
                        <a:latin typeface="Aptos Narrow" panose="020B0004020202020204" pitchFamily="34" charset="0"/>
                      </a:endParaRPr>
                    </a:p>
                  </a:txBody>
                  <a:tcPr marL="4351" marR="4351" marT="4351" marB="0" anchor="ctr"/>
                </a:tc>
                <a:extLst>
                  <a:ext uri="{0D108BD9-81ED-4DB2-BD59-A6C34878D82A}">
                    <a16:rowId xmlns:a16="http://schemas.microsoft.com/office/drawing/2014/main" val="1691951063"/>
                  </a:ext>
                </a:extLst>
              </a:tr>
              <a:tr h="87027">
                <a:tc>
                  <a:txBody>
                    <a:bodyPr/>
                    <a:lstStyle/>
                    <a:p>
                      <a:pPr algn="l" fontAlgn="b">
                        <a:buNone/>
                      </a:pPr>
                      <a:r>
                        <a:rPr lang="es-CO" sz="600" b="1" u="none" strike="noStrike" dirty="0">
                          <a:effectLst/>
                        </a:rPr>
                        <a:t>DEFINITIVA</a:t>
                      </a:r>
                      <a:endParaRPr lang="es-CO" sz="600" b="1" i="0" u="none" strike="noStrike" dirty="0">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65</a:t>
                      </a:r>
                      <a:endParaRPr lang="es-CO" sz="600" b="1"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2013</a:t>
                      </a:r>
                      <a:endParaRPr lang="es-CO" sz="600" b="1"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dirty="0">
                          <a:effectLst/>
                        </a:rPr>
                        <a:t>155</a:t>
                      </a:r>
                      <a:endParaRPr lang="es-CO" sz="600" b="1" i="0" u="none" strike="noStrike" dirty="0">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201748844"/>
                  </a:ext>
                </a:extLst>
              </a:tr>
              <a:tr h="87027">
                <a:tc>
                  <a:txBody>
                    <a:bodyPr/>
                    <a:lstStyle/>
                    <a:p>
                      <a:pPr algn="l" fontAlgn="b">
                        <a:buNone/>
                      </a:pPr>
                      <a:r>
                        <a:rPr lang="es-CO" sz="600" b="1" u="none" strike="noStrike" dirty="0">
                          <a:effectLst/>
                        </a:rPr>
                        <a:t>FEMENINO</a:t>
                      </a:r>
                      <a:endParaRPr lang="es-CO" sz="600" b="1" i="0" u="none" strike="noStrike" dirty="0">
                        <a:solidFill>
                          <a:srgbClr val="000000"/>
                        </a:solidFill>
                        <a:effectLst/>
                        <a:latin typeface="Aptos Narrow" panose="020B0004020202020204" pitchFamily="34" charset="0"/>
                      </a:endParaRPr>
                    </a:p>
                  </a:txBody>
                  <a:tcPr marL="39162" marR="4351" marT="4351" marB="0" anchor="b"/>
                </a:tc>
                <a:tc>
                  <a:txBody>
                    <a:bodyPr/>
                    <a:lstStyle/>
                    <a:p>
                      <a:pPr algn="ctr" fontAlgn="b">
                        <a:buNone/>
                      </a:pPr>
                      <a:r>
                        <a:rPr lang="es-CO" sz="600" u="none" strike="noStrike">
                          <a:effectLst/>
                        </a:rPr>
                        <a:t>65</a:t>
                      </a:r>
                      <a:endParaRPr lang="es-CO" sz="600" b="1"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2013</a:t>
                      </a:r>
                      <a:endParaRPr lang="es-CO" sz="600" b="1"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dirty="0">
                          <a:effectLst/>
                        </a:rPr>
                        <a:t>79</a:t>
                      </a:r>
                      <a:endParaRPr lang="es-CO" sz="600" b="1" i="0" u="none" strike="noStrike" dirty="0">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856781806"/>
                  </a:ext>
                </a:extLst>
              </a:tr>
              <a:tr h="87027">
                <a:tc>
                  <a:txBody>
                    <a:bodyPr/>
                    <a:lstStyle/>
                    <a:p>
                      <a:pPr algn="l" fontAlgn="b">
                        <a:buNone/>
                      </a:pPr>
                      <a:r>
                        <a:rPr lang="es-CO" sz="600" b="1" u="none" strike="noStrike" dirty="0">
                          <a:effectLst/>
                        </a:rPr>
                        <a:t>CALLE</a:t>
                      </a:r>
                      <a:r>
                        <a:rPr lang="es-CO" sz="600" u="none" strike="noStrike" dirty="0">
                          <a:effectLst/>
                        </a:rPr>
                        <a:t> </a:t>
                      </a:r>
                      <a:r>
                        <a:rPr lang="es-CO" sz="600" b="1" u="none" strike="noStrike" dirty="0">
                          <a:effectLst/>
                        </a:rPr>
                        <a:t>100</a:t>
                      </a:r>
                      <a:endParaRPr lang="es-CO" sz="600" b="1" i="0" u="none" strike="noStrike" dirty="0">
                        <a:solidFill>
                          <a:srgbClr val="000000"/>
                        </a:solidFill>
                        <a:effectLst/>
                        <a:latin typeface="Aptos Narrow" panose="020B0004020202020204" pitchFamily="34" charset="0"/>
                      </a:endParaRPr>
                    </a:p>
                  </a:txBody>
                  <a:tcPr marL="78324" marR="4351" marT="4351" marB="0" anchor="b"/>
                </a:tc>
                <a:tc>
                  <a:txBody>
                    <a:bodyPr/>
                    <a:lstStyle/>
                    <a:p>
                      <a:pPr algn="ctr" fontAlgn="b">
                        <a:buNone/>
                      </a:pPr>
                      <a:r>
                        <a:rPr lang="es-CO" sz="600" u="none" strike="noStrike">
                          <a:effectLst/>
                        </a:rPr>
                        <a:t>65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40</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463988322"/>
                  </a:ext>
                </a:extLst>
              </a:tr>
              <a:tr h="87027">
                <a:tc>
                  <a:txBody>
                    <a:bodyPr/>
                    <a:lstStyle/>
                    <a:p>
                      <a:pPr algn="l" fontAlgn="b">
                        <a:buNone/>
                      </a:pPr>
                      <a:r>
                        <a:rPr lang="es-CO" sz="600" u="none" strike="noStrike">
                          <a:effectLst/>
                        </a:rPr>
                        <a:t>AUXILIAR ADMINISTRATIVO - 16</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53</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2019</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781749395"/>
                  </a:ext>
                </a:extLst>
              </a:tr>
              <a:tr h="87027">
                <a:tc>
                  <a:txBody>
                    <a:bodyPr/>
                    <a:lstStyle/>
                    <a:p>
                      <a:pPr algn="l" fontAlgn="b">
                        <a:buNone/>
                      </a:pPr>
                      <a:r>
                        <a:rPr lang="es-CO" sz="600" u="none" strike="noStrike">
                          <a:effectLst/>
                        </a:rPr>
                        <a:t>AUXILIAR ADMINISTRATIVO - 18</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50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2017</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425855555"/>
                  </a:ext>
                </a:extLst>
              </a:tr>
              <a:tr h="87027">
                <a:tc>
                  <a:txBody>
                    <a:bodyPr/>
                    <a:lstStyle/>
                    <a:p>
                      <a:pPr algn="l" fontAlgn="b">
                        <a:buNone/>
                      </a:pPr>
                      <a:r>
                        <a:rPr lang="es-CO" sz="600" u="none" strike="noStrike">
                          <a:effectLst/>
                        </a:rPr>
                        <a:t>AUXILIAR SERV. GENERALES - 15</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3</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315464573"/>
                  </a:ext>
                </a:extLst>
              </a:tr>
              <a:tr h="87027">
                <a:tc>
                  <a:txBody>
                    <a:bodyPr/>
                    <a:lstStyle/>
                    <a:p>
                      <a:pPr algn="l" fontAlgn="b">
                        <a:buNone/>
                      </a:pPr>
                      <a:r>
                        <a:rPr lang="es-CO" sz="600" u="none" strike="noStrike">
                          <a:effectLst/>
                        </a:rPr>
                        <a:t>ENFERMERO AUXILIAR  - 17</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36</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572031519"/>
                  </a:ext>
                </a:extLst>
              </a:tr>
              <a:tr h="87027">
                <a:tc>
                  <a:txBody>
                    <a:bodyPr/>
                    <a:lstStyle/>
                    <a:p>
                      <a:pPr algn="l" fontAlgn="b">
                        <a:buNone/>
                      </a:pPr>
                      <a:r>
                        <a:rPr lang="es-CO" sz="600" u="none" strike="noStrike">
                          <a:effectLst/>
                        </a:rPr>
                        <a:t>PROFESIONAL ESPECIALIZADO - 12</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53</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416573019"/>
                  </a:ext>
                </a:extLst>
              </a:tr>
              <a:tr h="87027">
                <a:tc>
                  <a:txBody>
                    <a:bodyPr/>
                    <a:lstStyle/>
                    <a:p>
                      <a:pPr algn="l" fontAlgn="b">
                        <a:buNone/>
                      </a:pPr>
                      <a:r>
                        <a:rPr lang="es-CO" sz="600" u="none" strike="noStrike">
                          <a:effectLst/>
                        </a:rPr>
                        <a:t>PROFESIONAL ESPECIALIZADO - 14</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57</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2017</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7</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687131113"/>
                  </a:ext>
                </a:extLst>
              </a:tr>
              <a:tr h="87027">
                <a:tc>
                  <a:txBody>
                    <a:bodyPr/>
                    <a:lstStyle/>
                    <a:p>
                      <a:pPr algn="l" fontAlgn="b">
                        <a:buNone/>
                      </a:pPr>
                      <a:r>
                        <a:rPr lang="es-CO" sz="600" u="none" strike="noStrike">
                          <a:effectLst/>
                        </a:rPr>
                        <a:t>PROFESIONAL ESPECIALIZADO - 18</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65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558167600"/>
                  </a:ext>
                </a:extLst>
              </a:tr>
              <a:tr h="87027">
                <a:tc>
                  <a:txBody>
                    <a:bodyPr/>
                    <a:lstStyle/>
                    <a:p>
                      <a:pPr algn="l" fontAlgn="b">
                        <a:buNone/>
                      </a:pPr>
                      <a:r>
                        <a:rPr lang="es-CO" sz="600" u="none" strike="noStrike">
                          <a:effectLst/>
                        </a:rPr>
                        <a:t>PROFESIONAL UNIVERSITARIO - 10</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32</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330041587"/>
                  </a:ext>
                </a:extLst>
              </a:tr>
              <a:tr h="87027">
                <a:tc>
                  <a:txBody>
                    <a:bodyPr/>
                    <a:lstStyle/>
                    <a:p>
                      <a:pPr algn="l" fontAlgn="b">
                        <a:buNone/>
                      </a:pPr>
                      <a:r>
                        <a:rPr lang="es-CO" sz="600" u="none" strike="noStrike">
                          <a:effectLst/>
                        </a:rPr>
                        <a:t>PROFESIONAL UNIVERSITARIO - 11</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42</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2021</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862075034"/>
                  </a:ext>
                </a:extLst>
              </a:tr>
              <a:tr h="87027">
                <a:tc>
                  <a:txBody>
                    <a:bodyPr/>
                    <a:lstStyle/>
                    <a:p>
                      <a:pPr algn="l" fontAlgn="b">
                        <a:buNone/>
                      </a:pPr>
                      <a:r>
                        <a:rPr lang="es-CO" sz="600" u="none" strike="noStrike">
                          <a:effectLst/>
                        </a:rPr>
                        <a:t>SECRETARIO - 12</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46</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4</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875796626"/>
                  </a:ext>
                </a:extLst>
              </a:tr>
              <a:tr h="87027">
                <a:tc>
                  <a:txBody>
                    <a:bodyPr/>
                    <a:lstStyle/>
                    <a:p>
                      <a:pPr algn="l" fontAlgn="b">
                        <a:buNone/>
                      </a:pPr>
                      <a:r>
                        <a:rPr lang="es-CO" sz="600" u="none" strike="noStrike">
                          <a:effectLst/>
                        </a:rPr>
                        <a:t>SECRETARIO - 14</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42</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dirty="0">
                          <a:effectLst/>
                        </a:rPr>
                        <a:t>1</a:t>
                      </a:r>
                      <a:endParaRPr lang="es-CO" sz="600" b="0" i="0" u="none" strike="noStrike" dirty="0">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459302623"/>
                  </a:ext>
                </a:extLst>
              </a:tr>
              <a:tr h="87027">
                <a:tc>
                  <a:txBody>
                    <a:bodyPr/>
                    <a:lstStyle/>
                    <a:p>
                      <a:pPr algn="l" fontAlgn="b">
                        <a:buNone/>
                      </a:pPr>
                      <a:r>
                        <a:rPr lang="es-CO" sz="600" u="none" strike="noStrike">
                          <a:effectLst/>
                        </a:rPr>
                        <a:t>SECRETARIO EJECUTIVO - 16</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2019</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3</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523441614"/>
                  </a:ext>
                </a:extLst>
              </a:tr>
              <a:tr h="87027">
                <a:tc>
                  <a:txBody>
                    <a:bodyPr/>
                    <a:lstStyle/>
                    <a:p>
                      <a:pPr algn="l" fontAlgn="b">
                        <a:buNone/>
                      </a:pPr>
                      <a:r>
                        <a:rPr lang="es-CO" sz="600" u="none" strike="noStrike">
                          <a:effectLst/>
                        </a:rPr>
                        <a:t>SECRETARIO EJECUTIVO - 18</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2018</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631297397"/>
                  </a:ext>
                </a:extLst>
              </a:tr>
              <a:tr h="87027">
                <a:tc>
                  <a:txBody>
                    <a:bodyPr/>
                    <a:lstStyle/>
                    <a:p>
                      <a:pPr algn="l" fontAlgn="b">
                        <a:buNone/>
                      </a:pPr>
                      <a:r>
                        <a:rPr lang="es-CO" sz="600" u="none" strike="noStrike">
                          <a:effectLst/>
                        </a:rPr>
                        <a:t>TECNICO - 12</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979732020"/>
                  </a:ext>
                </a:extLst>
              </a:tr>
              <a:tr h="87027">
                <a:tc>
                  <a:txBody>
                    <a:bodyPr/>
                    <a:lstStyle/>
                    <a:p>
                      <a:pPr algn="l" fontAlgn="b">
                        <a:buNone/>
                      </a:pPr>
                      <a:r>
                        <a:rPr lang="es-CO" sz="600" u="none" strike="noStrike">
                          <a:effectLst/>
                        </a:rPr>
                        <a:t>TECNICO - 14</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27362799"/>
                  </a:ext>
                </a:extLst>
              </a:tr>
              <a:tr h="87027">
                <a:tc>
                  <a:txBody>
                    <a:bodyPr/>
                    <a:lstStyle/>
                    <a:p>
                      <a:pPr algn="l" fontAlgn="b">
                        <a:buNone/>
                      </a:pPr>
                      <a:r>
                        <a:rPr lang="es-CO" sz="600" u="none" strike="noStrike">
                          <a:effectLst/>
                        </a:rPr>
                        <a:t>TECNICO ADMINISTRATIVO - 12</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41</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2017</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319212930"/>
                  </a:ext>
                </a:extLst>
              </a:tr>
              <a:tr h="87027">
                <a:tc>
                  <a:txBody>
                    <a:bodyPr/>
                    <a:lstStyle/>
                    <a:p>
                      <a:pPr algn="l" fontAlgn="b">
                        <a:buNone/>
                      </a:pPr>
                      <a:r>
                        <a:rPr lang="es-CO" sz="600" u="none" strike="noStrike">
                          <a:effectLst/>
                        </a:rPr>
                        <a:t>TECNICO ADMINISTRATIVO - 7</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33</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2022</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075162555"/>
                  </a:ext>
                </a:extLst>
              </a:tr>
              <a:tr h="87027">
                <a:tc>
                  <a:txBody>
                    <a:bodyPr/>
                    <a:lstStyle/>
                    <a:p>
                      <a:pPr algn="l" fontAlgn="b">
                        <a:buNone/>
                      </a:pPr>
                      <a:r>
                        <a:rPr lang="es-CO" sz="600" u="none" strike="noStrike">
                          <a:effectLst/>
                        </a:rPr>
                        <a:t>TECNICO OPERATIVO - 14</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38</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429261623"/>
                  </a:ext>
                </a:extLst>
              </a:tr>
              <a:tr h="87027">
                <a:tc>
                  <a:txBody>
                    <a:bodyPr/>
                    <a:lstStyle/>
                    <a:p>
                      <a:pPr algn="l" fontAlgn="b">
                        <a:buNone/>
                      </a:pPr>
                      <a:r>
                        <a:rPr lang="es-CO" sz="600" u="none" strike="noStrike" dirty="0">
                          <a:effectLst/>
                        </a:rPr>
                        <a:t>TECNICO SERV ASISTENCIALES - 13</a:t>
                      </a:r>
                      <a:endParaRPr lang="es-CO" sz="600" b="0" i="0" u="none" strike="noStrike" dirty="0">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43</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3</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942082069"/>
                  </a:ext>
                </a:extLst>
              </a:tr>
              <a:tr h="87027">
                <a:tc>
                  <a:txBody>
                    <a:bodyPr/>
                    <a:lstStyle/>
                    <a:p>
                      <a:pPr algn="l" fontAlgn="b">
                        <a:buNone/>
                      </a:pPr>
                      <a:r>
                        <a:rPr lang="es-CO" sz="600" b="1" u="none" strike="noStrike" dirty="0">
                          <a:effectLst/>
                        </a:rPr>
                        <a:t>CALLE 100 - MEDICINA</a:t>
                      </a:r>
                      <a:endParaRPr lang="es-CO" sz="600" b="1" i="0" u="none" strike="noStrike" dirty="0">
                        <a:solidFill>
                          <a:srgbClr val="000000"/>
                        </a:solidFill>
                        <a:effectLst/>
                        <a:latin typeface="Aptos Narrow" panose="020B0004020202020204" pitchFamily="34" charset="0"/>
                      </a:endParaRPr>
                    </a:p>
                  </a:txBody>
                  <a:tcPr marL="78324" marR="4351" marT="4351" marB="0" anchor="b"/>
                </a:tc>
                <a:tc>
                  <a:txBody>
                    <a:bodyPr/>
                    <a:lstStyle/>
                    <a:p>
                      <a:pPr algn="ctr" fontAlgn="b">
                        <a:buNone/>
                      </a:pPr>
                      <a:r>
                        <a:rPr lang="es-CO" sz="600" u="none" strike="noStrike">
                          <a:effectLst/>
                        </a:rPr>
                        <a:t>49</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2017</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7</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4183363822"/>
                  </a:ext>
                </a:extLst>
              </a:tr>
              <a:tr h="87027">
                <a:tc>
                  <a:txBody>
                    <a:bodyPr/>
                    <a:lstStyle/>
                    <a:p>
                      <a:pPr algn="l" fontAlgn="b">
                        <a:buNone/>
                      </a:pPr>
                      <a:r>
                        <a:rPr lang="es-CO" sz="600" u="none" strike="noStrike">
                          <a:effectLst/>
                        </a:rPr>
                        <a:t>PROFESIONAL ESPECIALIZADO - 12</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46</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4285051736"/>
                  </a:ext>
                </a:extLst>
              </a:tr>
              <a:tr h="87027">
                <a:tc>
                  <a:txBody>
                    <a:bodyPr/>
                    <a:lstStyle/>
                    <a:p>
                      <a:pPr algn="l" fontAlgn="b">
                        <a:buNone/>
                      </a:pPr>
                      <a:r>
                        <a:rPr lang="es-CO" sz="600" u="none" strike="noStrike">
                          <a:effectLst/>
                        </a:rPr>
                        <a:t>PROFESIONAL ESPECIALIZADO - 14</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49</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2019</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782507017"/>
                  </a:ext>
                </a:extLst>
              </a:tr>
              <a:tr h="87027">
                <a:tc>
                  <a:txBody>
                    <a:bodyPr/>
                    <a:lstStyle/>
                    <a:p>
                      <a:pPr algn="l" fontAlgn="b">
                        <a:buNone/>
                      </a:pPr>
                      <a:r>
                        <a:rPr lang="es-CO" sz="600" u="none" strike="noStrike">
                          <a:effectLst/>
                        </a:rPr>
                        <a:t>PROFESIONAL UNIVERSITARIO - 11</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579002058"/>
                  </a:ext>
                </a:extLst>
              </a:tr>
              <a:tr h="87027">
                <a:tc>
                  <a:txBody>
                    <a:bodyPr/>
                    <a:lstStyle/>
                    <a:p>
                      <a:pPr algn="l" fontAlgn="b">
                        <a:buNone/>
                      </a:pPr>
                      <a:r>
                        <a:rPr lang="es-CO" sz="600" u="none" strike="noStrike">
                          <a:effectLst/>
                        </a:rPr>
                        <a:t>PROFESIONAL UNIVERSITARIO - 5</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971942127"/>
                  </a:ext>
                </a:extLst>
              </a:tr>
              <a:tr h="87027">
                <a:tc>
                  <a:txBody>
                    <a:bodyPr/>
                    <a:lstStyle/>
                    <a:p>
                      <a:pPr algn="l" fontAlgn="b">
                        <a:buNone/>
                      </a:pPr>
                      <a:r>
                        <a:rPr lang="es-CO" sz="600" u="none" strike="noStrike">
                          <a:effectLst/>
                        </a:rPr>
                        <a:t>SECRETARIO - 12</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2018</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4142415949"/>
                  </a:ext>
                </a:extLst>
              </a:tr>
              <a:tr h="87027">
                <a:tc>
                  <a:txBody>
                    <a:bodyPr/>
                    <a:lstStyle/>
                    <a:p>
                      <a:pPr algn="l" fontAlgn="b">
                        <a:buNone/>
                      </a:pPr>
                      <a:r>
                        <a:rPr lang="es-CO" sz="600" u="none" strike="noStrike">
                          <a:effectLst/>
                        </a:rPr>
                        <a:t>TECNICO AREA DE LA SALUD - 12</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42</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2017</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076238762"/>
                  </a:ext>
                </a:extLst>
              </a:tr>
              <a:tr h="87027">
                <a:tc>
                  <a:txBody>
                    <a:bodyPr/>
                    <a:lstStyle/>
                    <a:p>
                      <a:pPr algn="l" fontAlgn="b">
                        <a:buNone/>
                      </a:pPr>
                      <a:r>
                        <a:rPr lang="es-CO" sz="600" b="1" u="none" strike="noStrike" dirty="0">
                          <a:effectLst/>
                        </a:rPr>
                        <a:t>CAMPUS NUEVA GRANADA</a:t>
                      </a:r>
                      <a:endParaRPr lang="es-CO" sz="600" b="1" i="0" u="none" strike="noStrike" dirty="0">
                        <a:solidFill>
                          <a:srgbClr val="000000"/>
                        </a:solidFill>
                        <a:effectLst/>
                        <a:latin typeface="Aptos Narrow" panose="020B0004020202020204" pitchFamily="34" charset="0"/>
                      </a:endParaRPr>
                    </a:p>
                  </a:txBody>
                  <a:tcPr marL="78324" marR="4351" marT="4351" marB="0" anchor="b"/>
                </a:tc>
                <a:tc>
                  <a:txBody>
                    <a:bodyPr/>
                    <a:lstStyle/>
                    <a:p>
                      <a:pPr algn="ctr" fontAlgn="b">
                        <a:buNone/>
                      </a:pPr>
                      <a:r>
                        <a:rPr lang="es-CO" sz="600" u="none" strike="noStrike">
                          <a:effectLst/>
                        </a:rPr>
                        <a:t>61</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2013</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32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844774595"/>
                  </a:ext>
                </a:extLst>
              </a:tr>
              <a:tr h="87027">
                <a:tc>
                  <a:txBody>
                    <a:bodyPr/>
                    <a:lstStyle/>
                    <a:p>
                      <a:pPr algn="l" fontAlgn="b">
                        <a:buNone/>
                      </a:pPr>
                      <a:r>
                        <a:rPr lang="es-CO" sz="600" u="none" strike="noStrike">
                          <a:effectLst/>
                        </a:rPr>
                        <a:t>AUXILIAR ADMINISTRATIVO - 18</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2022</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248584687"/>
                  </a:ext>
                </a:extLst>
              </a:tr>
              <a:tr h="87027">
                <a:tc>
                  <a:txBody>
                    <a:bodyPr/>
                    <a:lstStyle/>
                    <a:p>
                      <a:pPr algn="l" fontAlgn="b">
                        <a:buNone/>
                      </a:pPr>
                      <a:r>
                        <a:rPr lang="es-CO" sz="600" u="none" strike="noStrike">
                          <a:effectLst/>
                        </a:rPr>
                        <a:t>ENFERMERO AUXILIAR  - 15</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61</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598396223"/>
                  </a:ext>
                </a:extLst>
              </a:tr>
              <a:tr h="87027">
                <a:tc>
                  <a:txBody>
                    <a:bodyPr/>
                    <a:lstStyle/>
                    <a:p>
                      <a:pPr algn="l" fontAlgn="b">
                        <a:buNone/>
                      </a:pPr>
                      <a:r>
                        <a:rPr lang="es-CO" sz="600" u="none" strike="noStrike">
                          <a:effectLst/>
                        </a:rPr>
                        <a:t>ENFERMERO AUXILIAR  - 20</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169477952"/>
                  </a:ext>
                </a:extLst>
              </a:tr>
              <a:tr h="87027">
                <a:tc>
                  <a:txBody>
                    <a:bodyPr/>
                    <a:lstStyle/>
                    <a:p>
                      <a:pPr algn="l" fontAlgn="b">
                        <a:buNone/>
                      </a:pPr>
                      <a:r>
                        <a:rPr lang="es-CO" sz="600" u="none" strike="noStrike">
                          <a:effectLst/>
                        </a:rPr>
                        <a:t>OPERARIO CALIFICADO - 15</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33</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2021</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999810100"/>
                  </a:ext>
                </a:extLst>
              </a:tr>
              <a:tr h="87027">
                <a:tc>
                  <a:txBody>
                    <a:bodyPr/>
                    <a:lstStyle/>
                    <a:p>
                      <a:pPr algn="l" fontAlgn="b">
                        <a:buNone/>
                      </a:pPr>
                      <a:r>
                        <a:rPr lang="es-CO" sz="600" u="none" strike="noStrike">
                          <a:effectLst/>
                        </a:rPr>
                        <a:t>PROFESIONAL ESPECIALIZADO - 14</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38</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2019</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03295578"/>
                  </a:ext>
                </a:extLst>
              </a:tr>
              <a:tr h="87027">
                <a:tc>
                  <a:txBody>
                    <a:bodyPr/>
                    <a:lstStyle/>
                    <a:p>
                      <a:pPr algn="l" fontAlgn="b">
                        <a:buNone/>
                      </a:pPr>
                      <a:r>
                        <a:rPr lang="es-CO" sz="600" u="none" strike="noStrike">
                          <a:effectLst/>
                        </a:rPr>
                        <a:t>PROFESIONAL ESPECIALIZADO - 18</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36</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2017</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249994997"/>
                  </a:ext>
                </a:extLst>
              </a:tr>
              <a:tr h="87027">
                <a:tc>
                  <a:txBody>
                    <a:bodyPr/>
                    <a:lstStyle/>
                    <a:p>
                      <a:pPr algn="l" fontAlgn="b">
                        <a:buNone/>
                      </a:pPr>
                      <a:r>
                        <a:rPr lang="es-CO" sz="600" u="none" strike="noStrike">
                          <a:effectLst/>
                        </a:rPr>
                        <a:t>PROFESIONAL UNIVERSITARIO - 11</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33</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2019</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870957531"/>
                  </a:ext>
                </a:extLst>
              </a:tr>
              <a:tr h="87027">
                <a:tc>
                  <a:txBody>
                    <a:bodyPr/>
                    <a:lstStyle/>
                    <a:p>
                      <a:pPr algn="l" fontAlgn="b">
                        <a:buNone/>
                      </a:pPr>
                      <a:r>
                        <a:rPr lang="es-CO" sz="600" u="none" strike="noStrike">
                          <a:effectLst/>
                        </a:rPr>
                        <a:t>PROFESIONAL UNIVERSITARIO - 3</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33</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323761388"/>
                  </a:ext>
                </a:extLst>
              </a:tr>
              <a:tr h="87027">
                <a:tc>
                  <a:txBody>
                    <a:bodyPr/>
                    <a:lstStyle/>
                    <a:p>
                      <a:pPr algn="l" fontAlgn="b">
                        <a:buNone/>
                      </a:pPr>
                      <a:r>
                        <a:rPr lang="es-CO" sz="600" u="none" strike="noStrike">
                          <a:effectLst/>
                        </a:rPr>
                        <a:t>PROFESIONAL UNIVERSITARIO - 8</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43</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31842200"/>
                  </a:ext>
                </a:extLst>
              </a:tr>
              <a:tr h="87027">
                <a:tc>
                  <a:txBody>
                    <a:bodyPr/>
                    <a:lstStyle/>
                    <a:p>
                      <a:pPr algn="l" fontAlgn="b">
                        <a:buNone/>
                      </a:pPr>
                      <a:r>
                        <a:rPr lang="es-CO" sz="600" u="none" strike="noStrike">
                          <a:effectLst/>
                        </a:rPr>
                        <a:t>SECRETARIO - 12</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52</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6</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596824728"/>
                  </a:ext>
                </a:extLst>
              </a:tr>
              <a:tr h="87027">
                <a:tc>
                  <a:txBody>
                    <a:bodyPr/>
                    <a:lstStyle/>
                    <a:p>
                      <a:pPr algn="l" fontAlgn="b">
                        <a:buNone/>
                      </a:pPr>
                      <a:r>
                        <a:rPr lang="es-CO" sz="600" u="none" strike="noStrike">
                          <a:effectLst/>
                        </a:rPr>
                        <a:t>SECRETARIO EJECUTIVO - 16</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2018</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3</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865489928"/>
                  </a:ext>
                </a:extLst>
              </a:tr>
              <a:tr h="87027">
                <a:tc>
                  <a:txBody>
                    <a:bodyPr/>
                    <a:lstStyle/>
                    <a:p>
                      <a:pPr algn="l" fontAlgn="b">
                        <a:buNone/>
                      </a:pPr>
                      <a:r>
                        <a:rPr lang="es-CO" sz="600" u="none" strike="noStrike">
                          <a:effectLst/>
                        </a:rPr>
                        <a:t>SECRETARIO EJECUTIVO - 18</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315111847"/>
                  </a:ext>
                </a:extLst>
              </a:tr>
              <a:tr h="87027">
                <a:tc>
                  <a:txBody>
                    <a:bodyPr/>
                    <a:lstStyle/>
                    <a:p>
                      <a:pPr algn="l" fontAlgn="b">
                        <a:buNone/>
                      </a:pPr>
                      <a:r>
                        <a:rPr lang="es-CO" sz="600" u="none" strike="noStrike">
                          <a:effectLst/>
                        </a:rPr>
                        <a:t>TECNICO - 14</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2120804144"/>
                  </a:ext>
                </a:extLst>
              </a:tr>
              <a:tr h="87027">
                <a:tc>
                  <a:txBody>
                    <a:bodyPr/>
                    <a:lstStyle/>
                    <a:p>
                      <a:pPr algn="l" fontAlgn="b">
                        <a:buNone/>
                      </a:pPr>
                      <a:r>
                        <a:rPr lang="es-CO" sz="600" u="none" strike="noStrike">
                          <a:effectLst/>
                        </a:rPr>
                        <a:t>TECNICO ADMINISTRATIVO - 14</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46</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2020</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997037326"/>
                  </a:ext>
                </a:extLst>
              </a:tr>
              <a:tr h="87027">
                <a:tc>
                  <a:txBody>
                    <a:bodyPr/>
                    <a:lstStyle/>
                    <a:p>
                      <a:pPr algn="l" fontAlgn="b">
                        <a:buNone/>
                      </a:pPr>
                      <a:r>
                        <a:rPr lang="es-CO" sz="600" u="none" strike="noStrike">
                          <a:effectLst/>
                        </a:rPr>
                        <a:t>TECNICO ADMINISTRATIVO - 7</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24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003689763"/>
                  </a:ext>
                </a:extLst>
              </a:tr>
              <a:tr h="87027">
                <a:tc>
                  <a:txBody>
                    <a:bodyPr/>
                    <a:lstStyle/>
                    <a:p>
                      <a:pPr algn="l" fontAlgn="b">
                        <a:buNone/>
                      </a:pPr>
                      <a:r>
                        <a:rPr lang="es-CO" sz="600" u="none" strike="noStrike">
                          <a:effectLst/>
                        </a:rPr>
                        <a:t>TECNICO AREA DE LA SALUD - 12</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2013</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764146407"/>
                  </a:ext>
                </a:extLst>
              </a:tr>
              <a:tr h="87027">
                <a:tc>
                  <a:txBody>
                    <a:bodyPr/>
                    <a:lstStyle/>
                    <a:p>
                      <a:pPr algn="l" fontAlgn="b">
                        <a:buNone/>
                      </a:pPr>
                      <a:r>
                        <a:rPr lang="es-CO" sz="600" u="none" strike="noStrike">
                          <a:effectLst/>
                        </a:rPr>
                        <a:t>TECNICO OPERATIVO - 12</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28</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3999787508"/>
                  </a:ext>
                </a:extLst>
              </a:tr>
              <a:tr h="87027">
                <a:tc>
                  <a:txBody>
                    <a:bodyPr/>
                    <a:lstStyle/>
                    <a:p>
                      <a:pPr algn="l" fontAlgn="b">
                        <a:buNone/>
                      </a:pPr>
                      <a:r>
                        <a:rPr lang="es-CO" sz="600" u="none" strike="noStrike">
                          <a:effectLst/>
                        </a:rPr>
                        <a:t>TECNICO SERV ASISTENCIALES - 11</a:t>
                      </a:r>
                      <a:endParaRPr lang="es-CO" sz="600" b="0" i="0" u="none" strike="noStrike">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42</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722470869"/>
                  </a:ext>
                </a:extLst>
              </a:tr>
              <a:tr h="87027">
                <a:tc>
                  <a:txBody>
                    <a:bodyPr/>
                    <a:lstStyle/>
                    <a:p>
                      <a:pPr algn="l" fontAlgn="b">
                        <a:buNone/>
                      </a:pPr>
                      <a:r>
                        <a:rPr lang="es-CO" sz="600" u="none" strike="noStrike" dirty="0">
                          <a:effectLst/>
                        </a:rPr>
                        <a:t>TECNICO SERV ASISTENCIALES - 13</a:t>
                      </a:r>
                      <a:endParaRPr lang="es-CO" sz="600" b="0" i="0" u="none" strike="noStrike" dirty="0">
                        <a:solidFill>
                          <a:srgbClr val="000000"/>
                        </a:solidFill>
                        <a:effectLst/>
                        <a:latin typeface="Aptos Narrow" panose="020B0004020202020204" pitchFamily="34" charset="0"/>
                      </a:endParaRPr>
                    </a:p>
                  </a:txBody>
                  <a:tcPr marL="117486" marR="4351" marT="4351" marB="0" anchor="b"/>
                </a:tc>
                <a:tc>
                  <a:txBody>
                    <a:bodyPr/>
                    <a:lstStyle/>
                    <a:p>
                      <a:pPr algn="ctr" fontAlgn="b">
                        <a:buNone/>
                      </a:pPr>
                      <a:r>
                        <a:rPr lang="es-CO" sz="600" u="none" strike="noStrike">
                          <a:effectLst/>
                        </a:rPr>
                        <a:t>57</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351" marR="4351" marT="4351" marB="0" anchor="b"/>
                </a:tc>
                <a:tc>
                  <a:txBody>
                    <a:bodyPr/>
                    <a:lstStyle/>
                    <a:p>
                      <a:pPr algn="r" fontAlgn="b">
                        <a:buNone/>
                      </a:pPr>
                      <a:r>
                        <a:rPr lang="es-CO" sz="600" u="none" strike="noStrike" dirty="0">
                          <a:effectLst/>
                        </a:rPr>
                        <a:t>5</a:t>
                      </a:r>
                      <a:endParaRPr lang="es-CO" sz="600" b="0" i="0" u="none" strike="noStrike" dirty="0">
                        <a:solidFill>
                          <a:srgbClr val="000000"/>
                        </a:solidFill>
                        <a:effectLst/>
                        <a:latin typeface="Aptos Narrow" panose="020B0004020202020204" pitchFamily="34" charset="0"/>
                      </a:endParaRPr>
                    </a:p>
                  </a:txBody>
                  <a:tcPr marL="4351" marR="4351" marT="4351" marB="0" anchor="b"/>
                </a:tc>
                <a:extLst>
                  <a:ext uri="{0D108BD9-81ED-4DB2-BD59-A6C34878D82A}">
                    <a16:rowId xmlns:a16="http://schemas.microsoft.com/office/drawing/2014/main" val="1178681173"/>
                  </a:ext>
                </a:extLst>
              </a:tr>
            </a:tbl>
          </a:graphicData>
        </a:graphic>
      </p:graphicFrame>
      <p:graphicFrame>
        <p:nvGraphicFramePr>
          <p:cNvPr id="8" name="Tabla 7">
            <a:extLst>
              <a:ext uri="{FF2B5EF4-FFF2-40B4-BE49-F238E27FC236}">
                <a16:creationId xmlns:a16="http://schemas.microsoft.com/office/drawing/2014/main" id="{6FF74CE0-9939-F21A-0539-6BEBAD030ACB}"/>
              </a:ext>
            </a:extLst>
          </p:cNvPr>
          <p:cNvGraphicFramePr>
            <a:graphicFrameLocks noGrp="1"/>
          </p:cNvGraphicFramePr>
          <p:nvPr>
            <p:extLst>
              <p:ext uri="{D42A27DB-BD31-4B8C-83A1-F6EECF244321}">
                <p14:modId xmlns:p14="http://schemas.microsoft.com/office/powerpoint/2010/main" val="729269431"/>
              </p:ext>
            </p:extLst>
          </p:nvPr>
        </p:nvGraphicFramePr>
        <p:xfrm>
          <a:off x="6736398" y="1186936"/>
          <a:ext cx="4327842" cy="4713360"/>
        </p:xfrm>
        <a:graphic>
          <a:graphicData uri="http://schemas.openxmlformats.org/drawingml/2006/table">
            <a:tbl>
              <a:tblPr>
                <a:tableStyleId>{D27102A9-8310-4765-A935-A1911B00CA55}</a:tableStyleId>
              </a:tblPr>
              <a:tblGrid>
                <a:gridCol w="1729433">
                  <a:extLst>
                    <a:ext uri="{9D8B030D-6E8A-4147-A177-3AD203B41FA5}">
                      <a16:colId xmlns:a16="http://schemas.microsoft.com/office/drawing/2014/main" val="2379035242"/>
                    </a:ext>
                  </a:extLst>
                </a:gridCol>
                <a:gridCol w="655991">
                  <a:extLst>
                    <a:ext uri="{9D8B030D-6E8A-4147-A177-3AD203B41FA5}">
                      <a16:colId xmlns:a16="http://schemas.microsoft.com/office/drawing/2014/main" val="871467117"/>
                    </a:ext>
                  </a:extLst>
                </a:gridCol>
                <a:gridCol w="937132">
                  <a:extLst>
                    <a:ext uri="{9D8B030D-6E8A-4147-A177-3AD203B41FA5}">
                      <a16:colId xmlns:a16="http://schemas.microsoft.com/office/drawing/2014/main" val="307184847"/>
                    </a:ext>
                  </a:extLst>
                </a:gridCol>
                <a:gridCol w="1005286">
                  <a:extLst>
                    <a:ext uri="{9D8B030D-6E8A-4147-A177-3AD203B41FA5}">
                      <a16:colId xmlns:a16="http://schemas.microsoft.com/office/drawing/2014/main" val="253784815"/>
                    </a:ext>
                  </a:extLst>
                </a:gridCol>
              </a:tblGrid>
              <a:tr h="88803">
                <a:tc>
                  <a:txBody>
                    <a:bodyPr/>
                    <a:lstStyle/>
                    <a:p>
                      <a:pPr algn="ctr" fontAlgn="b">
                        <a:buNone/>
                      </a:pPr>
                      <a:r>
                        <a:rPr lang="es-CO" sz="700" b="1" u="none" strike="noStrike" dirty="0">
                          <a:effectLst/>
                        </a:rPr>
                        <a:t>Tipo de Vacante, sexo y sede</a:t>
                      </a:r>
                      <a:endParaRPr lang="es-CO" sz="700" b="1" i="0" u="none" strike="noStrike" dirty="0">
                        <a:solidFill>
                          <a:srgbClr val="000000"/>
                        </a:solidFill>
                        <a:effectLst/>
                        <a:latin typeface="Aptos Narrow" panose="020B0004020202020204" pitchFamily="34" charset="0"/>
                      </a:endParaRPr>
                    </a:p>
                  </a:txBody>
                  <a:tcPr marL="4440" marR="4440" marT="4440" marB="0" anchor="ctr"/>
                </a:tc>
                <a:tc>
                  <a:txBody>
                    <a:bodyPr/>
                    <a:lstStyle/>
                    <a:p>
                      <a:pPr algn="ctr" fontAlgn="b">
                        <a:buNone/>
                      </a:pPr>
                      <a:r>
                        <a:rPr lang="es-CO" sz="700" b="1" u="none" strike="noStrike" dirty="0">
                          <a:effectLst/>
                        </a:rPr>
                        <a:t>Edad</a:t>
                      </a:r>
                      <a:endParaRPr lang="es-CO" sz="700" b="1" i="0" u="none" strike="noStrike" dirty="0">
                        <a:solidFill>
                          <a:srgbClr val="000000"/>
                        </a:solidFill>
                        <a:effectLst/>
                        <a:latin typeface="Aptos Narrow" panose="020B0004020202020204" pitchFamily="34" charset="0"/>
                      </a:endParaRPr>
                    </a:p>
                  </a:txBody>
                  <a:tcPr marL="4440" marR="4440" marT="4440" marB="0" anchor="ctr"/>
                </a:tc>
                <a:tc>
                  <a:txBody>
                    <a:bodyPr/>
                    <a:lstStyle/>
                    <a:p>
                      <a:pPr algn="ctr" fontAlgn="b">
                        <a:buNone/>
                      </a:pPr>
                      <a:r>
                        <a:rPr lang="es-CO" sz="700" b="1" u="none" strike="noStrike" dirty="0">
                          <a:effectLst/>
                        </a:rPr>
                        <a:t>Año ingreso promedio</a:t>
                      </a:r>
                      <a:endParaRPr lang="es-CO" sz="700" b="1" i="0" u="none" strike="noStrike" dirty="0">
                        <a:solidFill>
                          <a:srgbClr val="000000"/>
                        </a:solidFill>
                        <a:effectLst/>
                        <a:latin typeface="Aptos Narrow" panose="020B0004020202020204" pitchFamily="34" charset="0"/>
                      </a:endParaRPr>
                    </a:p>
                  </a:txBody>
                  <a:tcPr marL="4440" marR="4440" marT="4440" marB="0" anchor="ctr"/>
                </a:tc>
                <a:tc>
                  <a:txBody>
                    <a:bodyPr/>
                    <a:lstStyle/>
                    <a:p>
                      <a:pPr algn="ctr" fontAlgn="b">
                        <a:buNone/>
                      </a:pPr>
                      <a:r>
                        <a:rPr lang="es-CO" sz="700" b="1" u="none" strike="noStrike" dirty="0">
                          <a:effectLst/>
                        </a:rPr>
                        <a:t># de empleos</a:t>
                      </a:r>
                      <a:endParaRPr lang="es-CO" sz="700" b="1" i="0" u="none" strike="noStrike" dirty="0">
                        <a:solidFill>
                          <a:srgbClr val="000000"/>
                        </a:solidFill>
                        <a:effectLst/>
                        <a:latin typeface="Aptos Narrow" panose="020B0004020202020204" pitchFamily="34" charset="0"/>
                      </a:endParaRPr>
                    </a:p>
                  </a:txBody>
                  <a:tcPr marL="4440" marR="4440" marT="4440" marB="0" anchor="ctr"/>
                </a:tc>
                <a:extLst>
                  <a:ext uri="{0D108BD9-81ED-4DB2-BD59-A6C34878D82A}">
                    <a16:rowId xmlns:a16="http://schemas.microsoft.com/office/drawing/2014/main" val="3678093803"/>
                  </a:ext>
                </a:extLst>
              </a:tr>
              <a:tr h="88803">
                <a:tc>
                  <a:txBody>
                    <a:bodyPr/>
                    <a:lstStyle/>
                    <a:p>
                      <a:pPr algn="l" fontAlgn="b">
                        <a:buNone/>
                      </a:pPr>
                      <a:r>
                        <a:rPr lang="es-CO" sz="600" b="1" u="none" strike="noStrike" dirty="0">
                          <a:effectLst/>
                        </a:rPr>
                        <a:t>MASCULINO</a:t>
                      </a:r>
                      <a:endParaRPr lang="es-CO" sz="600" b="1" i="0" u="none" strike="noStrike" dirty="0">
                        <a:solidFill>
                          <a:srgbClr val="000000"/>
                        </a:solidFill>
                        <a:effectLst/>
                        <a:latin typeface="Aptos Narrow" panose="020B0004020202020204" pitchFamily="34" charset="0"/>
                      </a:endParaRPr>
                    </a:p>
                  </a:txBody>
                  <a:tcPr marL="39961" marR="4440" marT="4440" marB="0" anchor="b"/>
                </a:tc>
                <a:tc>
                  <a:txBody>
                    <a:bodyPr/>
                    <a:lstStyle/>
                    <a:p>
                      <a:pPr algn="ctr" fontAlgn="b">
                        <a:buNone/>
                      </a:pPr>
                      <a:r>
                        <a:rPr lang="es-CO" sz="600" u="none" strike="noStrike">
                          <a:effectLst/>
                        </a:rPr>
                        <a:t>62</a:t>
                      </a:r>
                      <a:endParaRPr lang="es-CO" sz="600" b="1"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2013</a:t>
                      </a:r>
                      <a:endParaRPr lang="es-CO" sz="600" b="1"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76</a:t>
                      </a:r>
                      <a:endParaRPr lang="es-CO" sz="600" b="1"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72378217"/>
                  </a:ext>
                </a:extLst>
              </a:tr>
              <a:tr h="88803">
                <a:tc>
                  <a:txBody>
                    <a:bodyPr/>
                    <a:lstStyle/>
                    <a:p>
                      <a:pPr algn="l" fontAlgn="b">
                        <a:buNone/>
                      </a:pPr>
                      <a:r>
                        <a:rPr lang="es-CO" sz="600" b="1" u="none" strike="noStrike" dirty="0">
                          <a:effectLst/>
                        </a:rPr>
                        <a:t>CALLE 100</a:t>
                      </a:r>
                      <a:endParaRPr lang="es-CO" sz="600" b="1" i="0" u="none" strike="noStrike" dirty="0">
                        <a:solidFill>
                          <a:srgbClr val="000000"/>
                        </a:solidFill>
                        <a:effectLst/>
                        <a:latin typeface="Aptos Narrow" panose="020B0004020202020204" pitchFamily="34" charset="0"/>
                      </a:endParaRPr>
                    </a:p>
                  </a:txBody>
                  <a:tcPr marL="79923" marR="4440" marT="4440" marB="0" anchor="b"/>
                </a:tc>
                <a:tc>
                  <a:txBody>
                    <a:bodyPr/>
                    <a:lstStyle/>
                    <a:p>
                      <a:pPr algn="ctr" fontAlgn="b">
                        <a:buNone/>
                      </a:pPr>
                      <a:r>
                        <a:rPr lang="es-CO" sz="600" u="none" strike="noStrike">
                          <a:effectLst/>
                        </a:rPr>
                        <a:t>62</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2013</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40</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465042983"/>
                  </a:ext>
                </a:extLst>
              </a:tr>
              <a:tr h="88803">
                <a:tc>
                  <a:txBody>
                    <a:bodyPr/>
                    <a:lstStyle/>
                    <a:p>
                      <a:pPr algn="l" fontAlgn="b">
                        <a:buNone/>
                      </a:pPr>
                      <a:r>
                        <a:rPr lang="es-CO" sz="600" u="none" strike="noStrike" dirty="0">
                          <a:effectLst/>
                        </a:rPr>
                        <a:t>AUXILIAR ADMINISTRATIVO - 14</a:t>
                      </a:r>
                      <a:endParaRPr lang="es-CO" sz="600" b="0" i="0" u="none" strike="noStrike" dirty="0">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39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632141206"/>
                  </a:ext>
                </a:extLst>
              </a:tr>
              <a:tr h="88803">
                <a:tc>
                  <a:txBody>
                    <a:bodyPr/>
                    <a:lstStyle/>
                    <a:p>
                      <a:pPr algn="l" fontAlgn="b">
                        <a:buNone/>
                      </a:pPr>
                      <a:r>
                        <a:rPr lang="es-CO" sz="600" u="none" strike="noStrike" dirty="0">
                          <a:effectLst/>
                        </a:rPr>
                        <a:t>AUXILIAR ADMINISTRATIVO - 16</a:t>
                      </a:r>
                      <a:endParaRPr lang="es-CO" sz="600" b="0" i="0" u="none" strike="noStrike" dirty="0">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777845010"/>
                  </a:ext>
                </a:extLst>
              </a:tr>
              <a:tr h="88803">
                <a:tc>
                  <a:txBody>
                    <a:bodyPr/>
                    <a:lstStyle/>
                    <a:p>
                      <a:pPr algn="l" fontAlgn="b">
                        <a:buNone/>
                      </a:pPr>
                      <a:r>
                        <a:rPr lang="es-CO" sz="600" u="none" strike="noStrike" dirty="0">
                          <a:effectLst/>
                        </a:rPr>
                        <a:t>AUXILIAR ADMINISTRATIVO - 20</a:t>
                      </a:r>
                      <a:endParaRPr lang="es-CO" sz="600" b="0" i="0" u="none" strike="noStrike" dirty="0">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40</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563371632"/>
                  </a:ext>
                </a:extLst>
              </a:tr>
              <a:tr h="88803">
                <a:tc>
                  <a:txBody>
                    <a:bodyPr/>
                    <a:lstStyle/>
                    <a:p>
                      <a:pPr algn="l" fontAlgn="b">
                        <a:buNone/>
                      </a:pPr>
                      <a:r>
                        <a:rPr lang="es-CO" sz="600" u="none" strike="noStrike" dirty="0">
                          <a:effectLst/>
                        </a:rPr>
                        <a:t>AUXILIAR SERV. GENERALES - 15</a:t>
                      </a:r>
                      <a:endParaRPr lang="es-CO" sz="600" b="0" i="0" u="none" strike="noStrike" dirty="0">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51</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898407152"/>
                  </a:ext>
                </a:extLst>
              </a:tr>
              <a:tr h="88803">
                <a:tc>
                  <a:txBody>
                    <a:bodyPr/>
                    <a:lstStyle/>
                    <a:p>
                      <a:pPr algn="l" fontAlgn="b">
                        <a:buNone/>
                      </a:pPr>
                      <a:r>
                        <a:rPr lang="es-CO" sz="600" u="none" strike="noStrike" dirty="0">
                          <a:effectLst/>
                        </a:rPr>
                        <a:t>AUXILIAR SERV. GENERALES - 9</a:t>
                      </a:r>
                      <a:endParaRPr lang="es-CO" sz="600" b="0" i="0" u="none" strike="noStrike" dirty="0">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34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2018</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1844494485"/>
                  </a:ext>
                </a:extLst>
              </a:tr>
              <a:tr h="88803">
                <a:tc>
                  <a:txBody>
                    <a:bodyPr/>
                    <a:lstStyle/>
                    <a:p>
                      <a:pPr algn="l" fontAlgn="b">
                        <a:buNone/>
                      </a:pPr>
                      <a:r>
                        <a:rPr lang="es-CO" sz="600" u="none" strike="noStrike" dirty="0">
                          <a:effectLst/>
                        </a:rPr>
                        <a:t>CONDUCTOR MECANICO - 19</a:t>
                      </a:r>
                      <a:endParaRPr lang="es-CO" sz="600" b="0" i="0" u="none" strike="noStrike" dirty="0">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556816129"/>
                  </a:ext>
                </a:extLst>
              </a:tr>
              <a:tr h="88803">
                <a:tc>
                  <a:txBody>
                    <a:bodyPr/>
                    <a:lstStyle/>
                    <a:p>
                      <a:pPr algn="l" fontAlgn="b">
                        <a:buNone/>
                      </a:pPr>
                      <a:r>
                        <a:rPr lang="es-CO" sz="600" u="none" strike="noStrike" dirty="0">
                          <a:effectLst/>
                        </a:rPr>
                        <a:t>CONDUCTOR MECANICO - 21</a:t>
                      </a:r>
                      <a:endParaRPr lang="es-CO" sz="600" b="0" i="0" u="none" strike="noStrike" dirty="0">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59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2020</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270925543"/>
                  </a:ext>
                </a:extLst>
              </a:tr>
              <a:tr h="88803">
                <a:tc>
                  <a:txBody>
                    <a:bodyPr/>
                    <a:lstStyle/>
                    <a:p>
                      <a:pPr algn="l" fontAlgn="b">
                        <a:buNone/>
                      </a:pPr>
                      <a:r>
                        <a:rPr lang="es-CO" sz="600" u="none" strike="noStrike" dirty="0">
                          <a:effectLst/>
                        </a:rPr>
                        <a:t>OPERARIO CALIFICADO - 17</a:t>
                      </a:r>
                      <a:endParaRPr lang="es-CO" sz="600" b="0" i="0" u="none" strike="noStrike" dirty="0">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34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2022</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633412177"/>
                  </a:ext>
                </a:extLst>
              </a:tr>
              <a:tr h="88803">
                <a:tc>
                  <a:txBody>
                    <a:bodyPr/>
                    <a:lstStyle/>
                    <a:p>
                      <a:pPr algn="l" fontAlgn="b">
                        <a:buNone/>
                      </a:pPr>
                      <a:r>
                        <a:rPr lang="es-CO" sz="600" u="none" strike="noStrike">
                          <a:effectLst/>
                        </a:rPr>
                        <a:t>PROFESIONAL ESPECIALIZADO - 16</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28142461"/>
                  </a:ext>
                </a:extLst>
              </a:tr>
              <a:tr h="88803">
                <a:tc>
                  <a:txBody>
                    <a:bodyPr/>
                    <a:lstStyle/>
                    <a:p>
                      <a:pPr algn="l" fontAlgn="b">
                        <a:buNone/>
                      </a:pPr>
                      <a:r>
                        <a:rPr lang="es-CO" sz="600" u="none" strike="noStrike">
                          <a:effectLst/>
                        </a:rPr>
                        <a:t>PROFESIONAL ESPECIALIZADO - 18</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34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2022</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090130336"/>
                  </a:ext>
                </a:extLst>
              </a:tr>
              <a:tr h="88803">
                <a:tc>
                  <a:txBody>
                    <a:bodyPr/>
                    <a:lstStyle/>
                    <a:p>
                      <a:pPr algn="l" fontAlgn="b">
                        <a:buNone/>
                      </a:pPr>
                      <a:r>
                        <a:rPr lang="es-CO" sz="600" u="none" strike="noStrike">
                          <a:effectLst/>
                        </a:rPr>
                        <a:t>PROFESIONAL UNIVERSITARIO - 10</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43</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178141172"/>
                  </a:ext>
                </a:extLst>
              </a:tr>
              <a:tr h="88803">
                <a:tc>
                  <a:txBody>
                    <a:bodyPr/>
                    <a:lstStyle/>
                    <a:p>
                      <a:pPr algn="l" fontAlgn="b">
                        <a:buNone/>
                      </a:pPr>
                      <a:r>
                        <a:rPr lang="es-CO" sz="600" u="none" strike="noStrike">
                          <a:effectLst/>
                        </a:rPr>
                        <a:t>PROFESIONAL UNIVERSITARIO - 5</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42</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1298429688"/>
                  </a:ext>
                </a:extLst>
              </a:tr>
              <a:tr h="88803">
                <a:tc>
                  <a:txBody>
                    <a:bodyPr/>
                    <a:lstStyle/>
                    <a:p>
                      <a:pPr algn="l" fontAlgn="b">
                        <a:buNone/>
                      </a:pPr>
                      <a:r>
                        <a:rPr lang="es-CO" sz="600" u="none" strike="noStrike">
                          <a:effectLst/>
                        </a:rPr>
                        <a:t>PROFESIONAL UNIVERSITARIO - 7</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4</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900177737"/>
                  </a:ext>
                </a:extLst>
              </a:tr>
              <a:tr h="88803">
                <a:tc>
                  <a:txBody>
                    <a:bodyPr/>
                    <a:lstStyle/>
                    <a:p>
                      <a:pPr algn="l" fontAlgn="b">
                        <a:buNone/>
                      </a:pPr>
                      <a:r>
                        <a:rPr lang="es-CO" sz="600" u="none" strike="noStrike">
                          <a:effectLst/>
                        </a:rPr>
                        <a:t>PROFESIONAL UNIVERSITARIO - 8</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43</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960077724"/>
                  </a:ext>
                </a:extLst>
              </a:tr>
              <a:tr h="88803">
                <a:tc>
                  <a:txBody>
                    <a:bodyPr/>
                    <a:lstStyle/>
                    <a:p>
                      <a:pPr algn="l" fontAlgn="b">
                        <a:buNone/>
                      </a:pPr>
                      <a:r>
                        <a:rPr lang="es-CO" sz="600" u="none" strike="noStrike">
                          <a:effectLst/>
                        </a:rPr>
                        <a:t>SECRETARIO - 12</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53</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2021</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929441273"/>
                  </a:ext>
                </a:extLst>
              </a:tr>
              <a:tr h="88803">
                <a:tc>
                  <a:txBody>
                    <a:bodyPr/>
                    <a:lstStyle/>
                    <a:p>
                      <a:pPr algn="l" fontAlgn="b">
                        <a:buNone/>
                      </a:pPr>
                      <a:r>
                        <a:rPr lang="es-CO" sz="600" u="none" strike="noStrike">
                          <a:effectLst/>
                        </a:rPr>
                        <a:t>SECRETARIO EJECUTIVO - 16</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33</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2021</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502751576"/>
                  </a:ext>
                </a:extLst>
              </a:tr>
              <a:tr h="88803">
                <a:tc>
                  <a:txBody>
                    <a:bodyPr/>
                    <a:lstStyle/>
                    <a:p>
                      <a:pPr algn="l" fontAlgn="b">
                        <a:buNone/>
                      </a:pPr>
                      <a:r>
                        <a:rPr lang="es-CO" sz="600" u="none" strike="noStrike">
                          <a:effectLst/>
                        </a:rPr>
                        <a:t>TECNICO ADMINISTRATIVO - 12</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5</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436665568"/>
                  </a:ext>
                </a:extLst>
              </a:tr>
              <a:tr h="88803">
                <a:tc>
                  <a:txBody>
                    <a:bodyPr/>
                    <a:lstStyle/>
                    <a:p>
                      <a:pPr algn="l" fontAlgn="b">
                        <a:buNone/>
                      </a:pPr>
                      <a:r>
                        <a:rPr lang="es-CO" sz="600" u="none" strike="noStrike">
                          <a:effectLst/>
                        </a:rPr>
                        <a:t>TECNICO ADMINISTRATIVO - 14</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30</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971142958"/>
                  </a:ext>
                </a:extLst>
              </a:tr>
              <a:tr h="88803">
                <a:tc>
                  <a:txBody>
                    <a:bodyPr/>
                    <a:lstStyle/>
                    <a:p>
                      <a:pPr algn="l" fontAlgn="b">
                        <a:buNone/>
                      </a:pPr>
                      <a:r>
                        <a:rPr lang="es-CO" sz="600" u="none" strike="noStrike">
                          <a:effectLst/>
                        </a:rPr>
                        <a:t>TECNICO OPERATIVO - 12</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29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2020</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00188261"/>
                  </a:ext>
                </a:extLst>
              </a:tr>
              <a:tr h="88803">
                <a:tc>
                  <a:txBody>
                    <a:bodyPr/>
                    <a:lstStyle/>
                    <a:p>
                      <a:pPr algn="l" fontAlgn="b">
                        <a:buNone/>
                      </a:pPr>
                      <a:r>
                        <a:rPr lang="es-CO" sz="600" u="none" strike="noStrike">
                          <a:effectLst/>
                        </a:rPr>
                        <a:t>TECNICO OPERATIVO - 14</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41</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2013</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262090567"/>
                  </a:ext>
                </a:extLst>
              </a:tr>
              <a:tr h="88803">
                <a:tc>
                  <a:txBody>
                    <a:bodyPr/>
                    <a:lstStyle/>
                    <a:p>
                      <a:pPr algn="l" fontAlgn="b">
                        <a:buNone/>
                      </a:pPr>
                      <a:r>
                        <a:rPr lang="es-CO" sz="600" u="none" strike="noStrike">
                          <a:effectLst/>
                        </a:rPr>
                        <a:t>TECNICO SERV ASISTENCIALES - 13</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62</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8</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384298489"/>
                  </a:ext>
                </a:extLst>
              </a:tr>
              <a:tr h="88803">
                <a:tc>
                  <a:txBody>
                    <a:bodyPr/>
                    <a:lstStyle/>
                    <a:p>
                      <a:pPr algn="l" fontAlgn="b">
                        <a:buNone/>
                      </a:pPr>
                      <a:r>
                        <a:rPr lang="es-CO" sz="600" u="none" strike="noStrike">
                          <a:effectLst/>
                        </a:rPr>
                        <a:t>TECNICO SERV ASISTENCIALES - 15</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2023</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955533450"/>
                  </a:ext>
                </a:extLst>
              </a:tr>
              <a:tr h="88803">
                <a:tc>
                  <a:txBody>
                    <a:bodyPr/>
                    <a:lstStyle/>
                    <a:p>
                      <a:pPr algn="l" fontAlgn="b">
                        <a:buNone/>
                      </a:pPr>
                      <a:r>
                        <a:rPr lang="es-CO" sz="600" b="1" u="none" strike="noStrike" dirty="0">
                          <a:effectLst/>
                        </a:rPr>
                        <a:t>CALLE 100 - MEDICINA</a:t>
                      </a:r>
                      <a:endParaRPr lang="es-CO" sz="600" b="1" i="0" u="none" strike="noStrike" dirty="0">
                        <a:solidFill>
                          <a:srgbClr val="000000"/>
                        </a:solidFill>
                        <a:effectLst/>
                        <a:latin typeface="Aptos Narrow" panose="020B0004020202020204" pitchFamily="34" charset="0"/>
                      </a:endParaRPr>
                    </a:p>
                  </a:txBody>
                  <a:tcPr marL="79923" marR="4440" marT="4440" marB="0" anchor="b"/>
                </a:tc>
                <a:tc>
                  <a:txBody>
                    <a:bodyPr/>
                    <a:lstStyle/>
                    <a:p>
                      <a:pPr algn="ctr" fontAlgn="b">
                        <a:buNone/>
                      </a:pPr>
                      <a:r>
                        <a:rPr lang="es-CO" sz="600" u="none" strike="noStrike">
                          <a:effectLst/>
                        </a:rPr>
                        <a:t>62</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3</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4253648113"/>
                  </a:ext>
                </a:extLst>
              </a:tr>
              <a:tr h="88803">
                <a:tc>
                  <a:txBody>
                    <a:bodyPr/>
                    <a:lstStyle/>
                    <a:p>
                      <a:pPr algn="l" fontAlgn="b">
                        <a:buNone/>
                      </a:pPr>
                      <a:r>
                        <a:rPr lang="es-CO" sz="600" u="none" strike="noStrike">
                          <a:effectLst/>
                        </a:rPr>
                        <a:t>PROFESIONAL UNIVERSITARIO - 11</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62</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855066416"/>
                  </a:ext>
                </a:extLst>
              </a:tr>
              <a:tr h="88803">
                <a:tc>
                  <a:txBody>
                    <a:bodyPr/>
                    <a:lstStyle/>
                    <a:p>
                      <a:pPr algn="l" fontAlgn="b">
                        <a:buNone/>
                      </a:pPr>
                      <a:r>
                        <a:rPr lang="es-CO" sz="600" u="none" strike="noStrike" dirty="0">
                          <a:effectLst/>
                        </a:rPr>
                        <a:t>TECNICO - 14</a:t>
                      </a:r>
                      <a:endParaRPr lang="es-CO" sz="600" b="0" i="0" u="none" strike="noStrike" dirty="0">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1781395615"/>
                  </a:ext>
                </a:extLst>
              </a:tr>
              <a:tr h="88803">
                <a:tc>
                  <a:txBody>
                    <a:bodyPr/>
                    <a:lstStyle/>
                    <a:p>
                      <a:pPr algn="l" fontAlgn="b">
                        <a:buNone/>
                      </a:pPr>
                      <a:r>
                        <a:rPr lang="es-CO" sz="600" u="none" strike="noStrike">
                          <a:effectLst/>
                        </a:rPr>
                        <a:t>TECNICO AREA DE LA SALUD - 12</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41</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488086018"/>
                  </a:ext>
                </a:extLst>
              </a:tr>
              <a:tr h="88803">
                <a:tc>
                  <a:txBody>
                    <a:bodyPr/>
                    <a:lstStyle/>
                    <a:p>
                      <a:pPr algn="l" fontAlgn="b">
                        <a:buNone/>
                      </a:pPr>
                      <a:r>
                        <a:rPr lang="es-CO" sz="600" b="1" u="none" strike="noStrike" dirty="0">
                          <a:effectLst/>
                        </a:rPr>
                        <a:t>CAMPUS NUEVA GRANADA</a:t>
                      </a:r>
                      <a:endParaRPr lang="es-CO" sz="600" b="1" i="0" u="none" strike="noStrike" dirty="0">
                        <a:solidFill>
                          <a:srgbClr val="000000"/>
                        </a:solidFill>
                        <a:effectLst/>
                        <a:latin typeface="Aptos Narrow" panose="020B0004020202020204" pitchFamily="34" charset="0"/>
                      </a:endParaRPr>
                    </a:p>
                  </a:txBody>
                  <a:tcPr marL="79923" marR="4440" marT="4440" marB="0" anchor="b"/>
                </a:tc>
                <a:tc>
                  <a:txBody>
                    <a:bodyPr/>
                    <a:lstStyle/>
                    <a:p>
                      <a:pPr algn="ctr" fontAlgn="b">
                        <a:buNone/>
                      </a:pPr>
                      <a:r>
                        <a:rPr lang="es-CO" sz="600" u="none" strike="noStrike">
                          <a:effectLst/>
                        </a:rPr>
                        <a:t>53</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33</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642064875"/>
                  </a:ext>
                </a:extLst>
              </a:tr>
              <a:tr h="88803">
                <a:tc>
                  <a:txBody>
                    <a:bodyPr/>
                    <a:lstStyle/>
                    <a:p>
                      <a:pPr algn="l" fontAlgn="b">
                        <a:buNone/>
                      </a:pPr>
                      <a:r>
                        <a:rPr lang="es-CO" sz="600" u="none" strike="noStrike">
                          <a:effectLst/>
                        </a:rPr>
                        <a:t>AUXILIAR ADMINISTRATIVO - 14</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28</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792417448"/>
                  </a:ext>
                </a:extLst>
              </a:tr>
              <a:tr h="88803">
                <a:tc>
                  <a:txBody>
                    <a:bodyPr/>
                    <a:lstStyle/>
                    <a:p>
                      <a:pPr algn="l" fontAlgn="b">
                        <a:buNone/>
                      </a:pPr>
                      <a:r>
                        <a:rPr lang="es-CO" sz="600" u="none" strike="noStrike">
                          <a:effectLst/>
                        </a:rPr>
                        <a:t>AUXILIAR ADMINISTRATIVO - 22</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38</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579251872"/>
                  </a:ext>
                </a:extLst>
              </a:tr>
              <a:tr h="88803">
                <a:tc>
                  <a:txBody>
                    <a:bodyPr/>
                    <a:lstStyle/>
                    <a:p>
                      <a:pPr algn="l" fontAlgn="b">
                        <a:buNone/>
                      </a:pPr>
                      <a:r>
                        <a:rPr lang="es-CO" sz="600" u="none" strike="noStrike">
                          <a:effectLst/>
                        </a:rPr>
                        <a:t>CONDUCTOR MECANICO - 21</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810814909"/>
                  </a:ext>
                </a:extLst>
              </a:tr>
              <a:tr h="88803">
                <a:tc>
                  <a:txBody>
                    <a:bodyPr/>
                    <a:lstStyle/>
                    <a:p>
                      <a:pPr algn="l" fontAlgn="b">
                        <a:buNone/>
                      </a:pPr>
                      <a:r>
                        <a:rPr lang="es-CO" sz="600" u="none" strike="noStrike">
                          <a:effectLst/>
                        </a:rPr>
                        <a:t>OPERARIO CALIFICADO - 13</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43</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2021</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052092737"/>
                  </a:ext>
                </a:extLst>
              </a:tr>
              <a:tr h="88803">
                <a:tc>
                  <a:txBody>
                    <a:bodyPr/>
                    <a:lstStyle/>
                    <a:p>
                      <a:pPr algn="l" fontAlgn="b">
                        <a:buNone/>
                      </a:pPr>
                      <a:r>
                        <a:rPr lang="es-CO" sz="600" u="none" strike="noStrike">
                          <a:effectLst/>
                        </a:rPr>
                        <a:t>OPERARIO CALIFICADO - 17</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42</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2017</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1058143319"/>
                  </a:ext>
                </a:extLst>
              </a:tr>
              <a:tr h="88803">
                <a:tc>
                  <a:txBody>
                    <a:bodyPr/>
                    <a:lstStyle/>
                    <a:p>
                      <a:pPr algn="l" fontAlgn="b">
                        <a:buNone/>
                      </a:pPr>
                      <a:r>
                        <a:rPr lang="es-CO" sz="600" u="none" strike="noStrike">
                          <a:effectLst/>
                        </a:rPr>
                        <a:t>OPERARIO CALIFICADO - 9</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2020</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1096222093"/>
                  </a:ext>
                </a:extLst>
              </a:tr>
              <a:tr h="88803">
                <a:tc>
                  <a:txBody>
                    <a:bodyPr/>
                    <a:lstStyle/>
                    <a:p>
                      <a:pPr algn="l" fontAlgn="b">
                        <a:buNone/>
                      </a:pPr>
                      <a:r>
                        <a:rPr lang="es-CO" sz="600" u="none" strike="noStrike">
                          <a:effectLst/>
                        </a:rPr>
                        <a:t>PROFESIONAL ESPECIALIZADO - 14</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53</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461389433"/>
                  </a:ext>
                </a:extLst>
              </a:tr>
              <a:tr h="88803">
                <a:tc>
                  <a:txBody>
                    <a:bodyPr/>
                    <a:lstStyle/>
                    <a:p>
                      <a:pPr algn="l" fontAlgn="b">
                        <a:buNone/>
                      </a:pPr>
                      <a:r>
                        <a:rPr lang="es-CO" sz="600" u="none" strike="noStrike">
                          <a:effectLst/>
                        </a:rPr>
                        <a:t>PROFESIONAL ESPECIALIZADO - 18</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39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2021</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203954821"/>
                  </a:ext>
                </a:extLst>
              </a:tr>
              <a:tr h="88803">
                <a:tc>
                  <a:txBody>
                    <a:bodyPr/>
                    <a:lstStyle/>
                    <a:p>
                      <a:pPr algn="l" fontAlgn="b">
                        <a:buNone/>
                      </a:pPr>
                      <a:r>
                        <a:rPr lang="es-CO" sz="600" u="none" strike="noStrike">
                          <a:effectLst/>
                        </a:rPr>
                        <a:t>PROFESIONAL UNIVERSITARIO - 10</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1818763308"/>
                  </a:ext>
                </a:extLst>
              </a:tr>
              <a:tr h="88803">
                <a:tc>
                  <a:txBody>
                    <a:bodyPr/>
                    <a:lstStyle/>
                    <a:p>
                      <a:pPr algn="l" fontAlgn="b">
                        <a:buNone/>
                      </a:pPr>
                      <a:r>
                        <a:rPr lang="es-CO" sz="600" u="none" strike="noStrike">
                          <a:effectLst/>
                        </a:rPr>
                        <a:t>PROFESIONAL UNIVERSITARIO - 11</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52</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3</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1322610796"/>
                  </a:ext>
                </a:extLst>
              </a:tr>
              <a:tr h="88803">
                <a:tc>
                  <a:txBody>
                    <a:bodyPr/>
                    <a:lstStyle/>
                    <a:p>
                      <a:pPr algn="l" fontAlgn="b">
                        <a:buNone/>
                      </a:pPr>
                      <a:r>
                        <a:rPr lang="es-CO" sz="600" u="none" strike="noStrike">
                          <a:effectLst/>
                        </a:rPr>
                        <a:t>PROFESIONAL UNIVERSITARIO - 5</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47</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8389199"/>
                  </a:ext>
                </a:extLst>
              </a:tr>
              <a:tr h="88803">
                <a:tc>
                  <a:txBody>
                    <a:bodyPr/>
                    <a:lstStyle/>
                    <a:p>
                      <a:pPr algn="l" fontAlgn="b">
                        <a:buNone/>
                      </a:pPr>
                      <a:r>
                        <a:rPr lang="es-CO" sz="600" u="none" strike="noStrike">
                          <a:effectLst/>
                        </a:rPr>
                        <a:t>SECRETARIO - 12</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2019</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219641504"/>
                  </a:ext>
                </a:extLst>
              </a:tr>
              <a:tr h="88803">
                <a:tc>
                  <a:txBody>
                    <a:bodyPr/>
                    <a:lstStyle/>
                    <a:p>
                      <a:pPr algn="l" fontAlgn="b">
                        <a:buNone/>
                      </a:pPr>
                      <a:r>
                        <a:rPr lang="es-CO" sz="600" u="none" strike="noStrike">
                          <a:effectLst/>
                        </a:rPr>
                        <a:t>SECRETARIO - 14</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42</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481403357"/>
                  </a:ext>
                </a:extLst>
              </a:tr>
              <a:tr h="88803">
                <a:tc>
                  <a:txBody>
                    <a:bodyPr/>
                    <a:lstStyle/>
                    <a:p>
                      <a:pPr algn="l" fontAlgn="b">
                        <a:buNone/>
                      </a:pPr>
                      <a:r>
                        <a:rPr lang="es-CO" sz="600" u="none" strike="noStrike">
                          <a:effectLst/>
                        </a:rPr>
                        <a:t>TECNICO ADMINISTRATIVO - 12</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2023</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894540149"/>
                  </a:ext>
                </a:extLst>
              </a:tr>
              <a:tr h="88803">
                <a:tc>
                  <a:txBody>
                    <a:bodyPr/>
                    <a:lstStyle/>
                    <a:p>
                      <a:pPr algn="l" fontAlgn="b">
                        <a:buNone/>
                      </a:pPr>
                      <a:r>
                        <a:rPr lang="es-CO" sz="600" u="none" strike="noStrike">
                          <a:effectLst/>
                        </a:rPr>
                        <a:t>TECNICO ADMINISTRATIVO - 18</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31</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01833714"/>
                  </a:ext>
                </a:extLst>
              </a:tr>
              <a:tr h="88803">
                <a:tc>
                  <a:txBody>
                    <a:bodyPr/>
                    <a:lstStyle/>
                    <a:p>
                      <a:pPr algn="l" fontAlgn="b">
                        <a:buNone/>
                      </a:pPr>
                      <a:r>
                        <a:rPr lang="es-CO" sz="600" u="none" strike="noStrike">
                          <a:effectLst/>
                        </a:rPr>
                        <a:t>TECNICO OPERATIVO - 12</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35</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1</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554870030"/>
                  </a:ext>
                </a:extLst>
              </a:tr>
              <a:tr h="88803">
                <a:tc>
                  <a:txBody>
                    <a:bodyPr/>
                    <a:lstStyle/>
                    <a:p>
                      <a:pPr algn="l" fontAlgn="b">
                        <a:buNone/>
                      </a:pPr>
                      <a:r>
                        <a:rPr lang="es-CO" sz="600" u="none" strike="noStrike">
                          <a:effectLst/>
                        </a:rPr>
                        <a:t>TECNICO OPERATIVO - 14</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40</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1885328483"/>
                  </a:ext>
                </a:extLst>
              </a:tr>
              <a:tr h="88803">
                <a:tc>
                  <a:txBody>
                    <a:bodyPr/>
                    <a:lstStyle/>
                    <a:p>
                      <a:pPr algn="l" fontAlgn="b">
                        <a:buNone/>
                      </a:pPr>
                      <a:r>
                        <a:rPr lang="es-CO" sz="600" u="none" strike="noStrike">
                          <a:effectLst/>
                        </a:rPr>
                        <a:t>TECNICO SERV ASISTENCIALES - 11</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38</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2024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a:effectLst/>
                        </a:rPr>
                        <a:t>2</a:t>
                      </a:r>
                      <a:endParaRPr lang="es-CO" sz="600" b="0" i="0" u="none" strike="noStrike">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151863451"/>
                  </a:ext>
                </a:extLst>
              </a:tr>
              <a:tr h="88803">
                <a:tc>
                  <a:txBody>
                    <a:bodyPr/>
                    <a:lstStyle/>
                    <a:p>
                      <a:pPr algn="l" fontAlgn="b">
                        <a:buNone/>
                      </a:pPr>
                      <a:r>
                        <a:rPr lang="es-CO" sz="600" u="none" strike="noStrike">
                          <a:effectLst/>
                        </a:rPr>
                        <a:t>TECNICO SERV ASISTENCIALES - 13</a:t>
                      </a:r>
                      <a:endParaRPr lang="es-CO" sz="600" b="0" i="0" u="none" strike="noStrike">
                        <a:solidFill>
                          <a:srgbClr val="000000"/>
                        </a:solidFill>
                        <a:effectLst/>
                        <a:latin typeface="Aptos Narrow" panose="020B0004020202020204" pitchFamily="34" charset="0"/>
                      </a:endParaRPr>
                    </a:p>
                  </a:txBody>
                  <a:tcPr marL="119884" marR="4440" marT="4440" marB="0" anchor="b"/>
                </a:tc>
                <a:tc>
                  <a:txBody>
                    <a:bodyPr/>
                    <a:lstStyle/>
                    <a:p>
                      <a:pPr algn="ctr" fontAlgn="b">
                        <a:buNone/>
                      </a:pPr>
                      <a:r>
                        <a:rPr lang="es-CO" sz="600" u="none" strike="noStrike">
                          <a:effectLst/>
                        </a:rPr>
                        <a:t>44</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ctr" fontAlgn="b">
                        <a:buNone/>
                      </a:pPr>
                      <a:r>
                        <a:rPr lang="es-CO" sz="600" u="none" strike="noStrike">
                          <a:effectLst/>
                        </a:rPr>
                        <a:t>2016</a:t>
                      </a:r>
                      <a:endParaRPr lang="es-CO" sz="600" b="0" i="0" u="none" strike="noStrike">
                        <a:solidFill>
                          <a:srgbClr val="000000"/>
                        </a:solidFill>
                        <a:effectLst/>
                        <a:latin typeface="Aptos Narrow" panose="020B0004020202020204" pitchFamily="34" charset="0"/>
                      </a:endParaRPr>
                    </a:p>
                  </a:txBody>
                  <a:tcPr marL="4440" marR="4440" marT="4440" marB="0" anchor="b"/>
                </a:tc>
                <a:tc>
                  <a:txBody>
                    <a:bodyPr/>
                    <a:lstStyle/>
                    <a:p>
                      <a:pPr algn="r" fontAlgn="b">
                        <a:buNone/>
                      </a:pPr>
                      <a:r>
                        <a:rPr lang="es-CO" sz="600" u="none" strike="noStrike" dirty="0">
                          <a:effectLst/>
                        </a:rPr>
                        <a:t>9</a:t>
                      </a:r>
                      <a:endParaRPr lang="es-CO" sz="600" b="0" i="0" u="none" strike="noStrike" dirty="0">
                        <a:solidFill>
                          <a:srgbClr val="000000"/>
                        </a:solidFill>
                        <a:effectLst/>
                        <a:latin typeface="Aptos Narrow" panose="020B0004020202020204" pitchFamily="34" charset="0"/>
                      </a:endParaRPr>
                    </a:p>
                  </a:txBody>
                  <a:tcPr marL="4440" marR="4440" marT="4440" marB="0" anchor="b"/>
                </a:tc>
                <a:extLst>
                  <a:ext uri="{0D108BD9-81ED-4DB2-BD59-A6C34878D82A}">
                    <a16:rowId xmlns:a16="http://schemas.microsoft.com/office/drawing/2014/main" val="3842588180"/>
                  </a:ext>
                </a:extLst>
              </a:tr>
            </a:tbl>
          </a:graphicData>
        </a:graphic>
      </p:graphicFrame>
      <p:sp>
        <p:nvSpPr>
          <p:cNvPr id="9" name="CuadroTexto 8">
            <a:extLst>
              <a:ext uri="{FF2B5EF4-FFF2-40B4-BE49-F238E27FC236}">
                <a16:creationId xmlns:a16="http://schemas.microsoft.com/office/drawing/2014/main" id="{BC3CE73F-B69D-49A5-054E-85F70411906F}"/>
              </a:ext>
            </a:extLst>
          </p:cNvPr>
          <p:cNvSpPr txBox="1"/>
          <p:nvPr/>
        </p:nvSpPr>
        <p:spPr>
          <a:xfrm>
            <a:off x="7152238" y="5971690"/>
            <a:ext cx="3168712" cy="369332"/>
          </a:xfrm>
          <a:prstGeom prst="rect">
            <a:avLst/>
          </a:prstGeom>
          <a:noFill/>
        </p:spPr>
        <p:txBody>
          <a:bodyPr wrap="square" rtlCol="0">
            <a:spAutoFit/>
          </a:bodyPr>
          <a:lstStyle/>
          <a:p>
            <a:r>
              <a:rPr lang="es-CO" dirty="0"/>
              <a:t>Total: 155</a:t>
            </a:r>
          </a:p>
        </p:txBody>
      </p:sp>
    </p:spTree>
    <p:extLst>
      <p:ext uri="{BB962C8B-B14F-4D97-AF65-F5344CB8AC3E}">
        <p14:creationId xmlns:p14="http://schemas.microsoft.com/office/powerpoint/2010/main" val="812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C0349B-68E5-AF6D-437F-7DEE3FFBD4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AA14746-ED1A-CF8F-6990-B881A94C9CC0}"/>
              </a:ext>
            </a:extLst>
          </p:cNvPr>
          <p:cNvSpPr>
            <a:spLocks noGrp="1"/>
          </p:cNvSpPr>
          <p:nvPr>
            <p:ph type="title"/>
          </p:nvPr>
        </p:nvSpPr>
        <p:spPr>
          <a:xfrm>
            <a:off x="3693435" y="590200"/>
            <a:ext cx="7636475" cy="648128"/>
          </a:xfrm>
        </p:spPr>
        <p:txBody>
          <a:bodyPr>
            <a:normAutofit/>
          </a:bodyPr>
          <a:lstStyle/>
          <a:p>
            <a:pPr algn="r"/>
            <a:r>
              <a:rPr lang="es-CO" sz="1600" b="1" dirty="0">
                <a:solidFill>
                  <a:schemeClr val="accent1">
                    <a:lumMod val="50000"/>
                  </a:schemeClr>
                </a:solidFill>
                <a:latin typeface="Arial" panose="020B0604020202020204" pitchFamily="34" charset="0"/>
                <a:cs typeface="Arial" panose="020B0604020202020204" pitchFamily="34" charset="0"/>
              </a:rPr>
              <a:t>Análisis funcionarios vinculados en Provisionalidad – vacancia Temporal </a:t>
            </a:r>
            <a:r>
              <a:rPr lang="es-CO" sz="1400" b="1" dirty="0">
                <a:solidFill>
                  <a:schemeClr val="accent1">
                    <a:lumMod val="50000"/>
                  </a:schemeClr>
                </a:solidFill>
                <a:latin typeface="Arial" panose="020B0604020202020204" pitchFamily="34" charset="0"/>
                <a:cs typeface="Arial" panose="020B0604020202020204" pitchFamily="34" charset="0"/>
              </a:rPr>
              <a:t>(Corte 31-12-2025)</a:t>
            </a:r>
            <a:endParaRPr lang="es-CO" sz="16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563B0F15-414B-A962-1A7E-C0455858E1A4}"/>
              </a:ext>
            </a:extLst>
          </p:cNvPr>
          <p:cNvGraphicFramePr>
            <a:graphicFrameLocks noGrp="1"/>
          </p:cNvGraphicFramePr>
          <p:nvPr>
            <p:extLst>
              <p:ext uri="{D42A27DB-BD31-4B8C-83A1-F6EECF244321}">
                <p14:modId xmlns:p14="http://schemas.microsoft.com/office/powerpoint/2010/main" val="696185379"/>
              </p:ext>
            </p:extLst>
          </p:nvPr>
        </p:nvGraphicFramePr>
        <p:xfrm>
          <a:off x="624211" y="1617775"/>
          <a:ext cx="4213860" cy="3431104"/>
        </p:xfrm>
        <a:graphic>
          <a:graphicData uri="http://schemas.openxmlformats.org/drawingml/2006/table">
            <a:tbl>
              <a:tblPr>
                <a:tableStyleId>{D27102A9-8310-4765-A935-A1911B00CA55}</a:tableStyleId>
              </a:tblPr>
              <a:tblGrid>
                <a:gridCol w="1656526">
                  <a:extLst>
                    <a:ext uri="{9D8B030D-6E8A-4147-A177-3AD203B41FA5}">
                      <a16:colId xmlns:a16="http://schemas.microsoft.com/office/drawing/2014/main" val="3906195996"/>
                    </a:ext>
                  </a:extLst>
                </a:gridCol>
                <a:gridCol w="645622">
                  <a:extLst>
                    <a:ext uri="{9D8B030D-6E8A-4147-A177-3AD203B41FA5}">
                      <a16:colId xmlns:a16="http://schemas.microsoft.com/office/drawing/2014/main" val="3915148995"/>
                    </a:ext>
                  </a:extLst>
                </a:gridCol>
                <a:gridCol w="922317">
                  <a:extLst>
                    <a:ext uri="{9D8B030D-6E8A-4147-A177-3AD203B41FA5}">
                      <a16:colId xmlns:a16="http://schemas.microsoft.com/office/drawing/2014/main" val="720814347"/>
                    </a:ext>
                  </a:extLst>
                </a:gridCol>
                <a:gridCol w="989395">
                  <a:extLst>
                    <a:ext uri="{9D8B030D-6E8A-4147-A177-3AD203B41FA5}">
                      <a16:colId xmlns:a16="http://schemas.microsoft.com/office/drawing/2014/main" val="2712198058"/>
                    </a:ext>
                  </a:extLst>
                </a:gridCol>
              </a:tblGrid>
              <a:tr h="83680">
                <a:tc>
                  <a:txBody>
                    <a:bodyPr/>
                    <a:lstStyle/>
                    <a:p>
                      <a:pPr algn="l" fontAlgn="b">
                        <a:buNone/>
                      </a:pPr>
                      <a:r>
                        <a:rPr lang="es-CO" sz="900" b="1" u="none" strike="noStrike" dirty="0">
                          <a:effectLst/>
                        </a:rPr>
                        <a:t>Tipo de Vacante, sexo y sede</a:t>
                      </a:r>
                      <a:endParaRPr lang="es-CO" sz="900" b="1" i="0" u="none" strike="noStrike" dirty="0">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900" b="1" u="none" strike="noStrike" dirty="0">
                          <a:effectLst/>
                        </a:rPr>
                        <a:t>Edad</a:t>
                      </a:r>
                      <a:endParaRPr lang="es-CO" sz="900" b="1" i="0" u="none" strike="noStrike" dirty="0">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900" b="1" u="none" strike="noStrike" dirty="0">
                          <a:effectLst/>
                        </a:rPr>
                        <a:t>Año ingreso promedio</a:t>
                      </a:r>
                      <a:endParaRPr lang="es-CO" sz="900" b="1" i="0" u="none" strike="noStrike" dirty="0">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900" b="1" i="0" u="none" strike="noStrike" dirty="0">
                          <a:solidFill>
                            <a:srgbClr val="000000"/>
                          </a:solidFill>
                          <a:effectLst/>
                          <a:latin typeface="Aptos Narrow" panose="020B0004020202020204" pitchFamily="34" charset="0"/>
                        </a:rPr>
                        <a:t># de cargos</a:t>
                      </a:r>
                    </a:p>
                  </a:txBody>
                  <a:tcPr marL="4184" marR="4184" marT="4184" marB="0" anchor="b"/>
                </a:tc>
                <a:extLst>
                  <a:ext uri="{0D108BD9-81ED-4DB2-BD59-A6C34878D82A}">
                    <a16:rowId xmlns:a16="http://schemas.microsoft.com/office/drawing/2014/main" val="2362531300"/>
                  </a:ext>
                </a:extLst>
              </a:tr>
              <a:tr h="83680">
                <a:tc>
                  <a:txBody>
                    <a:bodyPr/>
                    <a:lstStyle/>
                    <a:p>
                      <a:pPr algn="l" fontAlgn="b">
                        <a:buNone/>
                      </a:pPr>
                      <a:r>
                        <a:rPr lang="es-CO" sz="800" b="1" u="none" strike="noStrike">
                          <a:effectLst/>
                        </a:rPr>
                        <a:t>TEMPORAL</a:t>
                      </a:r>
                      <a:endParaRPr lang="es-CO" sz="800" b="1"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60</a:t>
                      </a:r>
                      <a:endParaRPr lang="es-CO" sz="800" b="1"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2015</a:t>
                      </a:r>
                      <a:endParaRPr lang="es-CO" sz="800" b="1"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77</a:t>
                      </a:r>
                      <a:endParaRPr lang="es-CO" sz="800" b="1"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651036228"/>
                  </a:ext>
                </a:extLst>
              </a:tr>
              <a:tr h="83680">
                <a:tc>
                  <a:txBody>
                    <a:bodyPr/>
                    <a:lstStyle/>
                    <a:p>
                      <a:pPr algn="l" fontAlgn="b">
                        <a:buNone/>
                      </a:pPr>
                      <a:r>
                        <a:rPr lang="es-CO" sz="800" b="1" u="none" strike="noStrike" dirty="0">
                          <a:effectLst/>
                        </a:rPr>
                        <a:t>FEMENINO</a:t>
                      </a:r>
                      <a:endParaRPr lang="es-CO" sz="800" b="1" i="0" u="none" strike="noStrike" dirty="0">
                        <a:solidFill>
                          <a:srgbClr val="000000"/>
                        </a:solidFill>
                        <a:effectLst/>
                        <a:latin typeface="Aptos Narrow" panose="020B0004020202020204" pitchFamily="34" charset="0"/>
                      </a:endParaRPr>
                    </a:p>
                  </a:txBody>
                  <a:tcPr marL="37656" marR="4184" marT="4184" marB="0" anchor="b"/>
                </a:tc>
                <a:tc>
                  <a:txBody>
                    <a:bodyPr/>
                    <a:lstStyle/>
                    <a:p>
                      <a:pPr algn="ctr" fontAlgn="b">
                        <a:buNone/>
                      </a:pPr>
                      <a:r>
                        <a:rPr lang="es-CO" sz="800" u="none" strike="noStrike">
                          <a:effectLst/>
                        </a:rPr>
                        <a:t>57</a:t>
                      </a:r>
                      <a:endParaRPr lang="es-CO" sz="800" b="1"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2018</a:t>
                      </a:r>
                      <a:endParaRPr lang="es-CO" sz="800" b="1"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48</a:t>
                      </a:r>
                      <a:endParaRPr lang="es-CO" sz="800" b="1"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028765498"/>
                  </a:ext>
                </a:extLst>
              </a:tr>
              <a:tr h="83680">
                <a:tc>
                  <a:txBody>
                    <a:bodyPr/>
                    <a:lstStyle/>
                    <a:p>
                      <a:pPr algn="l" fontAlgn="b">
                        <a:buNone/>
                      </a:pPr>
                      <a:r>
                        <a:rPr lang="es-CO" sz="800" b="1" u="none" strike="noStrike" dirty="0">
                          <a:effectLst/>
                        </a:rPr>
                        <a:t>CALLE 100</a:t>
                      </a:r>
                      <a:endParaRPr lang="es-CO" sz="800" b="1" i="0" u="none" strike="noStrike" dirty="0">
                        <a:solidFill>
                          <a:srgbClr val="000000"/>
                        </a:solidFill>
                        <a:effectLst/>
                        <a:latin typeface="Aptos Narrow" panose="020B0004020202020204" pitchFamily="34" charset="0"/>
                      </a:endParaRPr>
                    </a:p>
                  </a:txBody>
                  <a:tcPr marL="75312" marR="4184" marT="4184" marB="0" anchor="b"/>
                </a:tc>
                <a:tc>
                  <a:txBody>
                    <a:bodyPr/>
                    <a:lstStyle/>
                    <a:p>
                      <a:pPr algn="ctr" fontAlgn="b">
                        <a:buNone/>
                      </a:pPr>
                      <a:r>
                        <a:rPr lang="es-CO" sz="800" u="none" strike="noStrike">
                          <a:effectLst/>
                        </a:rPr>
                        <a:t>56</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2018</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31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4107824984"/>
                  </a:ext>
                </a:extLst>
              </a:tr>
              <a:tr h="83680">
                <a:tc>
                  <a:txBody>
                    <a:bodyPr/>
                    <a:lstStyle/>
                    <a:p>
                      <a:pPr algn="l" fontAlgn="b">
                        <a:buNone/>
                      </a:pPr>
                      <a:r>
                        <a:rPr lang="es-CO" sz="800" u="none" strike="noStrike">
                          <a:effectLst/>
                        </a:rPr>
                        <a:t>AUXILIAR ADMINISTRATIVO - 18</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51</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2020</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684906277"/>
                  </a:ext>
                </a:extLst>
              </a:tr>
              <a:tr h="83680">
                <a:tc>
                  <a:txBody>
                    <a:bodyPr/>
                    <a:lstStyle/>
                    <a:p>
                      <a:pPr algn="l" fontAlgn="b">
                        <a:buNone/>
                      </a:pPr>
                      <a:r>
                        <a:rPr lang="es-CO" sz="800" u="none" strike="noStrike">
                          <a:effectLst/>
                        </a:rPr>
                        <a:t>AUXILIAR SERV. GENERALES - 15</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32</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147857043"/>
                  </a:ext>
                </a:extLst>
              </a:tr>
              <a:tr h="83680">
                <a:tc>
                  <a:txBody>
                    <a:bodyPr/>
                    <a:lstStyle/>
                    <a:p>
                      <a:pPr algn="l" fontAlgn="b">
                        <a:buNone/>
                      </a:pPr>
                      <a:r>
                        <a:rPr lang="es-CO" sz="800" u="none" strike="noStrike">
                          <a:effectLst/>
                        </a:rPr>
                        <a:t>OPERARIO CALIFICADO - 13</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33</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01555048"/>
                  </a:ext>
                </a:extLst>
              </a:tr>
              <a:tr h="83680">
                <a:tc>
                  <a:txBody>
                    <a:bodyPr/>
                    <a:lstStyle/>
                    <a:p>
                      <a:pPr algn="l" fontAlgn="b">
                        <a:buNone/>
                      </a:pPr>
                      <a:r>
                        <a:rPr lang="es-CO" sz="800" u="none" strike="noStrike">
                          <a:effectLst/>
                        </a:rPr>
                        <a:t>PROFESIONAL UNIVERSITARIO - 11</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32</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3</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453323599"/>
                  </a:ext>
                </a:extLst>
              </a:tr>
              <a:tr h="83680">
                <a:tc>
                  <a:txBody>
                    <a:bodyPr/>
                    <a:lstStyle/>
                    <a:p>
                      <a:pPr algn="l" fontAlgn="b">
                        <a:buNone/>
                      </a:pPr>
                      <a:r>
                        <a:rPr lang="es-CO" sz="800" u="none" strike="noStrike">
                          <a:effectLst/>
                        </a:rPr>
                        <a:t>SECRETARIO - 14</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56</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2018</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809171556"/>
                  </a:ext>
                </a:extLst>
              </a:tr>
              <a:tr h="83680">
                <a:tc>
                  <a:txBody>
                    <a:bodyPr/>
                    <a:lstStyle/>
                    <a:p>
                      <a:pPr algn="l" fontAlgn="b">
                        <a:buNone/>
                      </a:pPr>
                      <a:r>
                        <a:rPr lang="es-CO" sz="800" u="none" strike="noStrike">
                          <a:effectLst/>
                        </a:rPr>
                        <a:t>SECRETARIO EJECUTIVO - 18</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2020</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9</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583257177"/>
                  </a:ext>
                </a:extLst>
              </a:tr>
              <a:tr h="83680">
                <a:tc>
                  <a:txBody>
                    <a:bodyPr/>
                    <a:lstStyle/>
                    <a:p>
                      <a:pPr algn="l" fontAlgn="b">
                        <a:buNone/>
                      </a:pPr>
                      <a:r>
                        <a:rPr lang="es-CO" sz="800" u="none" strike="noStrike">
                          <a:effectLst/>
                        </a:rPr>
                        <a:t>SECRETARIO EJECUTIVO - 19</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27</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2022</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035587581"/>
                  </a:ext>
                </a:extLst>
              </a:tr>
              <a:tr h="83680">
                <a:tc>
                  <a:txBody>
                    <a:bodyPr/>
                    <a:lstStyle/>
                    <a:p>
                      <a:pPr algn="l" fontAlgn="b">
                        <a:buNone/>
                      </a:pPr>
                      <a:r>
                        <a:rPr lang="es-CO" sz="800" u="none" strike="noStrike">
                          <a:effectLst/>
                        </a:rPr>
                        <a:t>TECNICO - 14</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47</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2019</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714819828"/>
                  </a:ext>
                </a:extLst>
              </a:tr>
              <a:tr h="83680">
                <a:tc>
                  <a:txBody>
                    <a:bodyPr/>
                    <a:lstStyle/>
                    <a:p>
                      <a:pPr algn="l" fontAlgn="b">
                        <a:buNone/>
                      </a:pPr>
                      <a:r>
                        <a:rPr lang="es-CO" sz="800" u="none" strike="noStrike">
                          <a:effectLst/>
                        </a:rPr>
                        <a:t>TECNICO ADMINISTRATIVO - 14</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36</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2</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111153170"/>
                  </a:ext>
                </a:extLst>
              </a:tr>
              <a:tr h="83680">
                <a:tc>
                  <a:txBody>
                    <a:bodyPr/>
                    <a:lstStyle/>
                    <a:p>
                      <a:pPr algn="l" fontAlgn="b">
                        <a:buNone/>
                      </a:pPr>
                      <a:r>
                        <a:rPr lang="es-CO" sz="800" u="none" strike="noStrike">
                          <a:effectLst/>
                        </a:rPr>
                        <a:t>TECNICO OPERATIVO - 14</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28</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2020</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576204505"/>
                  </a:ext>
                </a:extLst>
              </a:tr>
              <a:tr h="83680">
                <a:tc>
                  <a:txBody>
                    <a:bodyPr/>
                    <a:lstStyle/>
                    <a:p>
                      <a:pPr algn="l" fontAlgn="b">
                        <a:buNone/>
                      </a:pPr>
                      <a:r>
                        <a:rPr lang="es-CO" sz="800" b="1" u="none" strike="noStrike" dirty="0">
                          <a:effectLst/>
                        </a:rPr>
                        <a:t>CALLE 100 - MEDICINA</a:t>
                      </a:r>
                      <a:endParaRPr lang="es-CO" sz="800" b="1" i="0" u="none" strike="noStrike" dirty="0">
                        <a:solidFill>
                          <a:srgbClr val="000000"/>
                        </a:solidFill>
                        <a:effectLst/>
                        <a:latin typeface="Aptos Narrow" panose="020B0004020202020204" pitchFamily="34" charset="0"/>
                      </a:endParaRPr>
                    </a:p>
                  </a:txBody>
                  <a:tcPr marL="75312" marR="4184" marT="4184" marB="0" anchor="b"/>
                </a:tc>
                <a:tc>
                  <a:txBody>
                    <a:bodyPr/>
                    <a:lstStyle/>
                    <a:p>
                      <a:pPr algn="ctr" fontAlgn="b">
                        <a:buNone/>
                      </a:pPr>
                      <a:r>
                        <a:rPr lang="es-CO" sz="800" u="none" strike="noStrike">
                          <a:effectLst/>
                        </a:rPr>
                        <a:t>57</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139356532"/>
                  </a:ext>
                </a:extLst>
              </a:tr>
              <a:tr h="83680">
                <a:tc>
                  <a:txBody>
                    <a:bodyPr/>
                    <a:lstStyle/>
                    <a:p>
                      <a:pPr algn="l" fontAlgn="b">
                        <a:buNone/>
                      </a:pPr>
                      <a:r>
                        <a:rPr lang="es-CO" sz="800" u="none" strike="noStrike" dirty="0">
                          <a:effectLst/>
                        </a:rPr>
                        <a:t>SECRETARIO - 14</a:t>
                      </a:r>
                      <a:endParaRPr lang="es-CO" sz="800" b="0" i="0" u="none" strike="noStrike" dirty="0">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57</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934050357"/>
                  </a:ext>
                </a:extLst>
              </a:tr>
              <a:tr h="83680">
                <a:tc>
                  <a:txBody>
                    <a:bodyPr/>
                    <a:lstStyle/>
                    <a:p>
                      <a:pPr algn="l" fontAlgn="b">
                        <a:buNone/>
                      </a:pPr>
                      <a:r>
                        <a:rPr lang="es-CO" sz="800" b="1" u="none" strike="noStrike" dirty="0">
                          <a:effectLst/>
                        </a:rPr>
                        <a:t>CAMPUS NUEVA GRANADA</a:t>
                      </a:r>
                      <a:endParaRPr lang="es-CO" sz="800" b="1" i="0" u="none" strike="noStrike" dirty="0">
                        <a:solidFill>
                          <a:srgbClr val="000000"/>
                        </a:solidFill>
                        <a:effectLst/>
                        <a:latin typeface="Aptos Narrow" panose="020B0004020202020204" pitchFamily="34" charset="0"/>
                      </a:endParaRPr>
                    </a:p>
                  </a:txBody>
                  <a:tcPr marL="75312" marR="4184" marT="4184" marB="0" anchor="b"/>
                </a:tc>
                <a:tc>
                  <a:txBody>
                    <a:bodyPr/>
                    <a:lstStyle/>
                    <a:p>
                      <a:pPr algn="ctr" fontAlgn="b">
                        <a:buNone/>
                      </a:pPr>
                      <a:r>
                        <a:rPr lang="es-CO" sz="800" u="none" strike="noStrike">
                          <a:effectLst/>
                        </a:rPr>
                        <a:t>56</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2018</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16</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08966635"/>
                  </a:ext>
                </a:extLst>
              </a:tr>
              <a:tr h="83680">
                <a:tc>
                  <a:txBody>
                    <a:bodyPr/>
                    <a:lstStyle/>
                    <a:p>
                      <a:pPr algn="l" fontAlgn="b">
                        <a:buNone/>
                      </a:pPr>
                      <a:r>
                        <a:rPr lang="es-CO" sz="800" u="none" strike="noStrike">
                          <a:effectLst/>
                        </a:rPr>
                        <a:t>AUXILIAR ADMINISTRATIVO - 18</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56</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2019</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723441574"/>
                  </a:ext>
                </a:extLst>
              </a:tr>
              <a:tr h="83680">
                <a:tc>
                  <a:txBody>
                    <a:bodyPr/>
                    <a:lstStyle/>
                    <a:p>
                      <a:pPr algn="l" fontAlgn="b">
                        <a:buNone/>
                      </a:pPr>
                      <a:r>
                        <a:rPr lang="es-CO" sz="800" u="none" strike="noStrike">
                          <a:effectLst/>
                        </a:rPr>
                        <a:t>AUXILIAR SERV. GENERALES - 9</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2020</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258894214"/>
                  </a:ext>
                </a:extLst>
              </a:tr>
              <a:tr h="83680">
                <a:tc>
                  <a:txBody>
                    <a:bodyPr/>
                    <a:lstStyle/>
                    <a:p>
                      <a:pPr algn="l" fontAlgn="b">
                        <a:buNone/>
                      </a:pPr>
                      <a:r>
                        <a:rPr lang="es-CO" sz="800" u="none" strike="noStrike">
                          <a:effectLst/>
                        </a:rPr>
                        <a:t>OPERARIO CALIFICADO - 9</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45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2020</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470517253"/>
                  </a:ext>
                </a:extLst>
              </a:tr>
              <a:tr h="83680">
                <a:tc>
                  <a:txBody>
                    <a:bodyPr/>
                    <a:lstStyle/>
                    <a:p>
                      <a:pPr algn="l" fontAlgn="b">
                        <a:buNone/>
                      </a:pPr>
                      <a:r>
                        <a:rPr lang="es-CO" sz="800" u="none" strike="noStrike">
                          <a:effectLst/>
                        </a:rPr>
                        <a:t>PROFESIONAL UNIVERSITARIO - 7</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2021</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2</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949828596"/>
                  </a:ext>
                </a:extLst>
              </a:tr>
              <a:tr h="83680">
                <a:tc>
                  <a:txBody>
                    <a:bodyPr/>
                    <a:lstStyle/>
                    <a:p>
                      <a:pPr algn="l" fontAlgn="b">
                        <a:buNone/>
                      </a:pPr>
                      <a:r>
                        <a:rPr lang="es-CO" sz="800" u="none" strike="noStrike">
                          <a:effectLst/>
                        </a:rPr>
                        <a:t>SECRETARIO - 14</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39</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2021</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4</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483804811"/>
                  </a:ext>
                </a:extLst>
              </a:tr>
              <a:tr h="83680">
                <a:tc>
                  <a:txBody>
                    <a:bodyPr/>
                    <a:lstStyle/>
                    <a:p>
                      <a:pPr algn="l" fontAlgn="b">
                        <a:buNone/>
                      </a:pPr>
                      <a:r>
                        <a:rPr lang="es-CO" sz="800" u="none" strike="noStrike">
                          <a:effectLst/>
                        </a:rPr>
                        <a:t>SECRETARIO EJECUTIVO - 18</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44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2018</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3</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394997861"/>
                  </a:ext>
                </a:extLst>
              </a:tr>
              <a:tr h="83680">
                <a:tc>
                  <a:txBody>
                    <a:bodyPr/>
                    <a:lstStyle/>
                    <a:p>
                      <a:pPr algn="l" fontAlgn="b">
                        <a:buNone/>
                      </a:pPr>
                      <a:r>
                        <a:rPr lang="es-CO" sz="800" u="none" strike="noStrike">
                          <a:effectLst/>
                        </a:rPr>
                        <a:t>TECNICO ADMINISTRATIVO - 18</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41</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2021</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414269929"/>
                  </a:ext>
                </a:extLst>
              </a:tr>
              <a:tr h="83680">
                <a:tc>
                  <a:txBody>
                    <a:bodyPr/>
                    <a:lstStyle/>
                    <a:p>
                      <a:pPr algn="l" fontAlgn="b">
                        <a:buNone/>
                      </a:pPr>
                      <a:r>
                        <a:rPr lang="es-CO" sz="800" u="none" strike="noStrike">
                          <a:effectLst/>
                        </a:rPr>
                        <a:t>TECNICO ADMINISTRATIVO - 9</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25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2023</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4106622761"/>
                  </a:ext>
                </a:extLst>
              </a:tr>
              <a:tr h="83680">
                <a:tc>
                  <a:txBody>
                    <a:bodyPr/>
                    <a:lstStyle/>
                    <a:p>
                      <a:pPr algn="l" fontAlgn="b">
                        <a:buNone/>
                      </a:pPr>
                      <a:r>
                        <a:rPr lang="es-CO" sz="800" u="none" strike="noStrike">
                          <a:effectLst/>
                        </a:rPr>
                        <a:t>TECNICO SERV ASISTENCIALES - 13</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29</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dirty="0">
                          <a:effectLst/>
                        </a:rPr>
                        <a:t>2</a:t>
                      </a:r>
                      <a:endParaRPr lang="es-CO" sz="800" b="0" i="0" u="none" strike="noStrike" dirty="0">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315667980"/>
                  </a:ext>
                </a:extLst>
              </a:tr>
            </a:tbl>
          </a:graphicData>
        </a:graphic>
      </p:graphicFrame>
      <p:sp>
        <p:nvSpPr>
          <p:cNvPr id="5" name="CuadroTexto 4">
            <a:extLst>
              <a:ext uri="{FF2B5EF4-FFF2-40B4-BE49-F238E27FC236}">
                <a16:creationId xmlns:a16="http://schemas.microsoft.com/office/drawing/2014/main" id="{03F2C803-09D7-2281-2FF0-969BEC90B6C5}"/>
              </a:ext>
            </a:extLst>
          </p:cNvPr>
          <p:cNvSpPr txBox="1"/>
          <p:nvPr/>
        </p:nvSpPr>
        <p:spPr>
          <a:xfrm>
            <a:off x="9955701" y="5217316"/>
            <a:ext cx="2748418" cy="369332"/>
          </a:xfrm>
          <a:prstGeom prst="rect">
            <a:avLst/>
          </a:prstGeom>
          <a:noFill/>
        </p:spPr>
        <p:txBody>
          <a:bodyPr wrap="square" rtlCol="0">
            <a:spAutoFit/>
          </a:bodyPr>
          <a:lstStyle/>
          <a:p>
            <a:r>
              <a:rPr lang="es-CO" dirty="0"/>
              <a:t>Total: 77</a:t>
            </a:r>
          </a:p>
        </p:txBody>
      </p:sp>
      <p:graphicFrame>
        <p:nvGraphicFramePr>
          <p:cNvPr id="6" name="Tabla 5">
            <a:extLst>
              <a:ext uri="{FF2B5EF4-FFF2-40B4-BE49-F238E27FC236}">
                <a16:creationId xmlns:a16="http://schemas.microsoft.com/office/drawing/2014/main" id="{764A49E2-7A7C-CE76-42F7-745443FA087F}"/>
              </a:ext>
            </a:extLst>
          </p:cNvPr>
          <p:cNvGraphicFramePr>
            <a:graphicFrameLocks noGrp="1"/>
          </p:cNvGraphicFramePr>
          <p:nvPr>
            <p:extLst>
              <p:ext uri="{D42A27DB-BD31-4B8C-83A1-F6EECF244321}">
                <p14:modId xmlns:p14="http://schemas.microsoft.com/office/powerpoint/2010/main" val="1196017149"/>
              </p:ext>
            </p:extLst>
          </p:nvPr>
        </p:nvGraphicFramePr>
        <p:xfrm>
          <a:off x="5486264" y="1640684"/>
          <a:ext cx="5441950" cy="3420048"/>
        </p:xfrm>
        <a:graphic>
          <a:graphicData uri="http://schemas.openxmlformats.org/drawingml/2006/table">
            <a:tbl>
              <a:tblPr>
                <a:tableStyleId>{D27102A9-8310-4765-A935-A1911B00CA55}</a:tableStyleId>
              </a:tblPr>
              <a:tblGrid>
                <a:gridCol w="2139305">
                  <a:extLst>
                    <a:ext uri="{9D8B030D-6E8A-4147-A177-3AD203B41FA5}">
                      <a16:colId xmlns:a16="http://schemas.microsoft.com/office/drawing/2014/main" val="3906195996"/>
                    </a:ext>
                  </a:extLst>
                </a:gridCol>
                <a:gridCol w="833782">
                  <a:extLst>
                    <a:ext uri="{9D8B030D-6E8A-4147-A177-3AD203B41FA5}">
                      <a16:colId xmlns:a16="http://schemas.microsoft.com/office/drawing/2014/main" val="3915148995"/>
                    </a:ext>
                  </a:extLst>
                </a:gridCol>
                <a:gridCol w="1191118">
                  <a:extLst>
                    <a:ext uri="{9D8B030D-6E8A-4147-A177-3AD203B41FA5}">
                      <a16:colId xmlns:a16="http://schemas.microsoft.com/office/drawing/2014/main" val="720814347"/>
                    </a:ext>
                  </a:extLst>
                </a:gridCol>
                <a:gridCol w="1277745">
                  <a:extLst>
                    <a:ext uri="{9D8B030D-6E8A-4147-A177-3AD203B41FA5}">
                      <a16:colId xmlns:a16="http://schemas.microsoft.com/office/drawing/2014/main" val="2712198058"/>
                    </a:ext>
                  </a:extLst>
                </a:gridCol>
              </a:tblGrid>
              <a:tr h="83680">
                <a:tc>
                  <a:txBody>
                    <a:bodyPr/>
                    <a:lstStyle/>
                    <a:p>
                      <a:pPr algn="l" fontAlgn="b">
                        <a:buNone/>
                      </a:pPr>
                      <a:r>
                        <a:rPr lang="es-CO" sz="900" b="1" u="none" strike="noStrike" dirty="0">
                          <a:effectLst/>
                        </a:rPr>
                        <a:t>Tipo de Vacante, sexo y sede</a:t>
                      </a:r>
                      <a:endParaRPr lang="es-CO" sz="900" b="1" i="0" u="none" strike="noStrike" dirty="0">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900" b="1" u="none" strike="noStrike" dirty="0">
                          <a:effectLst/>
                        </a:rPr>
                        <a:t>Edad</a:t>
                      </a:r>
                      <a:endParaRPr lang="es-CO" sz="900" b="1" i="0" u="none" strike="noStrike" dirty="0">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900" b="1" u="none" strike="noStrike" dirty="0">
                          <a:effectLst/>
                        </a:rPr>
                        <a:t>Año ingreso promedio</a:t>
                      </a:r>
                      <a:endParaRPr lang="es-CO" sz="900" b="1" i="0" u="none" strike="noStrike" dirty="0">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900" b="1" u="none" strike="noStrike" dirty="0">
                          <a:effectLst/>
                        </a:rPr>
                        <a:t># de cargos</a:t>
                      </a:r>
                      <a:endParaRPr lang="es-CO" sz="900" b="1" i="0" u="none" strike="noStrike" dirty="0">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362531300"/>
                  </a:ext>
                </a:extLst>
              </a:tr>
              <a:tr h="83680">
                <a:tc>
                  <a:txBody>
                    <a:bodyPr/>
                    <a:lstStyle/>
                    <a:p>
                      <a:pPr algn="l" fontAlgn="b">
                        <a:buNone/>
                      </a:pPr>
                      <a:r>
                        <a:rPr lang="es-CO" sz="800" b="1" u="none" strike="noStrike">
                          <a:effectLst/>
                        </a:rPr>
                        <a:t>TEMPORAL</a:t>
                      </a:r>
                      <a:endParaRPr lang="es-CO" sz="800" b="1"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60</a:t>
                      </a:r>
                      <a:endParaRPr lang="es-CO" sz="800" b="1"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2015</a:t>
                      </a:r>
                      <a:endParaRPr lang="es-CO" sz="800" b="1"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77</a:t>
                      </a:r>
                      <a:endParaRPr lang="es-CO" sz="800" b="1"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651036228"/>
                  </a:ext>
                </a:extLst>
              </a:tr>
              <a:tr h="83680">
                <a:tc>
                  <a:txBody>
                    <a:bodyPr/>
                    <a:lstStyle/>
                    <a:p>
                      <a:pPr algn="l" fontAlgn="b">
                        <a:buNone/>
                      </a:pPr>
                      <a:r>
                        <a:rPr lang="es-CO" sz="800" b="1" u="none" strike="noStrike" dirty="0">
                          <a:effectLst/>
                        </a:rPr>
                        <a:t>MASCULINO</a:t>
                      </a:r>
                      <a:endParaRPr lang="es-CO" sz="800" b="1" i="0" u="none" strike="noStrike" dirty="0">
                        <a:solidFill>
                          <a:srgbClr val="000000"/>
                        </a:solidFill>
                        <a:effectLst/>
                        <a:latin typeface="Aptos Narrow" panose="020B0004020202020204" pitchFamily="34" charset="0"/>
                      </a:endParaRPr>
                    </a:p>
                  </a:txBody>
                  <a:tcPr marL="37656" marR="4184" marT="4184" marB="0" anchor="b"/>
                </a:tc>
                <a:tc>
                  <a:txBody>
                    <a:bodyPr/>
                    <a:lstStyle/>
                    <a:p>
                      <a:pPr algn="ctr" fontAlgn="b">
                        <a:buNone/>
                      </a:pPr>
                      <a:r>
                        <a:rPr lang="es-CO" sz="800" u="none" strike="noStrike">
                          <a:effectLst/>
                        </a:rPr>
                        <a:t>60</a:t>
                      </a:r>
                      <a:endParaRPr lang="es-CO" sz="800" b="1"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2015</a:t>
                      </a:r>
                      <a:endParaRPr lang="es-CO" sz="800" b="1"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dirty="0">
                          <a:effectLst/>
                        </a:rPr>
                        <a:t>29</a:t>
                      </a:r>
                      <a:endParaRPr lang="es-CO" sz="800" b="1" i="0" u="none" strike="noStrike" dirty="0">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332535529"/>
                  </a:ext>
                </a:extLst>
              </a:tr>
              <a:tr h="83680">
                <a:tc>
                  <a:txBody>
                    <a:bodyPr/>
                    <a:lstStyle/>
                    <a:p>
                      <a:pPr algn="l" fontAlgn="b">
                        <a:buNone/>
                      </a:pPr>
                      <a:r>
                        <a:rPr lang="es-CO" sz="800" b="1" u="none" strike="noStrike" dirty="0">
                          <a:effectLst/>
                        </a:rPr>
                        <a:t>CALLE 100</a:t>
                      </a:r>
                      <a:endParaRPr lang="es-CO" sz="800" b="1" i="0" u="none" strike="noStrike" dirty="0">
                        <a:solidFill>
                          <a:srgbClr val="000000"/>
                        </a:solidFill>
                        <a:effectLst/>
                        <a:latin typeface="Aptos Narrow" panose="020B0004020202020204" pitchFamily="34" charset="0"/>
                      </a:endParaRPr>
                    </a:p>
                  </a:txBody>
                  <a:tcPr marL="75312" marR="4184" marT="4184" marB="0" anchor="b"/>
                </a:tc>
                <a:tc>
                  <a:txBody>
                    <a:bodyPr/>
                    <a:lstStyle/>
                    <a:p>
                      <a:pPr algn="ctr" fontAlgn="b">
                        <a:buNone/>
                      </a:pPr>
                      <a:r>
                        <a:rPr lang="es-CO" sz="800" u="none" strike="noStrike">
                          <a:effectLst/>
                        </a:rPr>
                        <a:t>60</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2018</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dirty="0">
                          <a:effectLst/>
                        </a:rPr>
                        <a:t>18</a:t>
                      </a:r>
                      <a:endParaRPr lang="es-CO" sz="800" b="0" i="0" u="none" strike="noStrike" dirty="0">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496724579"/>
                  </a:ext>
                </a:extLst>
              </a:tr>
              <a:tr h="83680">
                <a:tc>
                  <a:txBody>
                    <a:bodyPr/>
                    <a:lstStyle/>
                    <a:p>
                      <a:pPr algn="l" fontAlgn="b">
                        <a:buNone/>
                      </a:pPr>
                      <a:r>
                        <a:rPr lang="es-CO" sz="800" u="none" strike="noStrike">
                          <a:effectLst/>
                        </a:rPr>
                        <a:t>AUXILIAR ADMINISTRATIVO - 15</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684785525"/>
                  </a:ext>
                </a:extLst>
              </a:tr>
              <a:tr h="83680">
                <a:tc>
                  <a:txBody>
                    <a:bodyPr/>
                    <a:lstStyle/>
                    <a:p>
                      <a:pPr algn="l" fontAlgn="b">
                        <a:buNone/>
                      </a:pPr>
                      <a:r>
                        <a:rPr lang="es-CO" sz="800" u="none" strike="noStrike">
                          <a:effectLst/>
                        </a:rPr>
                        <a:t>AUXILIAR ADMINISTRATIVO - 16</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52</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71495089"/>
                  </a:ext>
                </a:extLst>
              </a:tr>
              <a:tr h="83680">
                <a:tc>
                  <a:txBody>
                    <a:bodyPr/>
                    <a:lstStyle/>
                    <a:p>
                      <a:pPr algn="l" fontAlgn="b">
                        <a:buNone/>
                      </a:pPr>
                      <a:r>
                        <a:rPr lang="es-CO" sz="800" u="none" strike="noStrike">
                          <a:effectLst/>
                        </a:rPr>
                        <a:t>AUXILIAR SERV. GENERALES - 9</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60</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2019</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3</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357809438"/>
                  </a:ext>
                </a:extLst>
              </a:tr>
              <a:tr h="83680">
                <a:tc>
                  <a:txBody>
                    <a:bodyPr/>
                    <a:lstStyle/>
                    <a:p>
                      <a:pPr algn="l" fontAlgn="b">
                        <a:buNone/>
                      </a:pPr>
                      <a:r>
                        <a:rPr lang="es-CO" sz="800" u="none" strike="noStrike" dirty="0">
                          <a:effectLst/>
                        </a:rPr>
                        <a:t>CONDUCTOR MECANICO - 21</a:t>
                      </a:r>
                      <a:endParaRPr lang="es-CO" sz="800" b="0" i="0" u="none" strike="noStrike" dirty="0">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48</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2021</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3</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471792729"/>
                  </a:ext>
                </a:extLst>
              </a:tr>
              <a:tr h="83680">
                <a:tc>
                  <a:txBody>
                    <a:bodyPr/>
                    <a:lstStyle/>
                    <a:p>
                      <a:pPr algn="l" fontAlgn="b">
                        <a:buNone/>
                      </a:pPr>
                      <a:r>
                        <a:rPr lang="es-CO" sz="800" u="none" strike="noStrike">
                          <a:effectLst/>
                        </a:rPr>
                        <a:t>OPERARIO CALIFICADO - 13</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054089676"/>
                  </a:ext>
                </a:extLst>
              </a:tr>
              <a:tr h="83680">
                <a:tc>
                  <a:txBody>
                    <a:bodyPr/>
                    <a:lstStyle/>
                    <a:p>
                      <a:pPr algn="l" fontAlgn="b">
                        <a:buNone/>
                      </a:pPr>
                      <a:r>
                        <a:rPr lang="es-CO" sz="800" u="none" strike="noStrike">
                          <a:effectLst/>
                        </a:rPr>
                        <a:t>PROFESIONAL UNIVERSITARIO - 5</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41</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2020</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385375809"/>
                  </a:ext>
                </a:extLst>
              </a:tr>
              <a:tr h="83680">
                <a:tc>
                  <a:txBody>
                    <a:bodyPr/>
                    <a:lstStyle/>
                    <a:p>
                      <a:pPr algn="l" fontAlgn="b">
                        <a:buNone/>
                      </a:pPr>
                      <a:r>
                        <a:rPr lang="es-CO" sz="800" u="none" strike="noStrike">
                          <a:effectLst/>
                        </a:rPr>
                        <a:t>SECRETARIO - 14</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38</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2</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220281480"/>
                  </a:ext>
                </a:extLst>
              </a:tr>
              <a:tr h="83680">
                <a:tc>
                  <a:txBody>
                    <a:bodyPr/>
                    <a:lstStyle/>
                    <a:p>
                      <a:pPr algn="l" fontAlgn="b">
                        <a:buNone/>
                      </a:pPr>
                      <a:r>
                        <a:rPr lang="es-CO" sz="800" u="none" strike="noStrike">
                          <a:effectLst/>
                        </a:rPr>
                        <a:t>SECRETARIO EJECUTIVO - 18</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3</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44083689"/>
                  </a:ext>
                </a:extLst>
              </a:tr>
              <a:tr h="83680">
                <a:tc>
                  <a:txBody>
                    <a:bodyPr/>
                    <a:lstStyle/>
                    <a:p>
                      <a:pPr algn="l" fontAlgn="b">
                        <a:buNone/>
                      </a:pPr>
                      <a:r>
                        <a:rPr lang="es-CO" sz="800" u="none" strike="noStrike">
                          <a:effectLst/>
                        </a:rPr>
                        <a:t>TECNICO ADMINISTRATIVO - 16</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dirty="0">
                          <a:effectLst/>
                        </a:rPr>
                        <a:t>2018</a:t>
                      </a:r>
                      <a:endParaRPr lang="es-CO" sz="800" b="0" i="0" u="none" strike="noStrike" dirty="0">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876751282"/>
                  </a:ext>
                </a:extLst>
              </a:tr>
              <a:tr h="83680">
                <a:tc>
                  <a:txBody>
                    <a:bodyPr/>
                    <a:lstStyle/>
                    <a:p>
                      <a:pPr algn="l" fontAlgn="b">
                        <a:buNone/>
                      </a:pPr>
                      <a:r>
                        <a:rPr lang="es-CO" sz="800" u="none" strike="noStrike">
                          <a:effectLst/>
                        </a:rPr>
                        <a:t>TECNICO OPERATIVO - 14</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39</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2019</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121542808"/>
                  </a:ext>
                </a:extLst>
              </a:tr>
              <a:tr h="83680">
                <a:tc>
                  <a:txBody>
                    <a:bodyPr/>
                    <a:lstStyle/>
                    <a:p>
                      <a:pPr algn="l" fontAlgn="b">
                        <a:buNone/>
                      </a:pPr>
                      <a:r>
                        <a:rPr lang="es-CO" sz="800" u="none" strike="noStrike">
                          <a:effectLst/>
                        </a:rPr>
                        <a:t>TECNICO SERV ASISTENCIALES - 15</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37</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319475682"/>
                  </a:ext>
                </a:extLst>
              </a:tr>
              <a:tr h="83680">
                <a:tc>
                  <a:txBody>
                    <a:bodyPr/>
                    <a:lstStyle/>
                    <a:p>
                      <a:pPr algn="l" fontAlgn="b">
                        <a:buNone/>
                      </a:pPr>
                      <a:r>
                        <a:rPr lang="es-CO" sz="800" b="1" u="none" strike="noStrike" dirty="0">
                          <a:effectLst/>
                        </a:rPr>
                        <a:t>CALLE 100 - MEDICINA</a:t>
                      </a:r>
                      <a:endParaRPr lang="es-CO" sz="800" b="1" i="0" u="none" strike="noStrike" dirty="0">
                        <a:solidFill>
                          <a:srgbClr val="000000"/>
                        </a:solidFill>
                        <a:effectLst/>
                        <a:latin typeface="Aptos Narrow" panose="020B0004020202020204" pitchFamily="34" charset="0"/>
                      </a:endParaRPr>
                    </a:p>
                  </a:txBody>
                  <a:tcPr marL="75312" marR="4184" marT="4184" marB="0" anchor="b"/>
                </a:tc>
                <a:tc>
                  <a:txBody>
                    <a:bodyPr/>
                    <a:lstStyle/>
                    <a:p>
                      <a:pPr algn="ctr" fontAlgn="b">
                        <a:buNone/>
                      </a:pPr>
                      <a:r>
                        <a:rPr lang="es-CO" sz="800" u="none" strike="noStrike">
                          <a:effectLst/>
                        </a:rPr>
                        <a:t>29</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70300014"/>
                  </a:ext>
                </a:extLst>
              </a:tr>
              <a:tr h="83680">
                <a:tc>
                  <a:txBody>
                    <a:bodyPr/>
                    <a:lstStyle/>
                    <a:p>
                      <a:pPr algn="l" fontAlgn="b">
                        <a:buNone/>
                      </a:pPr>
                      <a:r>
                        <a:rPr lang="es-CO" sz="800" u="none" strike="noStrike">
                          <a:effectLst/>
                        </a:rPr>
                        <a:t>TECNICO - 14</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29</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2024</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68723499"/>
                  </a:ext>
                </a:extLst>
              </a:tr>
              <a:tr h="83680">
                <a:tc>
                  <a:txBody>
                    <a:bodyPr/>
                    <a:lstStyle/>
                    <a:p>
                      <a:pPr algn="l" fontAlgn="b">
                        <a:buNone/>
                      </a:pPr>
                      <a:r>
                        <a:rPr lang="es-CO" sz="800" b="1" u="none" strike="noStrike" dirty="0">
                          <a:effectLst/>
                        </a:rPr>
                        <a:t>CAMPUS NUEVA GRANADA</a:t>
                      </a:r>
                      <a:endParaRPr lang="es-CO" sz="800" b="1" i="0" u="none" strike="noStrike" dirty="0">
                        <a:solidFill>
                          <a:srgbClr val="000000"/>
                        </a:solidFill>
                        <a:effectLst/>
                        <a:latin typeface="Aptos Narrow" panose="020B0004020202020204" pitchFamily="34" charset="0"/>
                      </a:endParaRPr>
                    </a:p>
                  </a:txBody>
                  <a:tcPr marL="75312" marR="4184" marT="4184" marB="0" anchor="b"/>
                </a:tc>
                <a:tc>
                  <a:txBody>
                    <a:bodyPr/>
                    <a:lstStyle/>
                    <a:p>
                      <a:pPr algn="ctr" fontAlgn="b">
                        <a:buNone/>
                      </a:pPr>
                      <a:r>
                        <a:rPr lang="es-CO" sz="800" u="none" strike="noStrike" dirty="0">
                          <a:effectLst/>
                        </a:rPr>
                        <a:t>59</a:t>
                      </a:r>
                      <a:endParaRPr lang="es-CO" sz="800" b="0" i="0" u="none" strike="noStrike" dirty="0">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10</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871402135"/>
                  </a:ext>
                </a:extLst>
              </a:tr>
              <a:tr h="83680">
                <a:tc>
                  <a:txBody>
                    <a:bodyPr/>
                    <a:lstStyle/>
                    <a:p>
                      <a:pPr algn="l" fontAlgn="b">
                        <a:buNone/>
                      </a:pPr>
                      <a:r>
                        <a:rPr lang="es-CO" sz="800" u="none" strike="noStrike">
                          <a:effectLst/>
                        </a:rPr>
                        <a:t>AUXILIAR SERV. GENERALES - 9</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56</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757825799"/>
                  </a:ext>
                </a:extLst>
              </a:tr>
              <a:tr h="83680">
                <a:tc>
                  <a:txBody>
                    <a:bodyPr/>
                    <a:lstStyle/>
                    <a:p>
                      <a:pPr algn="l" fontAlgn="b">
                        <a:buNone/>
                      </a:pPr>
                      <a:r>
                        <a:rPr lang="es-CO" sz="800" u="none" strike="noStrike">
                          <a:effectLst/>
                        </a:rPr>
                        <a:t>OPERARIO CALIFICADO - 13</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37</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2020</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471832131"/>
                  </a:ext>
                </a:extLst>
              </a:tr>
              <a:tr h="83680">
                <a:tc>
                  <a:txBody>
                    <a:bodyPr/>
                    <a:lstStyle/>
                    <a:p>
                      <a:pPr algn="l" fontAlgn="b">
                        <a:buNone/>
                      </a:pPr>
                      <a:r>
                        <a:rPr lang="es-CO" sz="800" u="none" strike="noStrike">
                          <a:effectLst/>
                        </a:rPr>
                        <a:t>OPERARIO CALIFICADO - 9</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51</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2</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510543307"/>
                  </a:ext>
                </a:extLst>
              </a:tr>
              <a:tr h="83680">
                <a:tc>
                  <a:txBody>
                    <a:bodyPr/>
                    <a:lstStyle/>
                    <a:p>
                      <a:pPr algn="l" fontAlgn="b">
                        <a:buNone/>
                      </a:pPr>
                      <a:r>
                        <a:rPr lang="es-CO" sz="800" u="none" strike="noStrike">
                          <a:effectLst/>
                        </a:rPr>
                        <a:t>SECRETARIO EJECUTIVO - 18</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39</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1114330349"/>
                  </a:ext>
                </a:extLst>
              </a:tr>
              <a:tr h="83680">
                <a:tc>
                  <a:txBody>
                    <a:bodyPr/>
                    <a:lstStyle/>
                    <a:p>
                      <a:pPr algn="l" fontAlgn="b">
                        <a:buNone/>
                      </a:pPr>
                      <a:r>
                        <a:rPr lang="es-CO" sz="800" u="none" strike="noStrike">
                          <a:effectLst/>
                        </a:rPr>
                        <a:t>SECRETARIO EJECUTIVO - 19</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59</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2018</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3104376845"/>
                  </a:ext>
                </a:extLst>
              </a:tr>
              <a:tr h="83680">
                <a:tc>
                  <a:txBody>
                    <a:bodyPr/>
                    <a:lstStyle/>
                    <a:p>
                      <a:pPr algn="l" fontAlgn="b">
                        <a:buNone/>
                      </a:pPr>
                      <a:r>
                        <a:rPr lang="es-CO" sz="800" u="none" strike="noStrike">
                          <a:effectLst/>
                        </a:rPr>
                        <a:t>TECNICO - 14</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47</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2021</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835516665"/>
                  </a:ext>
                </a:extLst>
              </a:tr>
              <a:tr h="83680">
                <a:tc>
                  <a:txBody>
                    <a:bodyPr/>
                    <a:lstStyle/>
                    <a:p>
                      <a:pPr algn="l" fontAlgn="b">
                        <a:buNone/>
                      </a:pPr>
                      <a:r>
                        <a:rPr lang="es-CO" sz="800" u="none" strike="noStrike">
                          <a:effectLst/>
                        </a:rPr>
                        <a:t>TECNICO ADMINISTRATIVO - 9</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41</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a:effectLst/>
                        </a:rPr>
                        <a:t>1</a:t>
                      </a:r>
                      <a:endParaRPr lang="es-CO" sz="800" b="0" i="0" u="none" strike="noStrike">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2911801888"/>
                  </a:ext>
                </a:extLst>
              </a:tr>
              <a:tr h="83680">
                <a:tc>
                  <a:txBody>
                    <a:bodyPr/>
                    <a:lstStyle/>
                    <a:p>
                      <a:pPr algn="l" fontAlgn="b">
                        <a:buNone/>
                      </a:pPr>
                      <a:r>
                        <a:rPr lang="es-CO" sz="800" u="none" strike="noStrike">
                          <a:effectLst/>
                        </a:rPr>
                        <a:t>TECNICO SERV ASISTENCIALES - 13</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23</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dirty="0">
                          <a:effectLst/>
                        </a:rPr>
                        <a:t>1</a:t>
                      </a:r>
                      <a:endParaRPr lang="es-CO" sz="800" b="0" i="0" u="none" strike="noStrike" dirty="0">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4056243643"/>
                  </a:ext>
                </a:extLst>
              </a:tr>
              <a:tr h="83680">
                <a:tc>
                  <a:txBody>
                    <a:bodyPr/>
                    <a:lstStyle/>
                    <a:p>
                      <a:pPr algn="l" fontAlgn="b">
                        <a:buNone/>
                      </a:pPr>
                      <a:r>
                        <a:rPr lang="es-CO" sz="800" u="none" strike="noStrike">
                          <a:effectLst/>
                        </a:rPr>
                        <a:t>TECNICO SERV ASISTENCIALES - 15</a:t>
                      </a:r>
                      <a:endParaRPr lang="es-CO" sz="800" b="0" i="0" u="none" strike="noStrike">
                        <a:solidFill>
                          <a:srgbClr val="000000"/>
                        </a:solidFill>
                        <a:effectLst/>
                        <a:latin typeface="Aptos Narrow" panose="020B0004020202020204" pitchFamily="34" charset="0"/>
                      </a:endParaRPr>
                    </a:p>
                  </a:txBody>
                  <a:tcPr marL="112967" marR="4184" marT="4184" marB="0" anchor="b"/>
                </a:tc>
                <a:tc>
                  <a:txBody>
                    <a:bodyPr/>
                    <a:lstStyle/>
                    <a:p>
                      <a:pPr algn="ctr" fontAlgn="b">
                        <a:buNone/>
                      </a:pPr>
                      <a:r>
                        <a:rPr lang="es-CO" sz="800" u="none" strike="noStrike">
                          <a:effectLst/>
                        </a:rPr>
                        <a:t>45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ctr" fontAlgn="b">
                        <a:buNone/>
                      </a:pPr>
                      <a:r>
                        <a:rPr lang="es-CO" sz="800" u="none" strike="noStrike">
                          <a:effectLst/>
                        </a:rPr>
                        <a:t>2025</a:t>
                      </a:r>
                      <a:endParaRPr lang="es-CO" sz="800" b="0" i="0" u="none" strike="noStrike">
                        <a:solidFill>
                          <a:srgbClr val="000000"/>
                        </a:solidFill>
                        <a:effectLst/>
                        <a:latin typeface="Aptos Narrow" panose="020B0004020202020204" pitchFamily="34" charset="0"/>
                      </a:endParaRPr>
                    </a:p>
                  </a:txBody>
                  <a:tcPr marL="4184" marR="4184" marT="4184" marB="0" anchor="b"/>
                </a:tc>
                <a:tc>
                  <a:txBody>
                    <a:bodyPr/>
                    <a:lstStyle/>
                    <a:p>
                      <a:pPr algn="r" fontAlgn="b">
                        <a:buNone/>
                      </a:pPr>
                      <a:r>
                        <a:rPr lang="es-CO" sz="800" u="none" strike="noStrike" dirty="0">
                          <a:effectLst/>
                        </a:rPr>
                        <a:t>1</a:t>
                      </a:r>
                      <a:endParaRPr lang="es-CO" sz="800" b="0" i="0" u="none" strike="noStrike" dirty="0">
                        <a:solidFill>
                          <a:srgbClr val="000000"/>
                        </a:solidFill>
                        <a:effectLst/>
                        <a:latin typeface="Aptos Narrow" panose="020B0004020202020204" pitchFamily="34" charset="0"/>
                      </a:endParaRPr>
                    </a:p>
                  </a:txBody>
                  <a:tcPr marL="4184" marR="4184" marT="4184" marB="0" anchor="b"/>
                </a:tc>
                <a:extLst>
                  <a:ext uri="{0D108BD9-81ED-4DB2-BD59-A6C34878D82A}">
                    <a16:rowId xmlns:a16="http://schemas.microsoft.com/office/drawing/2014/main" val="676555077"/>
                  </a:ext>
                </a:extLst>
              </a:tr>
            </a:tbl>
          </a:graphicData>
        </a:graphic>
      </p:graphicFrame>
      <p:graphicFrame>
        <p:nvGraphicFramePr>
          <p:cNvPr id="7" name="Diagrama 6">
            <a:extLst>
              <a:ext uri="{FF2B5EF4-FFF2-40B4-BE49-F238E27FC236}">
                <a16:creationId xmlns:a16="http://schemas.microsoft.com/office/drawing/2014/main" id="{B1F83100-3EB5-6F0B-D015-214A9C5A2200}"/>
              </a:ext>
            </a:extLst>
          </p:cNvPr>
          <p:cNvGraphicFramePr/>
          <p:nvPr>
            <p:extLst>
              <p:ext uri="{D42A27DB-BD31-4B8C-83A1-F6EECF244321}">
                <p14:modId xmlns:p14="http://schemas.microsoft.com/office/powerpoint/2010/main" val="3726813577"/>
              </p:ext>
            </p:extLst>
          </p:nvPr>
        </p:nvGraphicFramePr>
        <p:xfrm>
          <a:off x="231143" y="5401982"/>
          <a:ext cx="1152525" cy="699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101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095561-B54D-A6A9-9F18-EAE06D342C6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470BE1-8FAE-9CEB-BD3E-2A85F4CAC477}"/>
              </a:ext>
            </a:extLst>
          </p:cNvPr>
          <p:cNvSpPr>
            <a:spLocks noGrp="1"/>
          </p:cNvSpPr>
          <p:nvPr>
            <p:ph type="title"/>
          </p:nvPr>
        </p:nvSpPr>
        <p:spPr>
          <a:xfrm>
            <a:off x="3676343" y="567561"/>
            <a:ext cx="7636475" cy="648128"/>
          </a:xfrm>
        </p:spPr>
        <p:txBody>
          <a:bodyPr>
            <a:normAutofit fontScale="90000"/>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CARACTERIZACIÓN PROVISIONALES 2025 </a:t>
            </a:r>
            <a:br>
              <a:rPr lang="es-CO" sz="2000" b="1" dirty="0">
                <a:solidFill>
                  <a:schemeClr val="accent1">
                    <a:lumMod val="50000"/>
                  </a:schemeClr>
                </a:solidFill>
                <a:latin typeface="Arial" panose="020B0604020202020204" pitchFamily="34" charset="0"/>
                <a:cs typeface="Arial" panose="020B0604020202020204" pitchFamily="34" charset="0"/>
              </a:rPr>
            </a:br>
            <a:r>
              <a:rPr lang="es-CO" sz="2000" b="1" dirty="0">
                <a:solidFill>
                  <a:schemeClr val="accent1">
                    <a:lumMod val="50000"/>
                  </a:schemeClr>
                </a:solidFill>
                <a:latin typeface="Arial" panose="020B0604020202020204" pitchFamily="34" charset="0"/>
                <a:cs typeface="Arial" panose="020B0604020202020204" pitchFamily="34" charset="0"/>
              </a:rPr>
              <a:t>(Corte 31-12-2025)</a:t>
            </a:r>
            <a:br>
              <a:rPr lang="es-CO" sz="2000" b="1" dirty="0">
                <a:solidFill>
                  <a:schemeClr val="accent1">
                    <a:lumMod val="50000"/>
                  </a:schemeClr>
                </a:solidFill>
                <a:latin typeface="Arial" panose="020B0604020202020204" pitchFamily="34" charset="0"/>
                <a:cs typeface="Arial" panose="020B0604020202020204" pitchFamily="34" charset="0"/>
              </a:rPr>
            </a:br>
            <a:endParaRPr lang="es-CO" sz="20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12" name="Tabla 11">
            <a:extLst>
              <a:ext uri="{FF2B5EF4-FFF2-40B4-BE49-F238E27FC236}">
                <a16:creationId xmlns:a16="http://schemas.microsoft.com/office/drawing/2014/main" id="{97F91E78-58F7-4476-7687-BF7FCDD27C65}"/>
              </a:ext>
            </a:extLst>
          </p:cNvPr>
          <p:cNvGraphicFramePr>
            <a:graphicFrameLocks noGrp="1"/>
          </p:cNvGraphicFramePr>
          <p:nvPr>
            <p:extLst>
              <p:ext uri="{D42A27DB-BD31-4B8C-83A1-F6EECF244321}">
                <p14:modId xmlns:p14="http://schemas.microsoft.com/office/powerpoint/2010/main" val="3183854754"/>
              </p:ext>
            </p:extLst>
          </p:nvPr>
        </p:nvGraphicFramePr>
        <p:xfrm>
          <a:off x="1393252" y="1330908"/>
          <a:ext cx="3695159" cy="2097405"/>
        </p:xfrm>
        <a:graphic>
          <a:graphicData uri="http://schemas.openxmlformats.org/drawingml/2006/table">
            <a:tbl>
              <a:tblPr>
                <a:tableStyleId>{D27102A9-8310-4765-A935-A1911B00CA55}</a:tableStyleId>
              </a:tblPr>
              <a:tblGrid>
                <a:gridCol w="2097984">
                  <a:extLst>
                    <a:ext uri="{9D8B030D-6E8A-4147-A177-3AD203B41FA5}">
                      <a16:colId xmlns:a16="http://schemas.microsoft.com/office/drawing/2014/main" val="1085510885"/>
                    </a:ext>
                  </a:extLst>
                </a:gridCol>
                <a:gridCol w="1597175">
                  <a:extLst>
                    <a:ext uri="{9D8B030D-6E8A-4147-A177-3AD203B41FA5}">
                      <a16:colId xmlns:a16="http://schemas.microsoft.com/office/drawing/2014/main" val="14844481"/>
                    </a:ext>
                  </a:extLst>
                </a:gridCol>
              </a:tblGrid>
              <a:tr h="0">
                <a:tc>
                  <a:txBody>
                    <a:bodyPr/>
                    <a:lstStyle/>
                    <a:p>
                      <a:pPr algn="l" fontAlgn="b">
                        <a:buNone/>
                      </a:pPr>
                      <a:r>
                        <a:rPr lang="es-CO" sz="1200" b="1" u="none" strike="noStrike" dirty="0">
                          <a:effectLst/>
                        </a:rPr>
                        <a:t>Tipo de Vacante y sede</a:t>
                      </a:r>
                      <a:endParaRPr lang="es-CO" sz="12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CO" sz="1200" b="1" u="none" strike="noStrike" dirty="0">
                          <a:effectLst/>
                        </a:rPr>
                        <a:t>Cuenta de Tipo Vacante</a:t>
                      </a:r>
                      <a:endParaRPr lang="es-CO" sz="12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20238153"/>
                  </a:ext>
                </a:extLst>
              </a:tr>
              <a:tr h="190500">
                <a:tc>
                  <a:txBody>
                    <a:bodyPr/>
                    <a:lstStyle/>
                    <a:p>
                      <a:pPr algn="l" fontAlgn="b">
                        <a:buNone/>
                      </a:pPr>
                      <a:r>
                        <a:rPr lang="es-CO" sz="1100" b="1" u="none" strike="noStrike" dirty="0">
                          <a:effectLst/>
                        </a:rPr>
                        <a:t>CALLE 100</a:t>
                      </a:r>
                      <a:endParaRPr lang="es-CO"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s-CO" sz="1100" b="1" u="none" strike="noStrike" dirty="0">
                          <a:effectLst/>
                        </a:rPr>
                        <a:t>129</a:t>
                      </a:r>
                      <a:endParaRPr lang="es-CO" sz="11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34720095"/>
                  </a:ext>
                </a:extLst>
              </a:tr>
              <a:tr h="190500">
                <a:tc>
                  <a:txBody>
                    <a:bodyPr/>
                    <a:lstStyle/>
                    <a:p>
                      <a:pPr algn="l" fontAlgn="b">
                        <a:buNone/>
                      </a:pPr>
                      <a:r>
                        <a:rPr lang="es-CO" sz="1100" u="none" strike="noStrike">
                          <a:effectLst/>
                        </a:rPr>
                        <a:t>DEFINITIVA</a:t>
                      </a:r>
                      <a:endParaRPr lang="es-CO" sz="1100" b="0" i="0" u="none" strike="noStrike">
                        <a:solidFill>
                          <a:srgbClr val="000000"/>
                        </a:solidFill>
                        <a:effectLst/>
                        <a:latin typeface="Aptos Narrow" panose="020B0004020202020204" pitchFamily="34" charset="0"/>
                      </a:endParaRPr>
                    </a:p>
                  </a:txBody>
                  <a:tcPr marL="85725" marR="9525" marT="9525" marB="0" anchor="b"/>
                </a:tc>
                <a:tc>
                  <a:txBody>
                    <a:bodyPr/>
                    <a:lstStyle/>
                    <a:p>
                      <a:pPr algn="ctr" fontAlgn="b">
                        <a:buNone/>
                      </a:pPr>
                      <a:r>
                        <a:rPr lang="es-CO" sz="1100" u="none" strike="noStrike" dirty="0">
                          <a:effectLst/>
                        </a:rPr>
                        <a:t>80</a:t>
                      </a:r>
                      <a:endParaRPr lang="es-CO"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24661199"/>
                  </a:ext>
                </a:extLst>
              </a:tr>
              <a:tr h="190500">
                <a:tc>
                  <a:txBody>
                    <a:bodyPr/>
                    <a:lstStyle/>
                    <a:p>
                      <a:pPr algn="l" fontAlgn="b">
                        <a:buNone/>
                      </a:pPr>
                      <a:r>
                        <a:rPr lang="es-CO" sz="1100" u="none" strike="noStrike">
                          <a:effectLst/>
                        </a:rPr>
                        <a:t>TEMPORAL</a:t>
                      </a:r>
                      <a:endParaRPr lang="es-CO" sz="1100" b="0" i="0" u="none" strike="noStrike">
                        <a:solidFill>
                          <a:srgbClr val="000000"/>
                        </a:solidFill>
                        <a:effectLst/>
                        <a:latin typeface="Aptos Narrow" panose="020B0004020202020204" pitchFamily="34" charset="0"/>
                      </a:endParaRPr>
                    </a:p>
                  </a:txBody>
                  <a:tcPr marL="85725" marR="9525" marT="9525" marB="0" anchor="b"/>
                </a:tc>
                <a:tc>
                  <a:txBody>
                    <a:bodyPr/>
                    <a:lstStyle/>
                    <a:p>
                      <a:pPr algn="ctr" fontAlgn="b">
                        <a:buNone/>
                      </a:pPr>
                      <a:r>
                        <a:rPr lang="es-CO" sz="1100" u="none" strike="noStrike">
                          <a:effectLst/>
                        </a:rPr>
                        <a:t>49</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22440898"/>
                  </a:ext>
                </a:extLst>
              </a:tr>
              <a:tr h="190500">
                <a:tc>
                  <a:txBody>
                    <a:bodyPr/>
                    <a:lstStyle/>
                    <a:p>
                      <a:pPr algn="l" fontAlgn="b">
                        <a:buNone/>
                      </a:pPr>
                      <a:r>
                        <a:rPr lang="es-CO" sz="1100" b="1" u="none" strike="noStrike" dirty="0">
                          <a:effectLst/>
                        </a:rPr>
                        <a:t>CALLE 100 - MEDICINA</a:t>
                      </a:r>
                      <a:endParaRPr lang="es-CO"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s-CO" sz="1100" b="1" u="none" strike="noStrike" dirty="0">
                          <a:effectLst/>
                        </a:rPr>
                        <a:t>12</a:t>
                      </a:r>
                      <a:endParaRPr lang="es-CO" sz="11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86615022"/>
                  </a:ext>
                </a:extLst>
              </a:tr>
              <a:tr h="190500">
                <a:tc>
                  <a:txBody>
                    <a:bodyPr/>
                    <a:lstStyle/>
                    <a:p>
                      <a:pPr algn="l" fontAlgn="b">
                        <a:buNone/>
                      </a:pPr>
                      <a:r>
                        <a:rPr lang="es-CO" sz="1100" u="none" strike="noStrike">
                          <a:effectLst/>
                        </a:rPr>
                        <a:t>DEFINITIVA</a:t>
                      </a:r>
                      <a:endParaRPr lang="es-CO" sz="1100" b="0" i="0" u="none" strike="noStrike">
                        <a:solidFill>
                          <a:srgbClr val="000000"/>
                        </a:solidFill>
                        <a:effectLst/>
                        <a:latin typeface="Aptos Narrow" panose="020B0004020202020204" pitchFamily="34" charset="0"/>
                      </a:endParaRPr>
                    </a:p>
                  </a:txBody>
                  <a:tcPr marL="85725" marR="9525" marT="9525" marB="0" anchor="b"/>
                </a:tc>
                <a:tc>
                  <a:txBody>
                    <a:bodyPr/>
                    <a:lstStyle/>
                    <a:p>
                      <a:pPr algn="ctr" fontAlgn="b">
                        <a:buNone/>
                      </a:pPr>
                      <a:r>
                        <a:rPr lang="es-CO" sz="1100" u="none" strike="noStrike">
                          <a:effectLst/>
                        </a:rPr>
                        <a:t>10</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199575797"/>
                  </a:ext>
                </a:extLst>
              </a:tr>
              <a:tr h="190500">
                <a:tc>
                  <a:txBody>
                    <a:bodyPr/>
                    <a:lstStyle/>
                    <a:p>
                      <a:pPr algn="l" fontAlgn="b">
                        <a:buNone/>
                      </a:pPr>
                      <a:r>
                        <a:rPr lang="es-CO" sz="1100" u="none" strike="noStrike">
                          <a:effectLst/>
                        </a:rPr>
                        <a:t>TEMPORAL</a:t>
                      </a:r>
                      <a:endParaRPr lang="es-CO" sz="1100" b="0" i="0" u="none" strike="noStrike">
                        <a:solidFill>
                          <a:srgbClr val="000000"/>
                        </a:solidFill>
                        <a:effectLst/>
                        <a:latin typeface="Aptos Narrow" panose="020B0004020202020204" pitchFamily="34" charset="0"/>
                      </a:endParaRPr>
                    </a:p>
                  </a:txBody>
                  <a:tcPr marL="85725" marR="9525" marT="9525" marB="0" anchor="b"/>
                </a:tc>
                <a:tc>
                  <a:txBody>
                    <a:bodyPr/>
                    <a:lstStyle/>
                    <a:p>
                      <a:pPr algn="ctr" fontAlgn="b">
                        <a:buNone/>
                      </a:pPr>
                      <a:r>
                        <a:rPr lang="es-CO" sz="1100" u="none" strike="noStrike">
                          <a:effectLst/>
                        </a:rPr>
                        <a:t>2</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39472899"/>
                  </a:ext>
                </a:extLst>
              </a:tr>
              <a:tr h="190500">
                <a:tc>
                  <a:txBody>
                    <a:bodyPr/>
                    <a:lstStyle/>
                    <a:p>
                      <a:pPr algn="l" fontAlgn="b">
                        <a:buNone/>
                      </a:pPr>
                      <a:r>
                        <a:rPr lang="es-CO" sz="1100" b="1" u="none" strike="noStrike" dirty="0">
                          <a:effectLst/>
                        </a:rPr>
                        <a:t>CAMPUS NUEVA GRANADA</a:t>
                      </a:r>
                      <a:endParaRPr lang="es-CO"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s-CO" sz="1100" b="1" u="none" strike="noStrike" dirty="0">
                          <a:effectLst/>
                        </a:rPr>
                        <a:t>91</a:t>
                      </a:r>
                      <a:endParaRPr lang="es-CO" sz="11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08241468"/>
                  </a:ext>
                </a:extLst>
              </a:tr>
              <a:tr h="190500">
                <a:tc>
                  <a:txBody>
                    <a:bodyPr/>
                    <a:lstStyle/>
                    <a:p>
                      <a:pPr algn="l" fontAlgn="b">
                        <a:buNone/>
                      </a:pPr>
                      <a:r>
                        <a:rPr lang="es-CO" sz="1100" u="none" strike="noStrike">
                          <a:effectLst/>
                        </a:rPr>
                        <a:t>DEFINITIVA</a:t>
                      </a:r>
                      <a:endParaRPr lang="es-CO" sz="1100" b="0" i="0" u="none" strike="noStrike">
                        <a:solidFill>
                          <a:srgbClr val="000000"/>
                        </a:solidFill>
                        <a:effectLst/>
                        <a:latin typeface="Aptos Narrow" panose="020B0004020202020204" pitchFamily="34" charset="0"/>
                      </a:endParaRPr>
                    </a:p>
                  </a:txBody>
                  <a:tcPr marL="85725" marR="9525" marT="9525" marB="0" anchor="b"/>
                </a:tc>
                <a:tc>
                  <a:txBody>
                    <a:bodyPr/>
                    <a:lstStyle/>
                    <a:p>
                      <a:pPr algn="ctr" fontAlgn="b">
                        <a:buNone/>
                      </a:pPr>
                      <a:r>
                        <a:rPr lang="es-CO" sz="1100" u="none" strike="noStrike">
                          <a:effectLst/>
                        </a:rPr>
                        <a:t>65</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44418266"/>
                  </a:ext>
                </a:extLst>
              </a:tr>
              <a:tr h="190500">
                <a:tc>
                  <a:txBody>
                    <a:bodyPr/>
                    <a:lstStyle/>
                    <a:p>
                      <a:pPr algn="l" fontAlgn="b">
                        <a:buNone/>
                      </a:pPr>
                      <a:r>
                        <a:rPr lang="es-CO" sz="1100" u="none" strike="noStrike">
                          <a:effectLst/>
                        </a:rPr>
                        <a:t>TEMPORAL</a:t>
                      </a:r>
                      <a:endParaRPr lang="es-CO" sz="1100" b="0" i="0" u="none" strike="noStrike">
                        <a:solidFill>
                          <a:srgbClr val="000000"/>
                        </a:solidFill>
                        <a:effectLst/>
                        <a:latin typeface="Aptos Narrow" panose="020B0004020202020204" pitchFamily="34" charset="0"/>
                      </a:endParaRPr>
                    </a:p>
                  </a:txBody>
                  <a:tcPr marL="85725" marR="9525" marT="9525" marB="0" anchor="b"/>
                </a:tc>
                <a:tc>
                  <a:txBody>
                    <a:bodyPr/>
                    <a:lstStyle/>
                    <a:p>
                      <a:pPr algn="ctr" fontAlgn="b">
                        <a:buNone/>
                      </a:pPr>
                      <a:r>
                        <a:rPr lang="es-CO" sz="1100" u="none" strike="noStrike">
                          <a:effectLst/>
                        </a:rPr>
                        <a:t>26</a:t>
                      </a:r>
                      <a:endParaRPr lang="es-CO"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1381806"/>
                  </a:ext>
                </a:extLst>
              </a:tr>
              <a:tr h="190500">
                <a:tc>
                  <a:txBody>
                    <a:bodyPr/>
                    <a:lstStyle/>
                    <a:p>
                      <a:pPr algn="l" fontAlgn="b">
                        <a:buNone/>
                      </a:pPr>
                      <a:r>
                        <a:rPr lang="es-CO" sz="1100" b="1" u="none" strike="noStrike" dirty="0">
                          <a:effectLst/>
                        </a:rPr>
                        <a:t>Total general</a:t>
                      </a:r>
                      <a:endParaRPr lang="es-CO"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s-CO" sz="1100" b="1" u="none" strike="noStrike" dirty="0">
                          <a:effectLst/>
                        </a:rPr>
                        <a:t>232</a:t>
                      </a:r>
                      <a:endParaRPr lang="es-CO" sz="11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58208484"/>
                  </a:ext>
                </a:extLst>
              </a:tr>
            </a:tbl>
          </a:graphicData>
        </a:graphic>
      </p:graphicFrame>
      <p:sp>
        <p:nvSpPr>
          <p:cNvPr id="13" name="CuadroTexto 12">
            <a:extLst>
              <a:ext uri="{FF2B5EF4-FFF2-40B4-BE49-F238E27FC236}">
                <a16:creationId xmlns:a16="http://schemas.microsoft.com/office/drawing/2014/main" id="{9EFE21B7-0932-4F9D-7087-39A9BE102C5F}"/>
              </a:ext>
            </a:extLst>
          </p:cNvPr>
          <p:cNvSpPr txBox="1"/>
          <p:nvPr/>
        </p:nvSpPr>
        <p:spPr>
          <a:xfrm>
            <a:off x="1117830" y="3628958"/>
            <a:ext cx="9956339" cy="2462213"/>
          </a:xfrm>
          <a:prstGeom prst="rect">
            <a:avLst/>
          </a:prstGeom>
          <a:noFill/>
        </p:spPr>
        <p:txBody>
          <a:bodyPr wrap="square" rtlCol="0">
            <a:spAutoFit/>
          </a:bodyPr>
          <a:lstStyle/>
          <a:p>
            <a:pPr algn="ctr"/>
            <a:r>
              <a:rPr lang="es-CO" sz="1400" b="1" dirty="0"/>
              <a:t>232 vacantes entre temporales y definitivas</a:t>
            </a:r>
          </a:p>
          <a:p>
            <a:pPr algn="just"/>
            <a:endParaRPr lang="es-CO" sz="1400" dirty="0"/>
          </a:p>
          <a:p>
            <a:pPr algn="just"/>
            <a:r>
              <a:rPr lang="es-CO" sz="1400" dirty="0"/>
              <a:t>Relación vacantes totales vs planta actual:</a:t>
            </a:r>
          </a:p>
          <a:p>
            <a:pPr algn="just"/>
            <a:endParaRPr lang="es-CO" sz="1400" dirty="0"/>
          </a:p>
          <a:p>
            <a:pPr marL="171450" indent="-171450" algn="just">
              <a:buFont typeface="Arial" panose="020B0604020202020204" pitchFamily="34" charset="0"/>
              <a:buChar char="•"/>
            </a:pPr>
            <a:r>
              <a:rPr lang="es-CO" sz="1400" b="1" dirty="0"/>
              <a:t>772/232= </a:t>
            </a:r>
            <a:r>
              <a:rPr lang="es-CO" sz="1400" dirty="0"/>
              <a:t>Por cada dos funcionarios vinculados formalmente en la planta de personal administrativo hay un funcionario vinculado de manera provisional en vacancia temporal o definitiva.</a:t>
            </a:r>
          </a:p>
          <a:p>
            <a:pPr algn="just"/>
            <a:endParaRPr lang="es-CO" sz="1400" dirty="0"/>
          </a:p>
          <a:p>
            <a:pPr algn="just"/>
            <a:r>
              <a:rPr lang="es-CO" sz="1400" dirty="0"/>
              <a:t>Relación vacantes definitivas vs planta actual:</a:t>
            </a:r>
          </a:p>
          <a:p>
            <a:pPr algn="just"/>
            <a:endParaRPr lang="es-CO" sz="1400" dirty="0"/>
          </a:p>
          <a:p>
            <a:pPr marL="171450" indent="-171450" algn="just">
              <a:buFont typeface="Arial" panose="020B0604020202020204" pitchFamily="34" charset="0"/>
              <a:buChar char="•"/>
            </a:pPr>
            <a:r>
              <a:rPr lang="es-CO" sz="1400" b="1" dirty="0"/>
              <a:t>772/155= </a:t>
            </a:r>
            <a:r>
              <a:rPr lang="es-CO" sz="1400" dirty="0"/>
              <a:t>Por cada cuatro funcionarios vinculados formalmente en la planta de personal administrativo hay un funcionario vinculado de manera provisional en vacancia definitiva.</a:t>
            </a:r>
          </a:p>
        </p:txBody>
      </p:sp>
      <mc:AlternateContent xmlns:mc="http://schemas.openxmlformats.org/markup-compatibility/2006" xmlns:cx2="http://schemas.microsoft.com/office/drawing/2015/10/21/chartex">
        <mc:Choice Requires="cx2">
          <p:graphicFrame>
            <p:nvGraphicFramePr>
              <p:cNvPr id="15" name="Gráfico 14">
                <a:extLst>
                  <a:ext uri="{FF2B5EF4-FFF2-40B4-BE49-F238E27FC236}">
                    <a16:creationId xmlns:a16="http://schemas.microsoft.com/office/drawing/2014/main" id="{B5C0212A-9AAF-5405-5A5D-004A194D201F}"/>
                  </a:ext>
                </a:extLst>
              </p:cNvPr>
              <p:cNvGraphicFramePr/>
              <p:nvPr>
                <p:extLst>
                  <p:ext uri="{D42A27DB-BD31-4B8C-83A1-F6EECF244321}">
                    <p14:modId xmlns:p14="http://schemas.microsoft.com/office/powerpoint/2010/main" val="2059647312"/>
                  </p:ext>
                </p:extLst>
              </p:nvPr>
            </p:nvGraphicFramePr>
            <p:xfrm>
              <a:off x="5913080" y="1215689"/>
              <a:ext cx="4181475" cy="232784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 name="Gráfico 14">
                <a:extLst>
                  <a:ext uri="{FF2B5EF4-FFF2-40B4-BE49-F238E27FC236}">
                    <a16:creationId xmlns:a16="http://schemas.microsoft.com/office/drawing/2014/main" id="{B5C0212A-9AAF-5405-5A5D-004A194D201F}"/>
                  </a:ext>
                </a:extLst>
              </p:cNvPr>
              <p:cNvPicPr>
                <a:picLocks noGrp="1" noRot="1" noChangeAspect="1" noMove="1" noResize="1" noEditPoints="1" noAdjustHandles="1" noChangeArrowheads="1" noChangeShapeType="1"/>
              </p:cNvPicPr>
              <p:nvPr/>
            </p:nvPicPr>
            <p:blipFill>
              <a:blip r:embed="rId4"/>
              <a:stretch>
                <a:fillRect/>
              </a:stretch>
            </p:blipFill>
            <p:spPr>
              <a:xfrm>
                <a:off x="5913080" y="1215689"/>
                <a:ext cx="4181475" cy="2327844"/>
              </a:xfrm>
              <a:prstGeom prst="rect">
                <a:avLst/>
              </a:prstGeom>
            </p:spPr>
          </p:pic>
        </mc:Fallback>
      </mc:AlternateContent>
    </p:spTree>
    <p:extLst>
      <p:ext uri="{BB962C8B-B14F-4D97-AF65-F5344CB8AC3E}">
        <p14:creationId xmlns:p14="http://schemas.microsoft.com/office/powerpoint/2010/main" val="24375114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3355</Words>
  <Application>Microsoft Macintosh PowerPoint</Application>
  <PresentationFormat>Panorámica</PresentationFormat>
  <Paragraphs>1260</Paragraphs>
  <Slides>27</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Abadi MT Condensed Light</vt:lpstr>
      <vt:lpstr>Aptos Narrow</vt:lpstr>
      <vt:lpstr>Arial</vt:lpstr>
      <vt:lpstr>Calibri</vt:lpstr>
      <vt:lpstr>Calibri Light</vt:lpstr>
      <vt:lpstr>Tahoma</vt:lpstr>
      <vt:lpstr>Tema de Office</vt:lpstr>
      <vt:lpstr>Proceso de formalización Planta Administrativa </vt:lpstr>
      <vt:lpstr>Presentación de PowerPoint</vt:lpstr>
      <vt:lpstr>Planta Actual</vt:lpstr>
      <vt:lpstr>Planta Actual</vt:lpstr>
      <vt:lpstr>Planta Actual y vacancias 2026 - Febrero</vt:lpstr>
      <vt:lpstr>Análisis CPS Apoyo a la gestión (Corte 28-02-2026)</vt:lpstr>
      <vt:lpstr>Análisis funcionarios vinculados en Provisionalidad – vacancia Definitiva (Corte 31-12-2025)</vt:lpstr>
      <vt:lpstr>Análisis funcionarios vinculados en Provisionalidad – vacancia Temporal (Corte 31-12-2025)</vt:lpstr>
      <vt:lpstr>CARACTERIZACIÓN PROVISIONALES 2025  (Corte 31-12-2025) </vt:lpstr>
      <vt:lpstr>Presentación de PowerPoint</vt:lpstr>
      <vt:lpstr>CARACTERIZACIÓN PROVISIONALES EN VACANCIA DEFINITIVA (Corte 31-12-2025)</vt:lpstr>
      <vt:lpstr>CARACTERIZACIÓN PROVISIONALES EN VACANCIA DEFINITIVA (Corte 31-12-2025)</vt:lpstr>
      <vt:lpstr>Presentación de PowerPoint</vt:lpstr>
      <vt:lpstr>PROPUESTA DE FORMALIZACIÓN I – CONCURSOS DE MÉRITOS</vt:lpstr>
      <vt:lpstr>PROPUESTA DE FORMALIZACIÓN I – CONCURSO DE MÉRITOS</vt:lpstr>
      <vt:lpstr>PROPUESTA DE FORMALIZACIÓN I – CONCURSO DE MÉRITOS</vt:lpstr>
      <vt:lpstr>PROPUESTA DE FORMALIZACIÓN II – AMPLIACIÓN PLANTA</vt:lpstr>
      <vt:lpstr>Presentación de PowerPoint</vt:lpstr>
      <vt:lpstr>PROPUESTA DE FORMALIZACIÓN II – AMPLIACIÓN PLANTA</vt:lpstr>
      <vt:lpstr>Presentación de PowerPoint</vt:lpstr>
      <vt:lpstr>Presentación de PowerPoint</vt:lpstr>
      <vt:lpstr>Planta Propuesta</vt:lpstr>
      <vt:lpstr>Línea de Tiempo</vt:lpstr>
      <vt:lpstr>Criterio técnico: Índice de sustitución planta–CPS</vt:lpstr>
      <vt:lpstr>Criterio técnico: Índice de sustitución planta–CPS</vt:lpstr>
      <vt:lpstr>Criterio técnico: Índice de sustitución planta–CPS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Armando Bohorquez Aparicio</dc:creator>
  <cp:lastModifiedBy>MACBOOK AIR</cp:lastModifiedBy>
  <cp:revision>17</cp:revision>
  <dcterms:created xsi:type="dcterms:W3CDTF">2023-08-23T16:27:47Z</dcterms:created>
  <dcterms:modified xsi:type="dcterms:W3CDTF">2026-04-01T05:12:48Z</dcterms:modified>
</cp:coreProperties>
</file>