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94" r:id="rId3"/>
    <p:sldId id="295" r:id="rId4"/>
    <p:sldId id="296" r:id="rId5"/>
    <p:sldId id="257" r:id="rId6"/>
    <p:sldId id="259" r:id="rId7"/>
    <p:sldId id="260" r:id="rId8"/>
    <p:sldId id="311" r:id="rId9"/>
    <p:sldId id="312" r:id="rId10"/>
    <p:sldId id="313" r:id="rId11"/>
    <p:sldId id="314" r:id="rId12"/>
    <p:sldId id="320" r:id="rId13"/>
    <p:sldId id="317" r:id="rId14"/>
    <p:sldId id="321" r:id="rId15"/>
    <p:sldId id="318" r:id="rId16"/>
    <p:sldId id="322" r:id="rId17"/>
    <p:sldId id="289" r:id="rId18"/>
    <p:sldId id="290" r:id="rId19"/>
    <p:sldId id="307" r:id="rId20"/>
    <p:sldId id="308" r:id="rId21"/>
    <p:sldId id="309" r:id="rId22"/>
    <p:sldId id="305"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8" d="100"/>
          <a:sy n="78" d="100"/>
        </p:scale>
        <p:origin x="642" y="90"/>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7/13/2017</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‹Nº›</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7/13/2017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7/13/2017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7/13/2017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7/13/2017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s-ES" smtClean="0"/>
              <a:t>Haga clic para modificar el estilo de título del patrón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7/13/2017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s-ES" smtClean="0"/>
              <a:t>Haga clic para modificar el estilo de título del patrón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7/13/2017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7/13/2017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7/13/2017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7/13/2017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7/13/2017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7/13/2017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7/13/2017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7/13/2017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s-ES" smtClean="0"/>
              <a:t>Haga clic para modificar el estilo de título del patrón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7/13/2017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7/13/2017</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297256" y="3530600"/>
            <a:ext cx="7801232" cy="1506349"/>
          </a:xfrm>
        </p:spPr>
        <p:txBody>
          <a:bodyPr/>
          <a:lstStyle/>
          <a:p>
            <a:r>
              <a:rPr lang="es-CO" sz="2400" b="1" dirty="0">
                <a:solidFill>
                  <a:srgbClr val="C17529">
                    <a:lumMod val="50000"/>
                  </a:srgbClr>
                </a:solidFill>
                <a:effectLst>
                  <a:outerShdw blurRad="38100" dist="38100" dir="2700000" algn="tl">
                    <a:srgbClr val="000000">
                      <a:alpha val="43137"/>
                    </a:srgbClr>
                  </a:outerShdw>
                </a:effectLst>
              </a:rPr>
              <a:t>CONSULTORIO </a:t>
            </a:r>
            <a:r>
              <a:rPr lang="es-CO" sz="2400" b="1" dirty="0" smtClean="0">
                <a:solidFill>
                  <a:srgbClr val="C17529">
                    <a:lumMod val="50000"/>
                  </a:srgbClr>
                </a:solidFill>
                <a:effectLst>
                  <a:outerShdw blurRad="38100" dist="38100" dir="2700000" algn="tl">
                    <a:srgbClr val="000000">
                      <a:alpha val="43137"/>
                    </a:srgbClr>
                  </a:outerShdw>
                </a:effectLst>
              </a:rPr>
              <a:t>JURIDICO</a:t>
            </a:r>
            <a:br>
              <a:rPr lang="es-CO" sz="2400" b="1" dirty="0" smtClean="0">
                <a:solidFill>
                  <a:srgbClr val="C17529">
                    <a:lumMod val="50000"/>
                  </a:srgbClr>
                </a:solidFill>
                <a:effectLst>
                  <a:outerShdw blurRad="38100" dist="38100" dir="2700000" algn="tl">
                    <a:srgbClr val="000000">
                      <a:alpha val="43137"/>
                    </a:srgbClr>
                  </a:outerShdw>
                </a:effectLst>
              </a:rPr>
            </a:br>
            <a:r>
              <a:rPr lang="es-CO" sz="2400" b="1" dirty="0" smtClean="0">
                <a:solidFill>
                  <a:srgbClr val="C00000"/>
                </a:solidFill>
                <a:effectLst>
                  <a:outerShdw blurRad="38100" dist="38100" dir="2700000" algn="tl">
                    <a:srgbClr val="000000">
                      <a:alpha val="43137"/>
                    </a:srgbClr>
                  </a:outerShdw>
                </a:effectLst>
              </a:rPr>
              <a:t>AREA DE DERECHO PUBLICO</a:t>
            </a:r>
            <a:r>
              <a:rPr lang="es-CO" sz="2400" b="1" dirty="0" smtClean="0">
                <a:solidFill>
                  <a:schemeClr val="accent6">
                    <a:lumMod val="50000"/>
                  </a:schemeClr>
                </a:solidFill>
                <a:effectLst>
                  <a:outerShdw blurRad="38100" dist="38100" dir="2700000" algn="tl">
                    <a:srgbClr val="000000">
                      <a:alpha val="43137"/>
                    </a:srgbClr>
                  </a:outerShdw>
                </a:effectLst>
              </a:rPr>
              <a:t/>
            </a:r>
            <a:br>
              <a:rPr lang="es-CO" sz="2400" b="1" dirty="0" smtClean="0">
                <a:solidFill>
                  <a:schemeClr val="accent6">
                    <a:lumMod val="50000"/>
                  </a:schemeClr>
                </a:solidFill>
                <a:effectLst>
                  <a:outerShdw blurRad="38100" dist="38100" dir="2700000" algn="tl">
                    <a:srgbClr val="000000">
                      <a:alpha val="43137"/>
                    </a:srgbClr>
                  </a:outerShdw>
                </a:effectLst>
              </a:rPr>
            </a:br>
            <a:r>
              <a:rPr lang="es-CO" sz="2400" b="1" dirty="0" smtClean="0">
                <a:solidFill>
                  <a:schemeClr val="accent6">
                    <a:lumMod val="50000"/>
                  </a:schemeClr>
                </a:solidFill>
                <a:effectLst>
                  <a:outerShdw blurRad="38100" dist="38100" dir="2700000" algn="tl">
                    <a:srgbClr val="000000">
                      <a:alpha val="43137"/>
                    </a:srgbClr>
                  </a:outerShdw>
                </a:effectLst>
              </a:rPr>
              <a:t>GUIA PARA EL ESTUDIANTE</a:t>
            </a:r>
            <a:br>
              <a:rPr lang="es-CO" sz="2400" b="1" dirty="0" smtClean="0">
                <a:solidFill>
                  <a:schemeClr val="accent6">
                    <a:lumMod val="50000"/>
                  </a:schemeClr>
                </a:solidFill>
                <a:effectLst>
                  <a:outerShdw blurRad="38100" dist="38100" dir="2700000" algn="tl">
                    <a:srgbClr val="000000">
                      <a:alpha val="43137"/>
                    </a:srgbClr>
                  </a:outerShdw>
                </a:effectLst>
              </a:rPr>
            </a:br>
            <a:endParaRPr lang="es-CO" sz="2400" b="1" dirty="0">
              <a:solidFill>
                <a:schemeClr val="accent6">
                  <a:lumMod val="50000"/>
                </a:schemeClr>
              </a:solidFill>
              <a:effectLst>
                <a:outerShdw blurRad="38100" dist="38100" dir="2700000" algn="tl">
                  <a:srgbClr val="000000">
                    <a:alpha val="43137"/>
                  </a:srgbClr>
                </a:outerShdw>
              </a:effectLst>
            </a:endParaRPr>
          </a:p>
        </p:txBody>
      </p:sp>
      <p:pic>
        <p:nvPicPr>
          <p:cNvPr id="4" name="Imagen 3" descr="Image result for bandera y escudo de colombia"/>
          <p:cNvPicPr/>
          <p:nvPr/>
        </p:nvPicPr>
        <p:blipFill>
          <a:blip r:embed="rId2">
            <a:extLst>
              <a:ext uri="{28A0092B-C50C-407E-A947-70E740481C1C}">
                <a14:useLocalDpi xmlns:a14="http://schemas.microsoft.com/office/drawing/2010/main" val="0"/>
              </a:ext>
            </a:extLst>
          </a:blip>
          <a:srcRect/>
          <a:stretch>
            <a:fillRect/>
          </a:stretch>
        </p:blipFill>
        <p:spPr bwMode="auto">
          <a:xfrm>
            <a:off x="5064069" y="1665482"/>
            <a:ext cx="2267606" cy="171203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1438" y="1727200"/>
            <a:ext cx="2243137" cy="1660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84533" y="1665482"/>
            <a:ext cx="1989667" cy="17226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548062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95402" y="982132"/>
            <a:ext cx="9601196" cy="810809"/>
          </a:xfrm>
        </p:spPr>
        <p:txBody>
          <a:bodyPr>
            <a:normAutofit/>
          </a:bodyPr>
          <a:lstStyle/>
          <a:p>
            <a:r>
              <a:rPr lang="es-CO" dirty="0">
                <a:solidFill>
                  <a:srgbClr val="A5644E"/>
                </a:solidFill>
                <a:effectLst>
                  <a:outerShdw blurRad="38100" dist="38100" dir="2700000" algn="tl">
                    <a:srgbClr val="000000">
                      <a:alpha val="43137"/>
                    </a:srgbClr>
                  </a:outerShdw>
                </a:effectLst>
              </a:rPr>
              <a:t>Procedimientos Área Publico</a:t>
            </a:r>
            <a:endParaRPr lang="es-CO" dirty="0">
              <a:solidFill>
                <a:schemeClr val="accent2"/>
              </a:solidFill>
              <a:effectLst>
                <a:outerShdw blurRad="38100" dist="38100" dir="2700000" algn="tl">
                  <a:srgbClr val="000000">
                    <a:alpha val="43137"/>
                  </a:srgbClr>
                </a:outerShdw>
              </a:effectLst>
            </a:endParaRPr>
          </a:p>
        </p:txBody>
      </p:sp>
      <p:pic>
        <p:nvPicPr>
          <p:cNvPr id="13314" name="Picture 2" descr="http://rs72.pbsrc.com/albums/i163/codejeremielyoko/Neopets/quill.gif%7Ec2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62174" y="4618576"/>
            <a:ext cx="3326017" cy="160642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AutoShape 4" descr="data:image/jpeg;base64,/9j/4AAQSkZJRgABAQAAAQABAAD/2wCEAAkGBxQTEhUUExQVFBUUFBYVFxgWFhUXFxkXHBcXFxgXFxYaHCggGholHBcXITEiJSkrLi4uFx8zODMsNygtLisBCgoKDg0OGhAQGzUlICQ0LCwsLSwsLDQsLCwvLCwsLCwsLC0vLC8sLCwsLCwsLCw0LDQsLCwsLCwsNCwsLCwsLP/AABEIAM0A9gMBIgACEQEDEQH/xAAcAAEAAQUBAQAAAAAAAAAAAAAABgIDBAUHAQj/xABHEAABAwIDBAcEBggEBQUAAAABAAIDBBEFEiEGMUFREyJhcYGRoQcyUrEUI3LB0fAVQmKCkqLC4RYzQ3MIJLLS8SU0U2ST/8QAGgEBAAMBAQEAAAAAAAAAAAAAAAECAwQFBv/EADERAAICAQMBBAgGAwAAAAAAAAABAhEDBBIhMQUTQVEiMmFxgZGx8BQjQqHB0TNS4f/aAAwDAQACEQMRAD8A7iiIgCIiAIiIAiIgCIiALzML2uL2vbjbnZajaXGxTR3FjI73R6Fx7B6qKbFVL31pc9xc50UgcTx6zHD5WU0DoaIqZJA0FziAACSTuAGpJUAtVlWyJhfI4MaN5Py7T2KK1m2hJtTxXHxSXAPcwa27yO5RysxN9ZL0jriMH6ph3NbzI+M8eW7gr4AAXmZ9a7qB6OHRqrmbD/FFXe9orcsrv+5bCg2xN7TRWHxMNx4tOtu4laaPcrUkdiueOryp9TeWlxtdDo9PO17Q5hDmncQrigGC4qYJN/UceuP6h2hT4FepgzLLG/E83NheOVHqIi3MQiIgCIiAIiIAiIgCIiAIiIAiIgCIiAIiIAvCV6tXtPU9HSykby0tHe7q/egOd45iJnmlk/VIaGdjATbTzPiVvdgHtMrrR6iK5eSSb57WA3Ab+3TeolTOBIzcLg89HajXssp9sCyExyPhZI3r9G7pHB24Z9LAafWclZ9CzJUoT7RsUOVtKw6ydaS3wX0aftH0aeak2PYvHSU8lRMSGRgE23kkhrWjtLiAO9cGn2oqK2olmghe7O4e6W5WgAAND32voOHaubUSag0jTAlvtk1oYcrVckK0WH4nVN/z4Hsb8ZyW7BdruPcrOM41OHMZBEXlw967QB2anf8A2Xjd226PX7xJEthboqZwoT9MxKMZnQylu89G6KQj9wG58Atjgm1jagZSRm11GneHNO4o8UlyuV7CFmi3T495s82q6BslWdJTtB3xkxnwsW/ylq56Spn7P79FKeBlsPBjb/P0XXo3WSjm1iXd2SlEReqeYEREAREQBERAEREAREQBERAEREAREQBERAFEPaLV5Y4mfE8k9wbb+r0UvXPPae8mSJo4MJ/ieG/cpRK6kUjdcjtOve4O+9dP2HpslIz9suefE2HoAuZjf4t9D/crpOz1c+RgjjjMbYAI3vk1OcAXa1gPiSSN40OtolKkkWqzb4pQQzxujnYySI2LmyAFvVIcCQdNCAfBcVpXMbWVXROa6M1EjmFhBaWl1xlI0sL205LrW0Wz/wBLp3wSSyZX2uG2aCQbgHLZxbfhmXLRscIZHMc6SBzbk2f1HDm1zgSG9pv27ly6hOcao1wyUHdm9uHxuY7UOBBUJp3ltUYyb9GAPE638svmpRs1BTSlzJW1LZInEESVErRcOtazC1ru7UEHktX/AIXY+unmEjmU/SAXiFsrsoJYNbG1t/aFyx02zi7vyOj8WsqtJ8eZJMPn0WhxDBoW1BqGsAkdv5E8XAcHdq3+A4NR1LjG2SrFr69M4XsNdWgEb+B8VtMW2OiZGOjy3BtncHOltY6GVzi5w7yqS0s8acvv6lo6vHkpL7/YifS6dy6DstUQwUsbXSszOHSO1FwX9axtxAIHgubOsx7jJ7sRJcNes4HRuo3cfBaLaPFMTdIBTvjYwi7WxgZrftOePlZNPJxlar4ls1TjzfwPoaCdrxmY4OHNpBHmFcXHvY8/EnVcgqJc8LYrvuG++SMguALn3j3DtXYV6kJOStnmzik6QREVyoREQBERAEREAREQBERAEREAWHimKQ07Q+eRsTHODA55s3Mb2BO4bjvWYtFtzg30uhqIALudGSz/AHG9dn8wChhGy/SMZbma9rwd2Qhw8xokeIMPMd4/BfJuG4pLCc0Mj4j+y4t8xx8VM8I9qdXHYStjnb2jI/8Aibp6LneaVmndn0QyQEXBBHYbrnftMicJ4XkdV4DAf2muzkHw+SwMK9p1DNbpM8Dv223Hg9lz5gKRVUUVZEMtR0jA4PaQ9sgDgCL3Ou4nS/FSs68URtaZEcIg6WWJnxSAH+IF3oCul7OtytljPvNqJie573SNPi1wWgw+gdTdaOKGU3Lg85g+5uNLmw0NtFRHtJnrWQujdDO5h67eu0tAc4CWPTq9U2IO8q8sik1KPgF5MnChHtAqhHLA7eQ11/s3FvvWdjO2DKZoEpbnN7NZdzj2hvDx0ULr9vaKf6xwe94GWxj1A101OXjzVZZotcMmMHfQwqmeSd8kVOGMzC7pD1so3Bob3DwC3GzcLhT5HvLH3dnBIewuudTmFyNxBBBOij0+3UY0jgPiWt9ACtXLtjKfdYxvmSuGbSfEunsOq3VbevtJxT40+mccsEbhezjGCHEcxprz3raVGNulsLhgI94/q8zrx5C2/foFyWbaCod/qW+yAFhS1T3e89x73FWln3KjKMKZ0faQU8jY4zKxrRdxu4GxG64J3nTvIWr/AElSRXPSZyGhoytcefYoMvFzT5dnTHJSo6pQe0ekpYujgglkN8znOyR53He42LiNwA5ABYdZ7XKg/wCVBEz7Ze/5ZVzkL1bfiMlUmZd3HqTOP2j1z5Y80rWs6RmYMjYLtzC4uQTuvxXc18sO3FfUFFNnjY/42Nd5gFdWlm5XbMc0UqovoiLsMAiIgCIiAIiIAiIgCIiAK3PM1gzOIaBxKorKpsbC924ep4AKD4lXPmcXOO4aN4Du/FSlZKRyL2g7MmCaaojLXQSTuLLXu3Pd9iLbr5gO4KItcutbftH6PkO4B8YH2s40vz3rkQK58sEnwapl8OV1tWY2uINrjTv4LEurMj7rHZfUtuonWyW3VRFC2L6SxjWaNEjWHS5OjjbjfzW3qdpGvf0stczPk6O8Rja7JfNluy5tdc0wyrEd8zA8cWm33hSShxtjf8uhF+ZDG+uVZ5cb5r6pEJslWHYg15/5SF0hO+aUOa3vzO6zvIBQ+ppzFPJGbXB4bvDzW4/TlQ8WJbE34Y7l3jId37oHetLXaSNdzNj+fFckfWaNkmlbLllU0JdAVBYqRLopQYREUkHoXq8C9QsgvozYubPQUp/+vED3hoafkvnNd69ls+bDYObTI3ylfb0suvRv0mjHP6pLERF6ByhERAEREAREQBERAERW55Q1rnHc1pce4C6Ai21NZmkEd9Gb/tH8BbzK0b9b9/ovJ5c5zk6u1PeSqoq0suWk3FrEd1/JargsKvDZK+jqYXOc68TywEkgSNIdFpuGrQvnfP8AnivrXZOpkkic+Ug9chugHVAbvtv1zL5v9p2C/RMSqIwLMe7po/sSdbTsDsw/dXPlVkpkYe5Z9PUwaB8fiCfuK1yLKiydEnwzDKdxzNBA4XcfNbefDmAXa63qPVQSOpez3XWW1fFO+K4lubgEDTQ31zd9lEow2+kTFyu0SCOmHxhU1WF9ILB7QVEHUVQNxJ7nLHbWyMNnF1+Ti4EeoWEdPF8xZs8y6OJOf0QfjZ6rXuFiRyNlr8NzOaS57t+nWO6wWcuecUnSNE7RcC9Vte3We0ii4ioDlVdSRRVdLqm69Qmypdp9jM+aie34Kh48C1jvmSuKgrq/sQn6lUzk6N/mHD+ldGldZCmXmB1BERemcYREQBERAEREAREQBaba6W1K8Xtns31ufQFblRfbmUZI2niXHyAH3lSuoRE4dTodNePh+e5GMPovYm77cfz962OEU2eRjOBcPK1z8loXZNsIpujhY3k0E951PqSuTf8AETg12U1W0e64wP04OBewnkAWuHe8Lsq0O3WC/TKCop7Xc+Mln+43rx/zNCxfJQ+SUQIsTQ9LLhbrA5szS3mLePD1WqaVVh0uR/iqNbk0Xg6Zv2Fe1NIyQWeL8jxHiqXbz26+avRledK4u0dPUwoRle5viPz5LIWPV6SNPPQ/nyV5XfNMqnXBVdeXRVRsLiAN53KSLKbr1XRT/EQ3S+veBY23HW/ddV9C0EhzxccW9YH3dL89T/CqtEqRj3VbVXI1ltHEmwI0sL5iCCN+6xurcZubDU9mqiiepWujexKa1TOz4oQ7+F9v61A3YbMGl5hlDW73GN4aLmwuSOalPsjny4i0fHFI30D/AOlaYH+YjOfqs7qiIvWOQIiIAiIgCIiAIiIAtDtbhxki6Rvvx625t/WFudtVvlZq5Q2N7jua1zj3AElLoHNKNji7qguuToAT+sdbBS/ZnDnNc572lp91txbvNvJV7ER2pW6a3dc8TY21W/UqVotLrQREUFT5U9p2C/RMSqIwLMe7po/syXdp3OzDwUWXcf8AiIwW8dPVtGrHGB/2XdZhPYHNI/fXDllJcl0XGFW5TYgr1pV+CjdKcrR57lRcMsbemlzMafD8PvWVEVZwnBpxdrmgDgbgj8Vfmp3Rmzhb5FcmfE078DeE0zGxNvVvyN1cabi/NXJ2ZmkdixaJ12Ds0WUeYlpdSSYfspLNE2XpII43XsZJLHQkHQA8ir/+GaZn+biMA5hjTIf+r7lG2x33C9gT4Desmnpt5cHaZTYaXB7bHsso2y8yjN59GwtnvT1Mp5MYGg+Lm/evP0jhrfdo5pP9yYtHk133LA+jgXtH1ba5n20G7NlcSD1mXI00Nhr1XR3JH1ep0FgSHZInuzDKLttmvY6dK624Wd2vFv5/0RZsmbSMv9Th1KCNbub0pA5nqi3fdez7Y1zQbFkIvl+riAsdRbrFw3td5HktQJ7adZ5uXC2p1yyZcve0Ab7OD7izlflYMp9+QHUDS92uy8hrbMS3R1t28lO6h4r58/UjgtVW0NVK0tkne9rt7TkAPg1oWw9nlRkxKlPOQt/ia5vzIWmFSwC4jGYFpFyS07i64PaCO5w4jW/gVUGVdO8dUMmh7dA9oJJ4nwV4JRkqRbwo+nURF6xyBERAEREAREQBERARX2k7UPw6jM8UYke6RsYzXyMLg455La5dLbxcuaLi64lXe0fE5yWuqGtY/qljGRNaQd4LnAusb237l0f26bRU7aN9CSXVE3RPDWjRjWyNdmedwBDHADf2W1XB46XcNNbcRbxO5QCZ4V7QsQhla2OdpbnDRC5sZjcSbZc9swuTvzcbr6UHavkCKnLZBYtzNcCDcFtwbixGhFxvX0psFtmK+F73x9DJDJ0cjc2Zt7AgtdYaa8tO3egJYi19RjMTN7lqqnbCJv8A5RySJSZm7X4E2uo5qZxDelbZriL5XghzHW7HAFfMO1Wx9Xh78tTHZpNmysu6J3c+2h7HAHsXeKv2hsG6wUaxf2osIdFI1r2kWc0tDmkHgQQqOUWW2yRw5bLCK3otSDlJtmtpfldbGsoaeeQupw6Jl7vbqWj7BOo7tVaxetY1nQsAta1t4A/FZOVOkaKFxtm9psejtvCx8QxRsgyjXW9+Si+BVAinaSBYm25SvH6YXEjdzhr+P55qubI0tvmTjx2t19DEZuWBS6Oe3tuPH8hZsRWDP1ZQfiFvz6LjguqNZM2ja1wAAsLADdy+XC9t9teN6mVlyekJcOQ01zXJNrbwX7uJHBYGdMylIrRsZK6+ttQLj7dxew3AdaQ6cxyurb6r4QLZs2rWjW+mg0sWhoI7PE4sQvxA77rzM3i62/hfu7r/AHK1UTGDk6irMl1a7KW8zqbnXRosb7/dvzuSb6lWnVbt+Y8ePO/4+CxpZxpYHtufkrBcVJ3YuzckuZcfUyDIgktry18tVjJdDfL2bSvG/mfXNPLmY13xNB8xdXFBdgdvKWeGGB0nRzsjZGWyWGdzWht2O3G5G7f2KdL0YyTVo8LJinjltmqYREVjMIiIAiIgC1uI49TQSRxSzMZJMQI2E9ZxJsLDfv0utksHFaXMx7mC0wjcGPa2MyA2NgwyAtBvz05oDhHt2d0eKscLXdSRO113STDd4KBtqhmzOAOtyN1+Y03LtVTsy7FW/wDqNFNSvgiDI6kzxOmfY3LXsYwNcN5vYDU2tdQys2R+gOyibphJqLsyFuXgesb3zdm5TGO50ZZ8vdY3OroiOKVjZZC6GAQsNrRszPA05nU3Us2Fnq4YJxFTyuLnsIBa5oPVIJuRrZUWXQdmLOhb2C3kr5MW1dTn0ut72dVRFmR4nJfPCG33DM0HxBerTtmax/vFg73/APaCukCFUy0uYEHiCFzPCn1PRWVo5s/Y2UFoc+PrG1xnNja4vdo32so/i2z9nlpNnA2vbf6rsDsJ+qcwG595pPBwsW25agKMbV0V2smALcwGYEWIJ4HxWmLDjvk5dXnzRx7oPp7Dm01wDFEPc3358z2laplKXEjTNydofA81LqqHj5rX1dE1410I3Eb/AO65si7qbidenyrUYlP5r2kYqaF7TqCPzzU0w+bp6XXUsGvPTf6LTsqXRnJKLjcHfjzWzwdzY5Rl9yXTfcZt4t3j5LPI7R0Y0kzFpmsHvPHduJ8/wWLj0oJZlaeqdDbf48StpVUQa91y463u57jpw3my1FRitnljSBbcd99As1FbtyLQwynLa3TLX0gcifBe9L2WVD3k7zdeJwevi7NguZu/2RUXlUollB6EMcYKoqgi9siWXo8svVvcG2RqqmxZGWsP68nUb4X1PgCp1g3s2gZZ07nTO+EXYz06x8x3LSOKUjjz9oYMPDdvyRzChoZJnZImOkdyaCfPkO0rruwmMVFBeHEJHlhY0xt0kMepBu697abhe1uC314KWP8A04Ix9ljf7n1XP9pNoY6mojFPmcGhzXuykN33Fr689dFq4LGrT5Pnu1Ndqc+nlLDFVHnnyXXnw+HPgdtw/FIZxeKRr+wHUd7d4WYuBMeQQQSCNxGhHcVv8N2yq4tOk6RvKQZv5ve9UjqV+pHy2HtuD4yRr3HXkUMwv2gwvsJmOjPMddvpqPIqT4fikM4JhljktvyODiPtAag966IzUuh62HU4sy/Llf35GYiIrG4REQGNXMu0rlW3dK4yQhrXPcRJYNBcdMl9BwXXSFDdsYuimppg17gDK1wYwud1mC2g7QFaLalaMc8IzxuMnS/6c2ZgVUd1PJ4ljf8AqcFK9nKaphZldEPGRvrlv2rLOOPPu0lT++wM+ZVUGNHXpIXR8tQ4+m5WnNtcnPp9PihK4W38f6MrpZ+LIW90j3enRj5r0RznXpYwOXQu+fS/ctVW7Wxs/wBKV3cG29StPUe0O3u05/efb5ArneSC8T0Vjk/AlppHnfPIPstjA/ma4+qtVGDRyC0rpJByLy0fyZVCZfaHOfdijb35nfgtXiG11RM3K8tAPBrSPmSo76KDwya6G628wmGGKPoWBpLyHWc5xtl0vck71C8xVzp77ymUFc+WalK0b4IOMaaS932i1JZws4Ag8FrYHdC83a50d7i2tu3vW1LFTkVIyo0lGy9NX087bOD3m3wuuPFQ2UAOa61wHa35Xt8lKgLLW4nR3u5o14jn2raOVX0M3BrxLEjcttbtO533H8V6sSlqcnVdqw+Nv7LcYThEk8rYosrswJaXOA0AubnjpyuVSePxietou0EvQzP3P+H7TCV6kpXyuDI2Oe48Ggk+nBdMwX2aRNs6okMp+Fl2s8/ePoplTUsNPGcjY4WDUkWaO9zvvKmOnf6i+bteC4xK/ocxwj2cTvs6dzYW/COu/wAgco8z3Kb4LsnS01iyMPeP15Ou6/McB4ALAxz2hUsV2x3nd+zozxed/gCoPi211bU3APRM+FnUv2Fx6x+S0vHDpycOR6rOryy2x+X7dWdSxjaempv82UZvgb1n+Q3eNlEqzbWpnB+ixthbwfLq49rRaw8j3rmlPUPY674yfA37wOKkOH4412l79h3qZb5Lg8TXat6dVgx7n/tLp8Ir+X8DOfhpkdnqZJJndpOX8fLRZ7GsYLNbYcmjTxO7zWJNibGRPkO5jbkczwA7yoZhtTJiFUyGV7mxuLzlZYAANLvHcN995VYQtco8CtZ2nL86bpfL4RVIlVftDBHcOewHk36x3cQ3QHvKwYK+pqf/AGtK94O58pszy0b6lTLBdkqSDVsLXOB95/Xd3i+g8AtviGKwU7bzSsjFtA4i5+y3efALZYork9LD2Tgx8vn7+/EiNDsBVT2+l1eRv/xwDhbdfQDycuwbE7H0uHxf8swtdI1nSPc5znPIBte+g947gBqueUm1c1R1cOop6rf9Y4dFB/8Ao7Qm/A5eK6RsXDXtgIxB0LpM3U6G/VZYWa8kAEg33cOJVz0IQjBVFV7iQIiIXCIiAIiIDGqKQOWkr8FvwUkRQ0Smc3r8B7FGsQ2dvwXZ5aZrt4WvqMGadyzliTNI5GjhdTgDhu9VgS0L272rttXs72LUVOzfYsXhZqspyF0RHAhUEWXTqjZkfD6LWzbLDkqPHIt3iIK2Uq4JAVKJdlewrFfsye1V2MtvRpAAvDGFuDs67tXowJ6jaydyItPg7HEnUX5Wt5KnZ+pdRVUTnH6sPBvr7p0dbtsTopcMBcqnbNZhZwzDfqFeMpIj0PEysW9pRN20kV+GeT5hgPzPgohX1c9S7NUSudybfQdzdw8ApZHsz2aLKi2YHJS98upqs0Mf+NV7er+f9ENpaRg91uvM6lbGHDi5TCDZzsWzpcBtwRYmYyzXyROkwMEWIusqfYWGYatseDm6O8+PjdTukwbsW5pcLtwW8IUc85KXU4TtF7N65sThAfpLDY5dGyixvuJs7wN+xRfY7DKyKqD2UVRK9mZmURvbZ5FrPcW2bpzX1jDTBqvLYwjCMfVOPUGxGLVWtRPHQRn9SL6ya3IuBsD2h3gpZgPsuw+mOcxGplvcyVB6Uk88p6t/BTVELHjGgAAAADQAaADsC9REAREQBERAEREAREQBERAFS6MHgqkQFh9I08FYfhjCs5FFE2at+DNPJWXYGOQW6RKQtkfds+OSt/4dHJSRE2obmRv/AA+OSrbgI5KQom1E7maRmCDkrzMHb2LaolIi2YLMNaFfZStHBX0SkLKWsA4KpEUkBERAEREAREQBERAf/9k="/>
          <p:cNvSpPr>
            <a:spLocks noChangeAspect="1" noChangeArrowheads="1"/>
          </p:cNvSpPr>
          <p:nvPr/>
        </p:nvSpPr>
        <p:spPr bwMode="auto">
          <a:xfrm>
            <a:off x="155575" y="-1211263"/>
            <a:ext cx="3038475" cy="25336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solidFill>
                <a:prstClr val="black"/>
              </a:solidFill>
            </a:endParaRPr>
          </a:p>
        </p:txBody>
      </p:sp>
      <p:sp>
        <p:nvSpPr>
          <p:cNvPr id="4" name="3 CuadroTexto"/>
          <p:cNvSpPr txBox="1"/>
          <p:nvPr/>
        </p:nvSpPr>
        <p:spPr>
          <a:xfrm>
            <a:off x="1185333" y="2550017"/>
            <a:ext cx="9575800" cy="3323987"/>
          </a:xfrm>
          <a:prstGeom prst="rect">
            <a:avLst/>
          </a:prstGeom>
          <a:noFill/>
        </p:spPr>
        <p:txBody>
          <a:bodyPr wrap="square" rtlCol="0">
            <a:spAutoFit/>
          </a:bodyPr>
          <a:lstStyle/>
          <a:p>
            <a:pPr algn="just">
              <a:spcAft>
                <a:spcPts val="0"/>
              </a:spcAft>
            </a:pPr>
            <a:r>
              <a:rPr lang="es-CO" sz="2400" dirty="0" smtClean="0">
                <a:latin typeface="Calibri" panose="020F0502020204030204" pitchFamily="34" charset="0"/>
                <a:ea typeface="Arial Unicode MS" panose="020B0604020202020204" pitchFamily="34" charset="-128"/>
                <a:cs typeface="Arial" panose="020B0604020202020204" pitchFamily="34" charset="0"/>
              </a:rPr>
              <a:t>Respecto de los </a:t>
            </a:r>
            <a:r>
              <a:rPr lang="es-CO" sz="2400" dirty="0">
                <a:latin typeface="Calibri" panose="020F0502020204030204" pitchFamily="34" charset="0"/>
                <a:ea typeface="Arial Unicode MS" panose="020B0604020202020204" pitchFamily="34" charset="-128"/>
                <a:cs typeface="Arial" panose="020B0604020202020204" pitchFamily="34" charset="0"/>
              </a:rPr>
              <a:t>motivos por los cuales se le dificulta al estudiante desarrollar la consulta en su totalidad, el resultado </a:t>
            </a:r>
            <a:r>
              <a:rPr lang="es-CO" sz="2400" dirty="0" smtClean="0">
                <a:latin typeface="Calibri" panose="020F0502020204030204" pitchFamily="34" charset="0"/>
                <a:ea typeface="Arial Unicode MS" panose="020B0604020202020204" pitchFamily="34" charset="-128"/>
                <a:cs typeface="Arial" panose="020B0604020202020204" pitchFamily="34" charset="0"/>
              </a:rPr>
              <a:t>fue:</a:t>
            </a:r>
          </a:p>
          <a:p>
            <a:pPr algn="just">
              <a:spcAft>
                <a:spcPts val="0"/>
              </a:spcAft>
            </a:pPr>
            <a:endParaRPr lang="es-CO" sz="2400" dirty="0" smtClean="0">
              <a:latin typeface="Calibri" panose="020F0502020204030204" pitchFamily="34" charset="0"/>
              <a:ea typeface="Arial Unicode MS" panose="020B0604020202020204" pitchFamily="34" charset="-128"/>
              <a:cs typeface="Arial" panose="020B0604020202020204" pitchFamily="34" charset="0"/>
            </a:endParaRPr>
          </a:p>
          <a:p>
            <a:pPr algn="just">
              <a:spcAft>
                <a:spcPts val="0"/>
              </a:spcAft>
            </a:pPr>
            <a:r>
              <a:rPr lang="es-CO" sz="2400" dirty="0" smtClean="0">
                <a:latin typeface="Calibri" panose="020F0502020204030204" pitchFamily="34" charset="0"/>
                <a:ea typeface="Arial Unicode MS" panose="020B0604020202020204" pitchFamily="34" charset="-128"/>
                <a:cs typeface="Arial" panose="020B0604020202020204" pitchFamily="34" charset="0"/>
              </a:rPr>
              <a:t>54% </a:t>
            </a:r>
            <a:r>
              <a:rPr lang="es-CO" sz="2400" dirty="0">
                <a:latin typeface="Calibri" panose="020F0502020204030204" pitchFamily="34" charset="0"/>
                <a:ea typeface="Arial Unicode MS" panose="020B0604020202020204" pitchFamily="34" charset="-128"/>
                <a:cs typeface="Arial" panose="020B0604020202020204" pitchFamily="34" charset="0"/>
              </a:rPr>
              <a:t>corresponde a la falta de capacitación jurídica por parte del </a:t>
            </a:r>
            <a:r>
              <a:rPr lang="es-CO" sz="2400" dirty="0" smtClean="0">
                <a:latin typeface="Calibri" panose="020F0502020204030204" pitchFamily="34" charset="0"/>
                <a:ea typeface="Arial Unicode MS" panose="020B0604020202020204" pitchFamily="34" charset="-128"/>
                <a:cs typeface="Arial" panose="020B0604020202020204" pitchFamily="34" charset="0"/>
              </a:rPr>
              <a:t>estudiante</a:t>
            </a:r>
          </a:p>
          <a:p>
            <a:pPr algn="just">
              <a:spcAft>
                <a:spcPts val="0"/>
              </a:spcAft>
            </a:pPr>
            <a:endParaRPr lang="es-CO" sz="2400" dirty="0">
              <a:latin typeface="Calibri" panose="020F0502020204030204" pitchFamily="34" charset="0"/>
              <a:ea typeface="Arial Unicode MS" panose="020B0604020202020204" pitchFamily="34" charset="-128"/>
              <a:cs typeface="Arial" panose="020B0604020202020204" pitchFamily="34" charset="0"/>
            </a:endParaRPr>
          </a:p>
          <a:p>
            <a:pPr algn="just">
              <a:spcAft>
                <a:spcPts val="0"/>
              </a:spcAft>
            </a:pPr>
            <a:r>
              <a:rPr lang="es-CO" sz="2400" dirty="0" smtClean="0">
                <a:latin typeface="Calibri" panose="020F0502020204030204" pitchFamily="34" charset="0"/>
                <a:ea typeface="Arial Unicode MS" panose="020B0604020202020204" pitchFamily="34" charset="-128"/>
                <a:cs typeface="Arial" panose="020B0604020202020204" pitchFamily="34" charset="0"/>
              </a:rPr>
              <a:t>25% falta </a:t>
            </a:r>
            <a:r>
              <a:rPr lang="es-CO" sz="2400" dirty="0">
                <a:latin typeface="Calibri" panose="020F0502020204030204" pitchFamily="34" charset="0"/>
                <a:ea typeface="Arial Unicode MS" panose="020B0604020202020204" pitchFamily="34" charset="-128"/>
                <a:cs typeface="Arial" panose="020B0604020202020204" pitchFamily="34" charset="0"/>
              </a:rPr>
              <a:t>de documentación presentada por el </a:t>
            </a:r>
            <a:r>
              <a:rPr lang="es-CO" sz="2400" dirty="0" smtClean="0">
                <a:latin typeface="Calibri" panose="020F0502020204030204" pitchFamily="34" charset="0"/>
                <a:ea typeface="Arial Unicode MS" panose="020B0604020202020204" pitchFamily="34" charset="-128"/>
                <a:cs typeface="Arial" panose="020B0604020202020204" pitchFamily="34" charset="0"/>
              </a:rPr>
              <a:t>consultante</a:t>
            </a:r>
          </a:p>
          <a:p>
            <a:pPr algn="just">
              <a:spcAft>
                <a:spcPts val="0"/>
              </a:spcAft>
            </a:pPr>
            <a:endParaRPr lang="es-CO" sz="2400" dirty="0">
              <a:solidFill>
                <a:prstClr val="black"/>
              </a:solidFill>
              <a:latin typeface="Calibri" panose="020F0502020204030204" pitchFamily="34" charset="0"/>
              <a:ea typeface="Arial Unicode MS" panose="020B0604020202020204" pitchFamily="34" charset="-128"/>
              <a:cs typeface="Arial" panose="020B0604020202020204" pitchFamily="34" charset="0"/>
            </a:endParaRPr>
          </a:p>
          <a:p>
            <a:pPr algn="just">
              <a:spcAft>
                <a:spcPts val="0"/>
              </a:spcAft>
            </a:pPr>
            <a:r>
              <a:rPr lang="es-CO" sz="2400" dirty="0" smtClean="0">
                <a:solidFill>
                  <a:prstClr val="black"/>
                </a:solidFill>
                <a:latin typeface="Calibri" panose="020F0502020204030204" pitchFamily="34" charset="0"/>
                <a:ea typeface="Arial Unicode MS" panose="020B0604020202020204" pitchFamily="34" charset="-128"/>
                <a:cs typeface="Arial" panose="020B0604020202020204" pitchFamily="34" charset="0"/>
              </a:rPr>
              <a:t>17% Falta de competencia del consultorio</a:t>
            </a:r>
            <a:endParaRPr lang="es-CO" sz="2400" dirty="0">
              <a:solidFill>
                <a:prstClr val="black"/>
              </a:solidFill>
            </a:endParaRPr>
          </a:p>
          <a:p>
            <a:pPr algn="r"/>
            <a:endParaRPr lang="es-CO" dirty="0">
              <a:solidFill>
                <a:prstClr val="black"/>
              </a:solidFill>
            </a:endParaRPr>
          </a:p>
        </p:txBody>
      </p:sp>
    </p:spTree>
    <p:extLst>
      <p:ext uri="{BB962C8B-B14F-4D97-AF65-F5344CB8AC3E}">
        <p14:creationId xmlns:p14="http://schemas.microsoft.com/office/powerpoint/2010/main" val="13673015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95402" y="982132"/>
            <a:ext cx="9601196" cy="810809"/>
          </a:xfrm>
        </p:spPr>
        <p:txBody>
          <a:bodyPr>
            <a:normAutofit/>
          </a:bodyPr>
          <a:lstStyle/>
          <a:p>
            <a:r>
              <a:rPr lang="es-CO" dirty="0">
                <a:solidFill>
                  <a:srgbClr val="A5644E"/>
                </a:solidFill>
                <a:effectLst>
                  <a:outerShdw blurRad="38100" dist="38100" dir="2700000" algn="tl">
                    <a:srgbClr val="000000">
                      <a:alpha val="43137"/>
                    </a:srgbClr>
                  </a:outerShdw>
                </a:effectLst>
              </a:rPr>
              <a:t>Procedimientos Área Publico</a:t>
            </a:r>
            <a:endParaRPr lang="es-CO" dirty="0">
              <a:solidFill>
                <a:schemeClr val="accent2"/>
              </a:solidFill>
              <a:effectLst>
                <a:outerShdw blurRad="38100" dist="38100" dir="2700000" algn="tl">
                  <a:srgbClr val="000000">
                    <a:alpha val="43137"/>
                  </a:srgbClr>
                </a:outerShdw>
              </a:effectLst>
            </a:endParaRPr>
          </a:p>
        </p:txBody>
      </p:sp>
      <p:pic>
        <p:nvPicPr>
          <p:cNvPr id="13314" name="Picture 2" descr="http://rs72.pbsrc.com/albums/i163/codejeremielyoko/Neopets/quill.gif%7Ec2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62174" y="4618576"/>
            <a:ext cx="3326017" cy="160642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AutoShape 4" descr="data:image/jpeg;base64,/9j/4AAQSkZJRgABAQAAAQABAAD/2wCEAAkGBxQTEhUUExQVFBUUFBYVFxgWFhUXFxkXHBcXFxgXFxYaHCggGholHBcXITEiJSkrLi4uFx8zODMsNygtLisBCgoKDg0OGhAQGzUlICQ0LCwsLSwsLDQsLCwvLCwsLCwsLC0vLC8sLCwsLCwsLCw0LDQsLCwsLCwsNCwsLCwsLP/AABEIAM0A9gMBIgACEQEDEQH/xAAcAAEAAQUBAQAAAAAAAAAAAAAABgIDBAUHAQj/xABHEAABAwIDBAcEBggEBQUAAAABAAIDBBEFEiEGMUFREyJhcYGRoQcyUrEUI3LB0fAVQmKCkqLC4RYzQ3MIJLLS8SU0U2ST/8QAGgEBAAMBAQEAAAAAAAAAAAAAAAECAwQFBv/EADERAAICAQMBBAgGAwAAAAAAAAABAhEDBBIhMQUTQVEiMmFxgZGx8BQjQqHB0TNS4f/aAAwDAQACEQMRAD8A7iiIgCIiAIiIAiIgCIiALzML2uL2vbjbnZajaXGxTR3FjI73R6Fx7B6qKbFVL31pc9xc50UgcTx6zHD5WU0DoaIqZJA0FziAACSTuAGpJUAtVlWyJhfI4MaN5Py7T2KK1m2hJtTxXHxSXAPcwa27yO5RysxN9ZL0jriMH6ph3NbzI+M8eW7gr4AAXmZ9a7qB6OHRqrmbD/FFXe9orcsrv+5bCg2xN7TRWHxMNx4tOtu4laaPcrUkdiueOryp9TeWlxtdDo9PO17Q5hDmncQrigGC4qYJN/UceuP6h2hT4FepgzLLG/E83NheOVHqIi3MQiIgCIiAIiIAiIgCIiAIiIAiIgCIiAIiIAvCV6tXtPU9HSykby0tHe7q/egOd45iJnmlk/VIaGdjATbTzPiVvdgHtMrrR6iK5eSSb57WA3Ab+3TeolTOBIzcLg89HajXssp9sCyExyPhZI3r9G7pHB24Z9LAafWclZ9CzJUoT7RsUOVtKw6ydaS3wX0aftH0aeak2PYvHSU8lRMSGRgE23kkhrWjtLiAO9cGn2oqK2olmghe7O4e6W5WgAAND32voOHaubUSag0jTAlvtk1oYcrVckK0WH4nVN/z4Hsb8ZyW7BdruPcrOM41OHMZBEXlw967QB2anf8A2Xjd226PX7xJEthboqZwoT9MxKMZnQylu89G6KQj9wG58Atjgm1jagZSRm11GneHNO4o8UlyuV7CFmi3T495s82q6BslWdJTtB3xkxnwsW/ylq56Spn7P79FKeBlsPBjb/P0XXo3WSjm1iXd2SlEReqeYEREAREQBERAEREAREQBERAEREAREQBERAFEPaLV5Y4mfE8k9wbb+r0UvXPPae8mSJo4MJ/ieG/cpRK6kUjdcjtOve4O+9dP2HpslIz9suefE2HoAuZjf4t9D/crpOz1c+RgjjjMbYAI3vk1OcAXa1gPiSSN40OtolKkkWqzb4pQQzxujnYySI2LmyAFvVIcCQdNCAfBcVpXMbWVXROa6M1EjmFhBaWl1xlI0sL205LrW0Wz/wBLp3wSSyZX2uG2aCQbgHLZxbfhmXLRscIZHMc6SBzbk2f1HDm1zgSG9pv27ly6hOcao1wyUHdm9uHxuY7UOBBUJp3ltUYyb9GAPE638svmpRs1BTSlzJW1LZInEESVErRcOtazC1ru7UEHktX/AIXY+unmEjmU/SAXiFsrsoJYNbG1t/aFyx02zi7vyOj8WsqtJ8eZJMPn0WhxDBoW1BqGsAkdv5E8XAcHdq3+A4NR1LjG2SrFr69M4XsNdWgEb+B8VtMW2OiZGOjy3BtncHOltY6GVzi5w7yqS0s8acvv6lo6vHkpL7/YifS6dy6DstUQwUsbXSszOHSO1FwX9axtxAIHgubOsx7jJ7sRJcNes4HRuo3cfBaLaPFMTdIBTvjYwi7WxgZrftOePlZNPJxlar4ls1TjzfwPoaCdrxmY4OHNpBHmFcXHvY8/EnVcgqJc8LYrvuG++SMguALn3j3DtXYV6kJOStnmzik6QREVyoREQBERAEREAREQBERAEREAWHimKQ07Q+eRsTHODA55s3Mb2BO4bjvWYtFtzg30uhqIALudGSz/AHG9dn8wChhGy/SMZbma9rwd2Qhw8xokeIMPMd4/BfJuG4pLCc0Mj4j+y4t8xx8VM8I9qdXHYStjnb2jI/8Aibp6LneaVmndn0QyQEXBBHYbrnftMicJ4XkdV4DAf2muzkHw+SwMK9p1DNbpM8Dv223Hg9lz5gKRVUUVZEMtR0jA4PaQ9sgDgCL3Ou4nS/FSs68URtaZEcIg6WWJnxSAH+IF3oCul7OtytljPvNqJie573SNPi1wWgw+gdTdaOKGU3Lg85g+5uNLmw0NtFRHtJnrWQujdDO5h67eu0tAc4CWPTq9U2IO8q8sik1KPgF5MnChHtAqhHLA7eQ11/s3FvvWdjO2DKZoEpbnN7NZdzj2hvDx0ULr9vaKf6xwe94GWxj1A101OXjzVZZotcMmMHfQwqmeSd8kVOGMzC7pD1so3Bob3DwC3GzcLhT5HvLH3dnBIewuudTmFyNxBBBOij0+3UY0jgPiWt9ACtXLtjKfdYxvmSuGbSfEunsOq3VbevtJxT40+mccsEbhezjGCHEcxprz3raVGNulsLhgI94/q8zrx5C2/foFyWbaCod/qW+yAFhS1T3e89x73FWln3KjKMKZ0faQU8jY4zKxrRdxu4GxG64J3nTvIWr/AElSRXPSZyGhoytcefYoMvFzT5dnTHJSo6pQe0ekpYujgglkN8znOyR53He42LiNwA5ABYdZ7XKg/wCVBEz7Ze/5ZVzkL1bfiMlUmZd3HqTOP2j1z5Y80rWs6RmYMjYLtzC4uQTuvxXc18sO3FfUFFNnjY/42Nd5gFdWlm5XbMc0UqovoiLsMAiIgCIiAIiIAiIgCIiAK3PM1gzOIaBxKorKpsbC924ep4AKD4lXPmcXOO4aN4Du/FSlZKRyL2g7MmCaaojLXQSTuLLXu3Pd9iLbr5gO4KItcutbftH6PkO4B8YH2s40vz3rkQK58sEnwapl8OV1tWY2uINrjTv4LEurMj7rHZfUtuonWyW3VRFC2L6SxjWaNEjWHS5OjjbjfzW3qdpGvf0stczPk6O8Rja7JfNluy5tdc0wyrEd8zA8cWm33hSShxtjf8uhF+ZDG+uVZ5cb5r6pEJslWHYg15/5SF0hO+aUOa3vzO6zvIBQ+ppzFPJGbXB4bvDzW4/TlQ8WJbE34Y7l3jId37oHetLXaSNdzNj+fFckfWaNkmlbLllU0JdAVBYqRLopQYREUkHoXq8C9QsgvozYubPQUp/+vED3hoafkvnNd69ls+bDYObTI3ylfb0suvRv0mjHP6pLERF6ByhERAEREAREQBERAERW55Q1rnHc1pce4C6Ai21NZmkEd9Gb/tH8BbzK0b9b9/ovJ5c5zk6u1PeSqoq0suWk3FrEd1/JargsKvDZK+jqYXOc68TywEkgSNIdFpuGrQvnfP8AnivrXZOpkkic+Ug9chugHVAbvtv1zL5v9p2C/RMSqIwLMe7po/sSdbTsDsw/dXPlVkpkYe5Z9PUwaB8fiCfuK1yLKiydEnwzDKdxzNBA4XcfNbefDmAXa63qPVQSOpez3XWW1fFO+K4lubgEDTQ31zd9lEow2+kTFyu0SCOmHxhU1WF9ILB7QVEHUVQNxJ7nLHbWyMNnF1+Ti4EeoWEdPF8xZs8y6OJOf0QfjZ6rXuFiRyNlr8NzOaS57t+nWO6wWcuecUnSNE7RcC9Vte3We0ii4ioDlVdSRRVdLqm69Qmypdp9jM+aie34Kh48C1jvmSuKgrq/sQn6lUzk6N/mHD+ldGldZCmXmB1BERemcYREQBERAEREAREQBaba6W1K8Xtns31ufQFblRfbmUZI2niXHyAH3lSuoRE4dTodNePh+e5GMPovYm77cfz962OEU2eRjOBcPK1z8loXZNsIpujhY3k0E951PqSuTf8AETg12U1W0e64wP04OBewnkAWuHe8Lsq0O3WC/TKCop7Xc+Mln+43rx/zNCxfJQ+SUQIsTQ9LLhbrA5szS3mLePD1WqaVVh0uR/iqNbk0Xg6Zv2Fe1NIyQWeL8jxHiqXbz26+avRledK4u0dPUwoRle5viPz5LIWPV6SNPPQ/nyV5XfNMqnXBVdeXRVRsLiAN53KSLKbr1XRT/EQ3S+veBY23HW/ddV9C0EhzxccW9YH3dL89T/CqtEqRj3VbVXI1ltHEmwI0sL5iCCN+6xurcZubDU9mqiiepWujexKa1TOz4oQ7+F9v61A3YbMGl5hlDW73GN4aLmwuSOalPsjny4i0fHFI30D/AOlaYH+YjOfqs7qiIvWOQIiIAiIgCIiAIiIAtDtbhxki6Rvvx625t/WFudtVvlZq5Q2N7jua1zj3AElLoHNKNji7qguuToAT+sdbBS/ZnDnNc572lp91txbvNvJV7ER2pW6a3dc8TY21W/UqVotLrQREUFT5U9p2C/RMSqIwLMe7po/syXdp3OzDwUWXcf8AiIwW8dPVtGrHGB/2XdZhPYHNI/fXDllJcl0XGFW5TYgr1pV+CjdKcrR57lRcMsbemlzMafD8PvWVEVZwnBpxdrmgDgbgj8Vfmp3Rmzhb5FcmfE078DeE0zGxNvVvyN1cabi/NXJ2ZmkdixaJ12Ds0WUeYlpdSSYfspLNE2XpII43XsZJLHQkHQA8ir/+GaZn+biMA5hjTIf+r7lG2x33C9gT4Desmnpt5cHaZTYaXB7bHsso2y8yjN59GwtnvT1Mp5MYGg+Lm/evP0jhrfdo5pP9yYtHk133LA+jgXtH1ba5n20G7NlcSD1mXI00Nhr1XR3JH1ep0FgSHZInuzDKLttmvY6dK624Wd2vFv5/0RZsmbSMv9Th1KCNbub0pA5nqi3fdez7Y1zQbFkIvl+riAsdRbrFw3td5HktQJ7adZ5uXC2p1yyZcve0Ab7OD7izlflYMp9+QHUDS92uy8hrbMS3R1t28lO6h4r58/UjgtVW0NVK0tkne9rt7TkAPg1oWw9nlRkxKlPOQt/ia5vzIWmFSwC4jGYFpFyS07i64PaCO5w4jW/gVUGVdO8dUMmh7dA9oJJ4nwV4JRkqRbwo+nURF6xyBERAEREAREQBERARX2k7UPw6jM8UYke6RsYzXyMLg455La5dLbxcuaLi64lXe0fE5yWuqGtY/qljGRNaQd4LnAusb237l0f26bRU7aN9CSXVE3RPDWjRjWyNdmedwBDHADf2W1XB46XcNNbcRbxO5QCZ4V7QsQhla2OdpbnDRC5sZjcSbZc9swuTvzcbr6UHavkCKnLZBYtzNcCDcFtwbixGhFxvX0psFtmK+F73x9DJDJ0cjc2Zt7AgtdYaa8tO3egJYi19RjMTN7lqqnbCJv8A5RySJSZm7X4E2uo5qZxDelbZriL5XghzHW7HAFfMO1Wx9Xh78tTHZpNmysu6J3c+2h7HAHsXeKv2hsG6wUaxf2osIdFI1r2kWc0tDmkHgQQqOUWW2yRw5bLCK3otSDlJtmtpfldbGsoaeeQupw6Jl7vbqWj7BOo7tVaxetY1nQsAta1t4A/FZOVOkaKFxtm9psejtvCx8QxRsgyjXW9+Si+BVAinaSBYm25SvH6YXEjdzhr+P55qubI0tvmTjx2t19DEZuWBS6Oe3tuPH8hZsRWDP1ZQfiFvz6LjguqNZM2ja1wAAsLADdy+XC9t9teN6mVlyekJcOQ01zXJNrbwX7uJHBYGdMylIrRsZK6+ttQLj7dxew3AdaQ6cxyurb6r4QLZs2rWjW+mg0sWhoI7PE4sQvxA77rzM3i62/hfu7r/AHK1UTGDk6irMl1a7KW8zqbnXRosb7/dvzuSb6lWnVbt+Y8ePO/4+CxpZxpYHtufkrBcVJ3YuzckuZcfUyDIgktry18tVjJdDfL2bSvG/mfXNPLmY13xNB8xdXFBdgdvKWeGGB0nRzsjZGWyWGdzWht2O3G5G7f2KdL0YyTVo8LJinjltmqYREVjMIiIAiIgC1uI49TQSRxSzMZJMQI2E9ZxJsLDfv0utksHFaXMx7mC0wjcGPa2MyA2NgwyAtBvz05oDhHt2d0eKscLXdSRO113STDd4KBtqhmzOAOtyN1+Y03LtVTsy7FW/wDqNFNSvgiDI6kzxOmfY3LXsYwNcN5vYDU2tdQys2R+gOyibphJqLsyFuXgesb3zdm5TGO50ZZ8vdY3OroiOKVjZZC6GAQsNrRszPA05nU3Us2Fnq4YJxFTyuLnsIBa5oPVIJuRrZUWXQdmLOhb2C3kr5MW1dTn0ut72dVRFmR4nJfPCG33DM0HxBerTtmax/vFg73/APaCukCFUy0uYEHiCFzPCn1PRWVo5s/Y2UFoc+PrG1xnNja4vdo32so/i2z9nlpNnA2vbf6rsDsJ+qcwG595pPBwsW25agKMbV0V2smALcwGYEWIJ4HxWmLDjvk5dXnzRx7oPp7Dm01wDFEPc3358z2laplKXEjTNydofA81LqqHj5rX1dE1410I3Eb/AO65si7qbidenyrUYlP5r2kYqaF7TqCPzzU0w+bp6XXUsGvPTf6LTsqXRnJKLjcHfjzWzwdzY5Rl9yXTfcZt4t3j5LPI7R0Y0kzFpmsHvPHduJ8/wWLj0oJZlaeqdDbf48StpVUQa91y463u57jpw3my1FRitnljSBbcd99As1FbtyLQwynLa3TLX0gcifBe9L2WVD3k7zdeJwevi7NguZu/2RUXlUollB6EMcYKoqgi9siWXo8svVvcG2RqqmxZGWsP68nUb4X1PgCp1g3s2gZZ07nTO+EXYz06x8x3LSOKUjjz9oYMPDdvyRzChoZJnZImOkdyaCfPkO0rruwmMVFBeHEJHlhY0xt0kMepBu697abhe1uC314KWP8A04Ix9ljf7n1XP9pNoY6mojFPmcGhzXuykN33Fr689dFq4LGrT5Pnu1Ndqc+nlLDFVHnnyXXnw+HPgdtw/FIZxeKRr+wHUd7d4WYuBMeQQQSCNxGhHcVv8N2yq4tOk6RvKQZv5ve9UjqV+pHy2HtuD4yRr3HXkUMwv2gwvsJmOjPMddvpqPIqT4fikM4JhljktvyODiPtAag966IzUuh62HU4sy/Llf35GYiIrG4REQGNXMu0rlW3dK4yQhrXPcRJYNBcdMl9BwXXSFDdsYuimppg17gDK1wYwud1mC2g7QFaLalaMc8IzxuMnS/6c2ZgVUd1PJ4ljf8AqcFK9nKaphZldEPGRvrlv2rLOOPPu0lT++wM+ZVUGNHXpIXR8tQ4+m5WnNtcnPp9PihK4W38f6MrpZ+LIW90j3enRj5r0RznXpYwOXQu+fS/ctVW7Wxs/wBKV3cG29StPUe0O3u05/efb5ArneSC8T0Vjk/AlppHnfPIPstjA/ma4+qtVGDRyC0rpJByLy0fyZVCZfaHOfdijb35nfgtXiG11RM3K8tAPBrSPmSo76KDwya6G628wmGGKPoWBpLyHWc5xtl0vck71C8xVzp77ymUFc+WalK0b4IOMaaS932i1JZws4Ag8FrYHdC83a50d7i2tu3vW1LFTkVIyo0lGy9NX087bOD3m3wuuPFQ2UAOa61wHa35Xt8lKgLLW4nR3u5o14jn2raOVX0M3BrxLEjcttbtO533H8V6sSlqcnVdqw+Nv7LcYThEk8rYosrswJaXOA0AubnjpyuVSePxietou0EvQzP3P+H7TCV6kpXyuDI2Oe48Ggk+nBdMwX2aRNs6okMp+Fl2s8/ePoplTUsNPGcjY4WDUkWaO9zvvKmOnf6i+bteC4xK/ocxwj2cTvs6dzYW/COu/wAgco8z3Kb4LsnS01iyMPeP15Ou6/McB4ALAxz2hUsV2x3nd+zozxed/gCoPi211bU3APRM+FnUv2Fx6x+S0vHDpycOR6rOryy2x+X7dWdSxjaempv82UZvgb1n+Q3eNlEqzbWpnB+ixthbwfLq49rRaw8j3rmlPUPY674yfA37wOKkOH4412l79h3qZb5Lg8TXat6dVgx7n/tLp8Ir+X8DOfhpkdnqZJJndpOX8fLRZ7GsYLNbYcmjTxO7zWJNibGRPkO5jbkczwA7yoZhtTJiFUyGV7mxuLzlZYAANLvHcN995VYQtco8CtZ2nL86bpfL4RVIlVftDBHcOewHk36x3cQ3QHvKwYK+pqf/AGtK94O58pszy0b6lTLBdkqSDVsLXOB95/Xd3i+g8AtviGKwU7bzSsjFtA4i5+y3efALZYork9LD2Tgx8vn7+/EiNDsBVT2+l1eRv/xwDhbdfQDycuwbE7H0uHxf8swtdI1nSPc5znPIBte+g947gBqueUm1c1R1cOop6rf9Y4dFB/8Ao7Qm/A5eK6RsXDXtgIxB0LpM3U6G/VZYWa8kAEg33cOJVz0IQjBVFV7iQIiIXCIiAIiIDGqKQOWkr8FvwUkRQ0Smc3r8B7FGsQ2dvwXZ5aZrt4WvqMGadyzliTNI5GjhdTgDhu9VgS0L272rttXs72LUVOzfYsXhZqspyF0RHAhUEWXTqjZkfD6LWzbLDkqPHIt3iIK2Uq4JAVKJdlewrFfsye1V2MtvRpAAvDGFuDs67tXowJ6jaydyItPg7HEnUX5Wt5KnZ+pdRVUTnH6sPBvr7p0dbtsTopcMBcqnbNZhZwzDfqFeMpIj0PEysW9pRN20kV+GeT5hgPzPgohX1c9S7NUSudybfQdzdw8ApZHsz2aLKi2YHJS98upqs0Mf+NV7er+f9ENpaRg91uvM6lbGHDi5TCDZzsWzpcBtwRYmYyzXyROkwMEWIusqfYWGYatseDm6O8+PjdTukwbsW5pcLtwW8IUc85KXU4TtF7N65sThAfpLDY5dGyixvuJs7wN+xRfY7DKyKqD2UVRK9mZmURvbZ5FrPcW2bpzX1jDTBqvLYwjCMfVOPUGxGLVWtRPHQRn9SL6ya3IuBsD2h3gpZgPsuw+mOcxGplvcyVB6Uk88p6t/BTVELHjGgAAAADQAaADsC9REAREQBERAEREAREQBERAFS6MHgqkQFh9I08FYfhjCs5FFE2at+DNPJWXYGOQW6RKQtkfds+OSt/4dHJSRE2obmRv/AA+OSrbgI5KQom1E7maRmCDkrzMHb2LaolIi2YLMNaFfZStHBX0SkLKWsA4KpEUkBERAEREAREQBERAf/9k="/>
          <p:cNvSpPr>
            <a:spLocks noChangeAspect="1" noChangeArrowheads="1"/>
          </p:cNvSpPr>
          <p:nvPr/>
        </p:nvSpPr>
        <p:spPr bwMode="auto">
          <a:xfrm>
            <a:off x="155575" y="-1211263"/>
            <a:ext cx="3038475" cy="25336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solidFill>
                <a:prstClr val="black"/>
              </a:solidFill>
            </a:endParaRPr>
          </a:p>
        </p:txBody>
      </p:sp>
      <p:sp>
        <p:nvSpPr>
          <p:cNvPr id="4" name="3 CuadroTexto"/>
          <p:cNvSpPr txBox="1"/>
          <p:nvPr/>
        </p:nvSpPr>
        <p:spPr>
          <a:xfrm>
            <a:off x="1185333" y="2550017"/>
            <a:ext cx="9575800" cy="2954655"/>
          </a:xfrm>
          <a:prstGeom prst="rect">
            <a:avLst/>
          </a:prstGeom>
          <a:noFill/>
        </p:spPr>
        <p:txBody>
          <a:bodyPr wrap="square" rtlCol="0">
            <a:spAutoFit/>
          </a:bodyPr>
          <a:lstStyle/>
          <a:p>
            <a:pPr algn="just">
              <a:spcAft>
                <a:spcPts val="0"/>
              </a:spcAft>
            </a:pPr>
            <a:r>
              <a:rPr lang="es-CO" sz="2400" dirty="0" smtClean="0">
                <a:latin typeface="Calibri" panose="020F0502020204030204" pitchFamily="34" charset="0"/>
                <a:ea typeface="Arial Unicode MS" panose="020B0604020202020204" pitchFamily="34" charset="-128"/>
                <a:cs typeface="Arial" panose="020B0604020202020204" pitchFamily="34" charset="0"/>
              </a:rPr>
              <a:t>Sobre las acciones que mas se utilizan, el </a:t>
            </a:r>
            <a:r>
              <a:rPr lang="es-CO" sz="2400" dirty="0">
                <a:latin typeface="Calibri" panose="020F0502020204030204" pitchFamily="34" charset="0"/>
                <a:ea typeface="Arial Unicode MS" panose="020B0604020202020204" pitchFamily="34" charset="-128"/>
                <a:cs typeface="Arial" panose="020B0604020202020204" pitchFamily="34" charset="0"/>
              </a:rPr>
              <a:t>resultado </a:t>
            </a:r>
            <a:r>
              <a:rPr lang="es-CO" sz="2400" dirty="0" smtClean="0">
                <a:latin typeface="Calibri" panose="020F0502020204030204" pitchFamily="34" charset="0"/>
                <a:ea typeface="Arial Unicode MS" panose="020B0604020202020204" pitchFamily="34" charset="-128"/>
                <a:cs typeface="Arial" panose="020B0604020202020204" pitchFamily="34" charset="0"/>
              </a:rPr>
              <a:t>fue:</a:t>
            </a:r>
          </a:p>
          <a:p>
            <a:pPr algn="just">
              <a:spcAft>
                <a:spcPts val="0"/>
              </a:spcAft>
            </a:pPr>
            <a:endParaRPr lang="es-CO" sz="2400" dirty="0" smtClean="0">
              <a:latin typeface="Calibri" panose="020F0502020204030204" pitchFamily="34" charset="0"/>
              <a:ea typeface="Arial Unicode MS" panose="020B0604020202020204" pitchFamily="34" charset="-128"/>
              <a:cs typeface="Arial" panose="020B0604020202020204" pitchFamily="34" charset="0"/>
            </a:endParaRPr>
          </a:p>
          <a:p>
            <a:pPr algn="just">
              <a:spcAft>
                <a:spcPts val="0"/>
              </a:spcAft>
            </a:pPr>
            <a:r>
              <a:rPr lang="es-CO" sz="2400" dirty="0" smtClean="0">
                <a:latin typeface="Calibri" panose="020F0502020204030204" pitchFamily="34" charset="0"/>
                <a:ea typeface="Arial Unicode MS" panose="020B0604020202020204" pitchFamily="34" charset="-128"/>
                <a:cs typeface="Arial" panose="020B0604020202020204" pitchFamily="34" charset="0"/>
              </a:rPr>
              <a:t>60%  Derecho de petición;</a:t>
            </a:r>
          </a:p>
          <a:p>
            <a:pPr algn="just">
              <a:spcAft>
                <a:spcPts val="0"/>
              </a:spcAft>
            </a:pPr>
            <a:endParaRPr lang="es-CO" sz="2400" dirty="0" smtClean="0">
              <a:solidFill>
                <a:prstClr val="black"/>
              </a:solidFill>
              <a:latin typeface="Calibri" panose="020F0502020204030204" pitchFamily="34" charset="0"/>
              <a:ea typeface="Arial Unicode MS" panose="020B0604020202020204" pitchFamily="34" charset="-128"/>
              <a:cs typeface="Arial" panose="020B0604020202020204" pitchFamily="34" charset="0"/>
            </a:endParaRPr>
          </a:p>
          <a:p>
            <a:pPr algn="just">
              <a:spcAft>
                <a:spcPts val="0"/>
              </a:spcAft>
            </a:pPr>
            <a:r>
              <a:rPr lang="es-CO" sz="2400" dirty="0" smtClean="0">
                <a:solidFill>
                  <a:prstClr val="black"/>
                </a:solidFill>
                <a:latin typeface="Calibri" panose="020F0502020204030204" pitchFamily="34" charset="0"/>
                <a:ea typeface="Arial Unicode MS" panose="020B0604020202020204" pitchFamily="34" charset="-128"/>
                <a:cs typeface="Arial" panose="020B0604020202020204" pitchFamily="34" charset="0"/>
              </a:rPr>
              <a:t>29%  Acción de tutela</a:t>
            </a:r>
          </a:p>
          <a:p>
            <a:pPr algn="just">
              <a:spcAft>
                <a:spcPts val="0"/>
              </a:spcAft>
            </a:pPr>
            <a:endParaRPr lang="es-CO" sz="2400" dirty="0" smtClean="0">
              <a:solidFill>
                <a:prstClr val="black"/>
              </a:solidFill>
              <a:latin typeface="Calibri" panose="020F0502020204030204" pitchFamily="34" charset="0"/>
              <a:ea typeface="Arial Unicode MS" panose="020B0604020202020204" pitchFamily="34" charset="-128"/>
              <a:cs typeface="Arial" panose="020B0604020202020204" pitchFamily="34" charset="0"/>
            </a:endParaRPr>
          </a:p>
          <a:p>
            <a:pPr algn="just">
              <a:spcAft>
                <a:spcPts val="0"/>
              </a:spcAft>
            </a:pPr>
            <a:r>
              <a:rPr lang="es-CO" sz="2400" dirty="0" smtClean="0">
                <a:solidFill>
                  <a:prstClr val="black"/>
                </a:solidFill>
                <a:latin typeface="Calibri" panose="020F0502020204030204" pitchFamily="34" charset="0"/>
                <a:ea typeface="Arial Unicode MS" panose="020B0604020202020204" pitchFamily="34" charset="-128"/>
                <a:cs typeface="Arial" panose="020B0604020202020204" pitchFamily="34" charset="0"/>
              </a:rPr>
              <a:t>11%  Acción disciplinaria (actuaciones como defensores de oficio)</a:t>
            </a:r>
            <a:endParaRPr lang="es-CO" sz="2400" dirty="0">
              <a:solidFill>
                <a:prstClr val="black"/>
              </a:solidFill>
            </a:endParaRPr>
          </a:p>
          <a:p>
            <a:pPr algn="r"/>
            <a:endParaRPr lang="es-CO" dirty="0">
              <a:solidFill>
                <a:prstClr val="black"/>
              </a:solidFill>
            </a:endParaRPr>
          </a:p>
        </p:txBody>
      </p:sp>
    </p:spTree>
    <p:extLst>
      <p:ext uri="{BB962C8B-B14F-4D97-AF65-F5344CB8AC3E}">
        <p14:creationId xmlns:p14="http://schemas.microsoft.com/office/powerpoint/2010/main" val="29869407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Procedimiento Derecho de petición</a:t>
            </a:r>
            <a:endParaRPr lang="es-CO" dirty="0"/>
          </a:p>
        </p:txBody>
      </p:sp>
      <p:sp>
        <p:nvSpPr>
          <p:cNvPr id="3" name="Rectángulo 2"/>
          <p:cNvSpPr/>
          <p:nvPr/>
        </p:nvSpPr>
        <p:spPr>
          <a:xfrm>
            <a:off x="1407459" y="2452303"/>
            <a:ext cx="9350187" cy="3167021"/>
          </a:xfrm>
          <a:prstGeom prst="rect">
            <a:avLst/>
          </a:prstGeom>
        </p:spPr>
        <p:txBody>
          <a:bodyPr wrap="square">
            <a:spAutoFit/>
          </a:bodyPr>
          <a:lstStyle/>
          <a:p>
            <a:pPr algn="just">
              <a:spcAft>
                <a:spcPts val="0"/>
              </a:spcAft>
            </a:pPr>
            <a:r>
              <a:rPr lang="es-CO" sz="1200" b="1" dirty="0">
                <a:latin typeface="Calibri" panose="020F0502020204030204" pitchFamily="34" charset="0"/>
                <a:ea typeface="Arial Unicode MS" panose="020B0604020202020204" pitchFamily="34" charset="-128"/>
                <a:cs typeface="Arial" panose="020B0604020202020204" pitchFamily="34" charset="0"/>
              </a:rPr>
              <a:t>DERECHO FUNDAMENTAL DE </a:t>
            </a:r>
            <a:r>
              <a:rPr lang="es-CO" sz="1200" b="1" dirty="0" smtClean="0">
                <a:latin typeface="Calibri" panose="020F0502020204030204" pitchFamily="34" charset="0"/>
                <a:ea typeface="Arial Unicode MS" panose="020B0604020202020204" pitchFamily="34" charset="-128"/>
                <a:cs typeface="Arial" panose="020B0604020202020204" pitchFamily="34" charset="0"/>
              </a:rPr>
              <a:t>PETICIÓN</a:t>
            </a:r>
            <a:endParaRPr lang="es-CO" sz="1200" dirty="0">
              <a:latin typeface="Times New Roman" panose="02020603050405020304" pitchFamily="18" charset="0"/>
              <a:ea typeface="Arial Unicode MS" panose="020B0604020202020204" pitchFamily="34" charset="-128"/>
            </a:endParaRPr>
          </a:p>
          <a:p>
            <a:pPr algn="just">
              <a:spcAft>
                <a:spcPts val="0"/>
              </a:spcAft>
            </a:pPr>
            <a:r>
              <a:rPr lang="es-CO" sz="1200" b="1" dirty="0">
                <a:latin typeface="Calibri" panose="020F0502020204030204" pitchFamily="34" charset="0"/>
                <a:ea typeface="Arial Unicode MS" panose="020B0604020202020204" pitchFamily="34" charset="-128"/>
                <a:cs typeface="Arial" panose="020B0604020202020204" pitchFamily="34" charset="0"/>
              </a:rPr>
              <a:t> </a:t>
            </a:r>
            <a:endParaRPr lang="es-CO" sz="1200" dirty="0">
              <a:latin typeface="Times New Roman" panose="02020603050405020304" pitchFamily="18" charset="0"/>
              <a:ea typeface="Arial Unicode MS" panose="020B0604020202020204" pitchFamily="34" charset="-128"/>
            </a:endParaRPr>
          </a:p>
          <a:p>
            <a:pPr algn="just">
              <a:spcAft>
                <a:spcPts val="0"/>
              </a:spcAft>
            </a:pPr>
            <a:r>
              <a:rPr lang="es-CO" sz="1200" b="1" dirty="0">
                <a:latin typeface="Calibri" panose="020F0502020204030204" pitchFamily="34" charset="0"/>
                <a:ea typeface="Arial Unicode MS" panose="020B0604020202020204" pitchFamily="34" charset="-128"/>
                <a:cs typeface="Arial" panose="020B0604020202020204" pitchFamily="34" charset="0"/>
              </a:rPr>
              <a:t>OBJETIVO</a:t>
            </a:r>
            <a:endParaRPr lang="es-CO" sz="1200" dirty="0">
              <a:latin typeface="Times New Roman" panose="02020603050405020304" pitchFamily="18" charset="0"/>
              <a:ea typeface="Arial Unicode MS" panose="020B0604020202020204" pitchFamily="34" charset="-128"/>
            </a:endParaRPr>
          </a:p>
          <a:p>
            <a:pPr algn="just">
              <a:spcAft>
                <a:spcPts val="0"/>
              </a:spcAft>
            </a:pPr>
            <a:r>
              <a:rPr lang="es-CO" sz="1200" b="1" dirty="0">
                <a:latin typeface="Calibri" panose="020F0502020204030204" pitchFamily="34" charset="0"/>
                <a:ea typeface="Arial Unicode MS" panose="020B0604020202020204" pitchFamily="34" charset="-128"/>
                <a:cs typeface="Arial" panose="020B0604020202020204" pitchFamily="34" charset="0"/>
              </a:rPr>
              <a:t> </a:t>
            </a:r>
            <a:endParaRPr lang="es-CO" sz="1200" dirty="0">
              <a:latin typeface="Times New Roman" panose="02020603050405020304" pitchFamily="18" charset="0"/>
              <a:ea typeface="Arial Unicode MS" panose="020B0604020202020204" pitchFamily="34" charset="-128"/>
            </a:endParaRPr>
          </a:p>
          <a:p>
            <a:pPr marL="342900" lvl="0" indent="-342900" algn="just">
              <a:lnSpc>
                <a:spcPct val="115000"/>
              </a:lnSpc>
              <a:spcAft>
                <a:spcPts val="0"/>
              </a:spcAft>
              <a:buFont typeface="+mj-lt"/>
              <a:buAutoNum type="arabicPeriod"/>
            </a:pPr>
            <a:r>
              <a:rPr lang="es-CO" sz="1200" dirty="0">
                <a:latin typeface="Calibri" panose="020F0502020204030204" pitchFamily="34" charset="0"/>
                <a:ea typeface="Calibri" panose="020F0502020204030204" pitchFamily="34" charset="0"/>
                <a:cs typeface="Arial" panose="020B0604020202020204" pitchFamily="34" charset="0"/>
              </a:rPr>
              <a:t>Presentar peticiones </a:t>
            </a:r>
            <a:r>
              <a:rPr lang="es-CO" sz="1200" dirty="0" smtClean="0">
                <a:latin typeface="Calibri" panose="020F0502020204030204" pitchFamily="34" charset="0"/>
                <a:ea typeface="Calibri" panose="020F0502020204030204" pitchFamily="34" charset="0"/>
                <a:cs typeface="Arial" panose="020B0604020202020204" pitchFamily="34" charset="0"/>
              </a:rPr>
              <a:t>respetuosas </a:t>
            </a:r>
            <a:r>
              <a:rPr lang="es-CO" sz="1200" dirty="0">
                <a:latin typeface="Calibri" panose="020F0502020204030204" pitchFamily="34" charset="0"/>
                <a:ea typeface="Calibri" panose="020F0502020204030204" pitchFamily="34" charset="0"/>
                <a:cs typeface="Arial" panose="020B0604020202020204" pitchFamily="34" charset="0"/>
              </a:rPr>
              <a:t>a las autoridades por motivos de interés general “asunto que afecte o de solución a un grupo de personas” o particular, para obtener una pronta resolución completa y de fondo.</a:t>
            </a:r>
            <a:endParaRPr lang="es-CO" sz="1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mj-lt"/>
              <a:buAutoNum type="arabicPeriod"/>
            </a:pPr>
            <a:r>
              <a:rPr lang="es-CO" sz="1200" dirty="0">
                <a:latin typeface="Calibri" panose="020F0502020204030204" pitchFamily="34" charset="0"/>
                <a:ea typeface="Calibri" panose="020F0502020204030204" pitchFamily="34" charset="0"/>
                <a:cs typeface="Arial" panose="020B0604020202020204" pitchFamily="34" charset="0"/>
              </a:rPr>
              <a:t>El reconocimiento de un derecho</a:t>
            </a:r>
            <a:endParaRPr lang="es-CO" sz="1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mj-lt"/>
              <a:buAutoNum type="arabicPeriod"/>
            </a:pPr>
            <a:r>
              <a:rPr lang="es-CO" sz="1200" dirty="0">
                <a:latin typeface="Calibri" panose="020F0502020204030204" pitchFamily="34" charset="0"/>
                <a:ea typeface="Calibri" panose="020F0502020204030204" pitchFamily="34" charset="0"/>
                <a:cs typeface="Arial" panose="020B0604020202020204" pitchFamily="34" charset="0"/>
              </a:rPr>
              <a:t>La intervención de una entidad o funcionario </a:t>
            </a:r>
            <a:endParaRPr lang="es-CO" sz="1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mj-lt"/>
              <a:buAutoNum type="arabicPeriod"/>
            </a:pPr>
            <a:r>
              <a:rPr lang="es-CO" sz="1200" dirty="0">
                <a:latin typeface="Calibri" panose="020F0502020204030204" pitchFamily="34" charset="0"/>
                <a:ea typeface="Calibri" panose="020F0502020204030204" pitchFamily="34" charset="0"/>
                <a:cs typeface="Arial" panose="020B0604020202020204" pitchFamily="34" charset="0"/>
              </a:rPr>
              <a:t>La resolución de una situación jurídica </a:t>
            </a:r>
            <a:endParaRPr lang="es-CO" sz="1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mj-lt"/>
              <a:buAutoNum type="arabicPeriod"/>
            </a:pPr>
            <a:r>
              <a:rPr lang="es-CO" sz="1200" dirty="0">
                <a:latin typeface="Calibri" panose="020F0502020204030204" pitchFamily="34" charset="0"/>
                <a:ea typeface="Calibri" panose="020F0502020204030204" pitchFamily="34" charset="0"/>
                <a:cs typeface="Arial" panose="020B0604020202020204" pitchFamily="34" charset="0"/>
              </a:rPr>
              <a:t>La prestación de un servicio</a:t>
            </a:r>
            <a:endParaRPr lang="es-CO" sz="1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mj-lt"/>
              <a:buAutoNum type="arabicPeriod"/>
            </a:pPr>
            <a:r>
              <a:rPr lang="es-CO" sz="1200" dirty="0">
                <a:latin typeface="Calibri" panose="020F0502020204030204" pitchFamily="34" charset="0"/>
                <a:ea typeface="Calibri" panose="020F0502020204030204" pitchFamily="34" charset="0"/>
                <a:cs typeface="Arial" panose="020B0604020202020204" pitchFamily="34" charset="0"/>
              </a:rPr>
              <a:t>Requerir información, consultar, examinar y requerir copias de documentos.</a:t>
            </a:r>
            <a:endParaRPr lang="es-CO" sz="1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mj-lt"/>
              <a:buAutoNum type="arabicPeriod"/>
            </a:pPr>
            <a:r>
              <a:rPr lang="es-CO" sz="1200" dirty="0">
                <a:latin typeface="Calibri" panose="020F0502020204030204" pitchFamily="34" charset="0"/>
                <a:ea typeface="Calibri" panose="020F0502020204030204" pitchFamily="34" charset="0"/>
                <a:cs typeface="Arial" panose="020B0604020202020204" pitchFamily="34" charset="0"/>
              </a:rPr>
              <a:t>Formular consultas, quejas, denuncias y reclamos e interponer recursos   </a:t>
            </a:r>
            <a:endParaRPr lang="es-CO" sz="1200" dirty="0" smtClean="0">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15000"/>
              </a:lnSpc>
              <a:spcAft>
                <a:spcPts val="0"/>
              </a:spcAft>
              <a:buFont typeface="+mj-lt"/>
              <a:buAutoNum type="arabicPeriod"/>
            </a:pPr>
            <a:endParaRPr lang="es-CO" sz="1200" dirty="0">
              <a:effectLst/>
              <a:latin typeface="Calibri" panose="020F0502020204030204" pitchFamily="34" charset="0"/>
              <a:ea typeface="Calibri" panose="020F0502020204030204" pitchFamily="34" charset="0"/>
              <a:cs typeface="Arial" panose="020B0604020202020204" pitchFamily="34" charset="0"/>
            </a:endParaRPr>
          </a:p>
          <a:p>
            <a:pPr lvl="0" algn="just">
              <a:lnSpc>
                <a:spcPct val="115000"/>
              </a:lnSpc>
              <a:spcAft>
                <a:spcPts val="0"/>
              </a:spcAft>
            </a:pPr>
            <a:r>
              <a:rPr lang="es-CO" sz="1200" b="1" dirty="0" smtClean="0">
                <a:latin typeface="Calibri" panose="020F0502020204030204" pitchFamily="34" charset="0"/>
                <a:ea typeface="Calibri" panose="020F0502020204030204" pitchFamily="34" charset="0"/>
                <a:cs typeface="Arial" panose="020B0604020202020204" pitchFamily="34" charset="0"/>
              </a:rPr>
              <a:t>Legislación de consulta</a:t>
            </a:r>
            <a:r>
              <a:rPr lang="es-CO" sz="1200" dirty="0" smtClean="0">
                <a:latin typeface="Calibri" panose="020F0502020204030204" pitchFamily="34" charset="0"/>
                <a:ea typeface="Calibri" panose="020F0502020204030204" pitchFamily="34" charset="0"/>
                <a:cs typeface="Arial" panose="020B0604020202020204" pitchFamily="34" charset="0"/>
              </a:rPr>
              <a:t>: Ley 1437 de 2011; Ley 1755 de 2015; decreto 1166 de 2016; además de las normas que tengan relación con el objeto de la petición.</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1876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40935" y="629853"/>
            <a:ext cx="6163732" cy="733779"/>
          </a:xfrm>
        </p:spPr>
        <p:txBody>
          <a:bodyPr>
            <a:noAutofit/>
          </a:bodyPr>
          <a:lstStyle/>
          <a:p>
            <a:r>
              <a:rPr lang="es-CO" sz="5000" dirty="0" smtClean="0">
                <a:solidFill>
                  <a:schemeClr val="accent4"/>
                </a:solidFill>
                <a:effectLst>
                  <a:outerShdw blurRad="38100" dist="38100" dir="2700000" algn="tl">
                    <a:srgbClr val="000000">
                      <a:alpha val="43137"/>
                    </a:srgbClr>
                  </a:outerShdw>
                </a:effectLst>
              </a:rPr>
              <a:t>Derecho de petición</a:t>
            </a:r>
            <a:endParaRPr lang="es-CO" sz="5000" dirty="0">
              <a:solidFill>
                <a:schemeClr val="accent4"/>
              </a:solidFill>
              <a:effectLst>
                <a:outerShdw blurRad="38100" dist="38100" dir="2700000" algn="tl">
                  <a:srgbClr val="000000">
                    <a:alpha val="43137"/>
                  </a:srgbClr>
                </a:outerShdw>
              </a:effectLst>
            </a:endParaRPr>
          </a:p>
        </p:txBody>
      </p:sp>
      <p:sp>
        <p:nvSpPr>
          <p:cNvPr id="4" name="Marcador de texto 3"/>
          <p:cNvSpPr>
            <a:spLocks noGrp="1"/>
          </p:cNvSpPr>
          <p:nvPr>
            <p:ph type="body" sz="half" idx="2"/>
          </p:nvPr>
        </p:nvSpPr>
        <p:spPr>
          <a:xfrm>
            <a:off x="745067" y="2015067"/>
            <a:ext cx="7950200" cy="4114800"/>
          </a:xfrm>
          <a:ln>
            <a:solidFill>
              <a:schemeClr val="accent3"/>
            </a:solidFill>
          </a:ln>
        </p:spPr>
        <p:txBody>
          <a:bodyPr>
            <a:noAutofit/>
          </a:bodyPr>
          <a:lstStyle/>
          <a:p>
            <a:pPr lvl="0"/>
            <a:endParaRPr lang="es-CO" sz="1800" dirty="0">
              <a:solidFill>
                <a:schemeClr val="tx1">
                  <a:lumMod val="95000"/>
                  <a:lumOff val="5000"/>
                </a:schemeClr>
              </a:solidFill>
              <a:latin typeface="+mj-lt"/>
            </a:endParaRPr>
          </a:p>
        </p:txBody>
      </p:sp>
      <p:graphicFrame>
        <p:nvGraphicFramePr>
          <p:cNvPr id="3" name="2 Tabla"/>
          <p:cNvGraphicFramePr>
            <a:graphicFrameLocks noGrp="1"/>
          </p:cNvGraphicFramePr>
          <p:nvPr>
            <p:extLst>
              <p:ext uri="{D42A27DB-BD31-4B8C-83A1-F6EECF244321}">
                <p14:modId xmlns:p14="http://schemas.microsoft.com/office/powerpoint/2010/main" val="2988539383"/>
              </p:ext>
            </p:extLst>
          </p:nvPr>
        </p:nvGraphicFramePr>
        <p:xfrm>
          <a:off x="745067" y="1363633"/>
          <a:ext cx="10675968" cy="4714547"/>
        </p:xfrm>
        <a:graphic>
          <a:graphicData uri="http://schemas.openxmlformats.org/drawingml/2006/table">
            <a:tbl>
              <a:tblPr firstRow="1" firstCol="1" bandRow="1"/>
              <a:tblGrid>
                <a:gridCol w="1515085"/>
                <a:gridCol w="2104147"/>
                <a:gridCol w="2352245"/>
                <a:gridCol w="3170019"/>
                <a:gridCol w="1534472"/>
              </a:tblGrid>
              <a:tr h="297019">
                <a:tc>
                  <a:txBody>
                    <a:bodyPr/>
                    <a:lstStyle/>
                    <a:p>
                      <a:pPr algn="l">
                        <a:lnSpc>
                          <a:spcPts val="1200"/>
                        </a:lnSpc>
                        <a:spcAft>
                          <a:spcPts val="0"/>
                        </a:spcAft>
                      </a:pPr>
                      <a:r>
                        <a:rPr lang="es-CO" sz="1600" b="1" dirty="0">
                          <a:solidFill>
                            <a:srgbClr val="333333"/>
                          </a:solidFill>
                          <a:effectLst/>
                          <a:latin typeface="+mj-lt"/>
                          <a:ea typeface="Times New Roman"/>
                          <a:cs typeface="Times New Roman"/>
                        </a:rPr>
                        <a:t>Actividad</a:t>
                      </a:r>
                      <a:endParaRPr lang="es-MX" sz="1600" dirty="0">
                        <a:effectLst/>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a:lnSpc>
                          <a:spcPts val="1200"/>
                        </a:lnSpc>
                        <a:spcAft>
                          <a:spcPts val="0"/>
                        </a:spcAft>
                      </a:pPr>
                      <a:r>
                        <a:rPr lang="es-CO" sz="1600" b="1">
                          <a:solidFill>
                            <a:srgbClr val="333333"/>
                          </a:solidFill>
                          <a:effectLst/>
                          <a:latin typeface="+mj-lt"/>
                          <a:ea typeface="Times New Roman"/>
                          <a:cs typeface="Times New Roman"/>
                        </a:rPr>
                        <a:t>Responsable</a:t>
                      </a:r>
                      <a:endParaRPr lang="es-MX" sz="1600">
                        <a:effectLst/>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a:lnSpc>
                          <a:spcPts val="1200"/>
                        </a:lnSpc>
                        <a:spcAft>
                          <a:spcPts val="0"/>
                        </a:spcAft>
                      </a:pPr>
                      <a:r>
                        <a:rPr lang="es-CO" sz="1600" b="1" dirty="0">
                          <a:solidFill>
                            <a:srgbClr val="333333"/>
                          </a:solidFill>
                          <a:effectLst/>
                          <a:latin typeface="+mj-lt"/>
                          <a:ea typeface="Times New Roman"/>
                          <a:cs typeface="Times New Roman"/>
                        </a:rPr>
                        <a:t>Término</a:t>
                      </a:r>
                      <a:endParaRPr lang="es-MX" sz="1600" dirty="0">
                        <a:effectLst/>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a:lnSpc>
                          <a:spcPts val="1200"/>
                        </a:lnSpc>
                        <a:spcAft>
                          <a:spcPts val="0"/>
                        </a:spcAft>
                      </a:pPr>
                      <a:r>
                        <a:rPr lang="es-CO" sz="1600" b="1" dirty="0">
                          <a:solidFill>
                            <a:srgbClr val="333333"/>
                          </a:solidFill>
                          <a:effectLst/>
                          <a:latin typeface="+mj-lt"/>
                          <a:ea typeface="Times New Roman"/>
                          <a:cs typeface="Times New Roman"/>
                        </a:rPr>
                        <a:t>Resultado</a:t>
                      </a:r>
                      <a:endParaRPr lang="es-MX" sz="1600" dirty="0">
                        <a:effectLst/>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a:lnSpc>
                          <a:spcPts val="1200"/>
                        </a:lnSpc>
                        <a:spcAft>
                          <a:spcPts val="0"/>
                        </a:spcAft>
                      </a:pPr>
                      <a:r>
                        <a:rPr lang="es-MX" sz="1200" dirty="0" smtClean="0">
                          <a:effectLst/>
                          <a:latin typeface="+mj-lt"/>
                          <a:ea typeface="Calibri"/>
                          <a:cs typeface="Times New Roman"/>
                        </a:rPr>
                        <a:t>Documentos requeridos</a:t>
                      </a:r>
                      <a:endParaRPr lang="es-MX" sz="1200" dirty="0">
                        <a:effectLst/>
                        <a:latin typeface="+mj-lt"/>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r>
              <a:tr h="1759567">
                <a:tc>
                  <a:txBody>
                    <a:bodyPr/>
                    <a:lstStyle/>
                    <a:p>
                      <a:pPr algn="l">
                        <a:lnSpc>
                          <a:spcPts val="1200"/>
                        </a:lnSpc>
                        <a:spcAft>
                          <a:spcPts val="0"/>
                        </a:spcAft>
                      </a:pPr>
                      <a:r>
                        <a:rPr lang="es-CO" sz="1200" dirty="0" smtClean="0">
                          <a:solidFill>
                            <a:srgbClr val="333333"/>
                          </a:solidFill>
                          <a:effectLst/>
                          <a:latin typeface="+mj-lt"/>
                          <a:ea typeface="Times New Roman"/>
                          <a:cs typeface="Times New Roman"/>
                        </a:rPr>
                        <a:t>Recepción de la consulta</a:t>
                      </a:r>
                      <a:endParaRPr lang="es-MX" sz="1200" dirty="0">
                        <a:effectLst/>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a:lnSpc>
                          <a:spcPts val="1200"/>
                        </a:lnSpc>
                        <a:spcAft>
                          <a:spcPts val="0"/>
                        </a:spcAft>
                      </a:pPr>
                      <a:r>
                        <a:rPr lang="es-CO" sz="1200" dirty="0">
                          <a:solidFill>
                            <a:srgbClr val="333333"/>
                          </a:solidFill>
                          <a:effectLst/>
                          <a:latin typeface="+mj-lt"/>
                          <a:ea typeface="Times New Roman"/>
                          <a:cs typeface="Times New Roman"/>
                        </a:rPr>
                        <a:t>Estudiante</a:t>
                      </a:r>
                      <a:endParaRPr lang="es-MX" sz="1200" dirty="0">
                        <a:effectLst/>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a:lnSpc>
                          <a:spcPts val="1200"/>
                        </a:lnSpc>
                        <a:spcAft>
                          <a:spcPts val="0"/>
                        </a:spcAft>
                      </a:pPr>
                      <a:r>
                        <a:rPr lang="es-CO" sz="1200" dirty="0">
                          <a:solidFill>
                            <a:srgbClr val="333333"/>
                          </a:solidFill>
                          <a:effectLst/>
                          <a:latin typeface="+mj-lt"/>
                          <a:ea typeface="Times New Roman"/>
                          <a:cs typeface="Times New Roman"/>
                        </a:rPr>
                        <a:t>Día de atención usuario</a:t>
                      </a:r>
                      <a:endParaRPr lang="es-MX" sz="1200" dirty="0">
                        <a:effectLst/>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a:lnSpc>
                          <a:spcPts val="1200"/>
                        </a:lnSpc>
                        <a:spcAft>
                          <a:spcPts val="0"/>
                        </a:spcAft>
                      </a:pPr>
                      <a:r>
                        <a:rPr lang="es-CO" sz="1200">
                          <a:solidFill>
                            <a:srgbClr val="333333"/>
                          </a:solidFill>
                          <a:effectLst/>
                          <a:latin typeface="+mj-lt"/>
                          <a:ea typeface="Times New Roman"/>
                          <a:cs typeface="Times New Roman"/>
                        </a:rPr>
                        <a:t>Consulta elaborada</a:t>
                      </a:r>
                      <a:endParaRPr lang="es-MX" sz="1200">
                        <a:effectLst/>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a:lnSpc>
                          <a:spcPts val="1200"/>
                        </a:lnSpc>
                        <a:spcAft>
                          <a:spcPts val="0"/>
                        </a:spcAft>
                      </a:pPr>
                      <a:r>
                        <a:rPr lang="es-MX" sz="1200" dirty="0" smtClean="0">
                          <a:effectLst/>
                          <a:latin typeface="+mj-lt"/>
                          <a:ea typeface="Calibri"/>
                          <a:cs typeface="Times New Roman"/>
                        </a:rPr>
                        <a:t>De acuerdo con la naturaleza</a:t>
                      </a:r>
                      <a:r>
                        <a:rPr lang="es-MX" sz="1200" baseline="0" dirty="0" smtClean="0">
                          <a:effectLst/>
                          <a:latin typeface="+mj-lt"/>
                          <a:ea typeface="Calibri"/>
                          <a:cs typeface="Times New Roman"/>
                        </a:rPr>
                        <a:t> de la petición. (Formula medica, factura de servicios públicos, peticiones anteriores, respuestas dadas. Para petición de información o de documentos, definir claramente lo que se desea).</a:t>
                      </a:r>
                      <a:endParaRPr lang="es-MX" sz="1200" dirty="0">
                        <a:effectLst/>
                        <a:latin typeface="+mj-lt"/>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r>
              <a:tr h="589529">
                <a:tc>
                  <a:txBody>
                    <a:bodyPr/>
                    <a:lstStyle/>
                    <a:p>
                      <a:pPr algn="l">
                        <a:lnSpc>
                          <a:spcPts val="1200"/>
                        </a:lnSpc>
                        <a:spcAft>
                          <a:spcPts val="0"/>
                        </a:spcAft>
                      </a:pPr>
                      <a:r>
                        <a:rPr lang="es-CO" sz="1200" dirty="0">
                          <a:solidFill>
                            <a:srgbClr val="333333"/>
                          </a:solidFill>
                          <a:effectLst/>
                          <a:latin typeface="+mj-lt"/>
                          <a:ea typeface="Times New Roman"/>
                          <a:cs typeface="Times New Roman"/>
                        </a:rPr>
                        <a:t>Subir a plataforma</a:t>
                      </a:r>
                      <a:endParaRPr lang="es-MX" sz="1200" dirty="0">
                        <a:effectLst/>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a:lnSpc>
                          <a:spcPts val="1200"/>
                        </a:lnSpc>
                        <a:spcAft>
                          <a:spcPts val="0"/>
                        </a:spcAft>
                      </a:pPr>
                      <a:r>
                        <a:rPr lang="es-CO" sz="1200" dirty="0">
                          <a:solidFill>
                            <a:srgbClr val="333333"/>
                          </a:solidFill>
                          <a:effectLst/>
                          <a:latin typeface="+mj-lt"/>
                          <a:ea typeface="Times New Roman"/>
                          <a:cs typeface="Times New Roman"/>
                        </a:rPr>
                        <a:t>Estudiante</a:t>
                      </a:r>
                      <a:endParaRPr lang="es-MX" sz="1200" dirty="0">
                        <a:effectLst/>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a:lnSpc>
                          <a:spcPts val="1200"/>
                        </a:lnSpc>
                        <a:spcAft>
                          <a:spcPts val="0"/>
                        </a:spcAft>
                      </a:pPr>
                      <a:r>
                        <a:rPr lang="es-CO" sz="1200">
                          <a:solidFill>
                            <a:srgbClr val="333333"/>
                          </a:solidFill>
                          <a:effectLst/>
                          <a:latin typeface="+mj-lt"/>
                          <a:ea typeface="Times New Roman"/>
                          <a:cs typeface="Times New Roman"/>
                        </a:rPr>
                        <a:t>Tres (3) días</a:t>
                      </a:r>
                      <a:endParaRPr lang="es-MX" sz="1200">
                        <a:effectLst/>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lvl="0" indent="0" algn="l" defTabSz="457200" rtl="0" eaLnBrk="1" fontAlgn="auto" latinLnBrk="0" hangingPunct="1">
                        <a:lnSpc>
                          <a:spcPts val="1200"/>
                        </a:lnSpc>
                        <a:spcBef>
                          <a:spcPts val="0"/>
                        </a:spcBef>
                        <a:spcAft>
                          <a:spcPts val="0"/>
                        </a:spcAft>
                        <a:buClrTx/>
                        <a:buSzTx/>
                        <a:buFontTx/>
                        <a:buNone/>
                        <a:tabLst/>
                        <a:defRPr/>
                      </a:pPr>
                      <a:r>
                        <a:rPr lang="es-CO" sz="1200" dirty="0">
                          <a:solidFill>
                            <a:srgbClr val="333333"/>
                          </a:solidFill>
                          <a:effectLst/>
                          <a:latin typeface="+mj-lt"/>
                          <a:ea typeface="Times New Roman"/>
                          <a:cs typeface="Times New Roman"/>
                        </a:rPr>
                        <a:t>Ingresa al sistema de </a:t>
                      </a:r>
                      <a:r>
                        <a:rPr lang="es-CO" sz="1200" dirty="0" smtClean="0">
                          <a:solidFill>
                            <a:srgbClr val="333333"/>
                          </a:solidFill>
                          <a:effectLst/>
                          <a:latin typeface="+mj-lt"/>
                          <a:ea typeface="Times New Roman"/>
                          <a:cs typeface="Times New Roman"/>
                        </a:rPr>
                        <a:t>gestión; d</a:t>
                      </a:r>
                      <a:r>
                        <a:rPr kumimoji="0" lang="es-CO" sz="1200" b="0" i="0" u="none" strike="noStrike" kern="1200" cap="none" spc="0" normalizeH="0" baseline="0" noProof="0" dirty="0" err="1" smtClean="0">
                          <a:ln>
                            <a:noFill/>
                          </a:ln>
                          <a:solidFill>
                            <a:srgbClr val="333333"/>
                          </a:solidFill>
                          <a:effectLst/>
                          <a:uLnTx/>
                          <a:uFillTx/>
                          <a:latin typeface="Garamond"/>
                          <a:ea typeface="Times New Roman"/>
                          <a:cs typeface="Times New Roman"/>
                        </a:rPr>
                        <a:t>iligencia</a:t>
                      </a:r>
                      <a:r>
                        <a:rPr kumimoji="0" lang="es-CO" sz="1200" b="0" i="0" u="none" strike="noStrike" kern="1200" cap="none" spc="0" normalizeH="0" baseline="0" noProof="0" dirty="0" smtClean="0">
                          <a:ln>
                            <a:noFill/>
                          </a:ln>
                          <a:solidFill>
                            <a:srgbClr val="333333"/>
                          </a:solidFill>
                          <a:effectLst/>
                          <a:uLnTx/>
                          <a:uFillTx/>
                          <a:latin typeface="Garamond"/>
                          <a:ea typeface="Times New Roman"/>
                          <a:cs typeface="Times New Roman"/>
                        </a:rPr>
                        <a:t> campos en el sistema (hechos, problema, jurídico, estrategia y flujograma), elabora la petición y la sube para aprobación por el docente.</a:t>
                      </a:r>
                      <a:endParaRPr kumimoji="0" lang="es-MX" sz="1200" b="0" i="0" u="none" strike="noStrike" kern="1200" cap="none" spc="0" normalizeH="0" baseline="0" noProof="0" dirty="0">
                        <a:ln>
                          <a:noFill/>
                        </a:ln>
                        <a:solidFill>
                          <a:prstClr val="black"/>
                        </a:solidFill>
                        <a:effectLst/>
                        <a:uLnTx/>
                        <a:uFillTx/>
                        <a:latin typeface="Garamond"/>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a:lnSpc>
                          <a:spcPts val="1200"/>
                        </a:lnSpc>
                        <a:spcAft>
                          <a:spcPts val="0"/>
                        </a:spcAft>
                      </a:pPr>
                      <a:r>
                        <a:rPr lang="es-MX" sz="1200" dirty="0" smtClean="0">
                          <a:effectLst/>
                          <a:latin typeface="+mj-lt"/>
                          <a:ea typeface="Calibri"/>
                          <a:cs typeface="Times New Roman"/>
                        </a:rPr>
                        <a:t>Los que el usuario entregó, los sube a plataforma.</a:t>
                      </a:r>
                      <a:endParaRPr lang="es-MX" sz="1200" dirty="0">
                        <a:effectLst/>
                        <a:latin typeface="+mj-lt"/>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r>
              <a:tr h="150764">
                <a:tc>
                  <a:txBody>
                    <a:bodyPr/>
                    <a:lstStyle/>
                    <a:p>
                      <a:pPr algn="l">
                        <a:lnSpc>
                          <a:spcPts val="1200"/>
                        </a:lnSpc>
                        <a:spcAft>
                          <a:spcPts val="0"/>
                        </a:spcAft>
                      </a:pPr>
                      <a:r>
                        <a:rPr lang="es-CO" sz="1200" dirty="0" smtClean="0">
                          <a:solidFill>
                            <a:srgbClr val="333333"/>
                          </a:solidFill>
                          <a:effectLst/>
                          <a:latin typeface="+mj-lt"/>
                          <a:ea typeface="Times New Roman"/>
                          <a:cs typeface="Times New Roman"/>
                        </a:rPr>
                        <a:t>Autorización</a:t>
                      </a:r>
                      <a:endParaRPr lang="es-MX" sz="1200" dirty="0">
                        <a:effectLst/>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a:lnSpc>
                          <a:spcPts val="1200"/>
                        </a:lnSpc>
                        <a:spcAft>
                          <a:spcPts val="0"/>
                        </a:spcAft>
                      </a:pPr>
                      <a:r>
                        <a:rPr lang="es-CO" sz="1200" dirty="0">
                          <a:solidFill>
                            <a:srgbClr val="333333"/>
                          </a:solidFill>
                          <a:effectLst/>
                          <a:latin typeface="+mj-lt"/>
                          <a:ea typeface="Times New Roman"/>
                          <a:cs typeface="Times New Roman"/>
                        </a:rPr>
                        <a:t>Estudiante Coordinador</a:t>
                      </a:r>
                      <a:endParaRPr lang="es-MX" sz="1200" dirty="0">
                        <a:effectLst/>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a:lnSpc>
                          <a:spcPts val="1200"/>
                        </a:lnSpc>
                        <a:spcAft>
                          <a:spcPts val="0"/>
                        </a:spcAft>
                      </a:pPr>
                      <a:r>
                        <a:rPr lang="es-CO" sz="1200" dirty="0">
                          <a:solidFill>
                            <a:srgbClr val="333333"/>
                          </a:solidFill>
                          <a:effectLst/>
                          <a:latin typeface="+mj-lt"/>
                          <a:ea typeface="Times New Roman"/>
                          <a:cs typeface="Times New Roman"/>
                        </a:rPr>
                        <a:t>Un (1) día</a:t>
                      </a:r>
                      <a:endParaRPr lang="es-MX" sz="1200" dirty="0">
                        <a:effectLst/>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a:lnSpc>
                          <a:spcPts val="1200"/>
                        </a:lnSpc>
                        <a:spcAft>
                          <a:spcPts val="0"/>
                        </a:spcAft>
                      </a:pPr>
                      <a:r>
                        <a:rPr lang="es-CO" sz="1200" dirty="0">
                          <a:solidFill>
                            <a:srgbClr val="333333"/>
                          </a:solidFill>
                          <a:effectLst/>
                          <a:latin typeface="+mj-lt"/>
                          <a:ea typeface="Times New Roman"/>
                          <a:cs typeface="Times New Roman"/>
                        </a:rPr>
                        <a:t>Se carga al docente respectivo</a:t>
                      </a:r>
                      <a:endParaRPr lang="es-MX" sz="1200" dirty="0">
                        <a:effectLst/>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a:lnSpc>
                          <a:spcPts val="1200"/>
                        </a:lnSpc>
                        <a:spcAft>
                          <a:spcPts val="0"/>
                        </a:spcAft>
                      </a:pPr>
                      <a:r>
                        <a:rPr lang="es-MX" sz="1200" dirty="0" smtClean="0">
                          <a:effectLst/>
                          <a:latin typeface="+mj-lt"/>
                          <a:ea typeface="Calibri"/>
                          <a:cs typeface="Times New Roman"/>
                        </a:rPr>
                        <a:t>No aplica</a:t>
                      </a:r>
                      <a:endParaRPr lang="es-MX" sz="1200" dirty="0">
                        <a:effectLst/>
                        <a:latin typeface="+mj-lt"/>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r>
              <a:tr h="500647">
                <a:tc>
                  <a:txBody>
                    <a:bodyPr/>
                    <a:lstStyle/>
                    <a:p>
                      <a:pPr algn="l">
                        <a:lnSpc>
                          <a:spcPts val="1200"/>
                        </a:lnSpc>
                        <a:spcAft>
                          <a:spcPts val="0"/>
                        </a:spcAft>
                      </a:pPr>
                      <a:r>
                        <a:rPr lang="es-MX" sz="1200" dirty="0" smtClean="0">
                          <a:effectLst/>
                          <a:latin typeface="+mj-lt"/>
                          <a:ea typeface="Calibri"/>
                          <a:cs typeface="Times New Roman"/>
                        </a:rPr>
                        <a:t>Revisión</a:t>
                      </a:r>
                      <a:endParaRPr lang="es-MX" sz="1200" dirty="0">
                        <a:effectLst/>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a:lnSpc>
                          <a:spcPts val="1200"/>
                        </a:lnSpc>
                        <a:spcAft>
                          <a:spcPts val="0"/>
                        </a:spcAft>
                      </a:pPr>
                      <a:r>
                        <a:rPr lang="es-CO" sz="1200" dirty="0" smtClean="0">
                          <a:solidFill>
                            <a:srgbClr val="333333"/>
                          </a:solidFill>
                          <a:effectLst/>
                          <a:latin typeface="+mj-lt"/>
                          <a:ea typeface="Times New Roman"/>
                          <a:cs typeface="Times New Roman"/>
                        </a:rPr>
                        <a:t>Docente asesor</a:t>
                      </a:r>
                      <a:endParaRPr lang="es-MX" sz="1200" dirty="0">
                        <a:effectLst/>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a:lnSpc>
                          <a:spcPts val="1200"/>
                        </a:lnSpc>
                        <a:spcAft>
                          <a:spcPts val="0"/>
                        </a:spcAft>
                      </a:pPr>
                      <a:r>
                        <a:rPr lang="es-CO" sz="1200" dirty="0">
                          <a:solidFill>
                            <a:srgbClr val="333333"/>
                          </a:solidFill>
                          <a:effectLst/>
                          <a:latin typeface="+mj-lt"/>
                          <a:ea typeface="Times New Roman"/>
                          <a:cs typeface="Times New Roman"/>
                        </a:rPr>
                        <a:t>Tres (3) días</a:t>
                      </a:r>
                      <a:endParaRPr lang="es-MX" sz="1200" dirty="0">
                        <a:effectLst/>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a:lnSpc>
                          <a:spcPts val="1200"/>
                        </a:lnSpc>
                        <a:spcAft>
                          <a:spcPts val="0"/>
                        </a:spcAft>
                      </a:pPr>
                      <a:r>
                        <a:rPr lang="es-MX" sz="1200" dirty="0" smtClean="0">
                          <a:effectLst/>
                          <a:latin typeface="+mj-lt"/>
                          <a:ea typeface="Calibri"/>
                          <a:cs typeface="Times New Roman"/>
                        </a:rPr>
                        <a:t>Hace</a:t>
                      </a:r>
                      <a:r>
                        <a:rPr lang="es-MX" sz="1200" baseline="0" dirty="0" smtClean="0">
                          <a:effectLst/>
                          <a:latin typeface="+mj-lt"/>
                          <a:ea typeface="Calibri"/>
                          <a:cs typeface="Times New Roman"/>
                        </a:rPr>
                        <a:t> observaciones y/o cita al estudiante  y/o autoriza entregar al usuario.</a:t>
                      </a:r>
                      <a:endParaRPr lang="es-MX" sz="1200" dirty="0">
                        <a:effectLst/>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a:lnSpc>
                          <a:spcPts val="1200"/>
                        </a:lnSpc>
                        <a:spcAft>
                          <a:spcPts val="0"/>
                        </a:spcAft>
                      </a:pPr>
                      <a:r>
                        <a:rPr lang="es-MX" sz="1200" dirty="0" smtClean="0">
                          <a:effectLst/>
                          <a:latin typeface="+mj-lt"/>
                          <a:ea typeface="Calibri"/>
                          <a:cs typeface="Times New Roman"/>
                        </a:rPr>
                        <a:t>No aplica</a:t>
                      </a:r>
                      <a:endParaRPr lang="es-MX" sz="1200" dirty="0">
                        <a:effectLst/>
                        <a:latin typeface="+mj-lt"/>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r>
              <a:tr h="1318300">
                <a:tc>
                  <a:txBody>
                    <a:bodyPr/>
                    <a:lstStyle/>
                    <a:p>
                      <a:pPr marL="0" marR="0" lvl="0" indent="0" algn="l" defTabSz="457200" rtl="0" eaLnBrk="1" fontAlgn="auto" latinLnBrk="0" hangingPunct="1">
                        <a:lnSpc>
                          <a:spcPts val="1200"/>
                        </a:lnSpc>
                        <a:spcBef>
                          <a:spcPts val="0"/>
                        </a:spcBef>
                        <a:spcAft>
                          <a:spcPts val="0"/>
                        </a:spcAft>
                        <a:buClrTx/>
                        <a:buSzTx/>
                        <a:buFontTx/>
                        <a:buNone/>
                        <a:tabLst/>
                        <a:defRPr/>
                      </a:pPr>
                      <a:r>
                        <a:rPr kumimoji="0" lang="es-MX" sz="1200" b="0" i="0" u="none" strike="noStrike" kern="1200" cap="none" spc="0" normalizeH="0" baseline="0" noProof="0" dirty="0" smtClean="0">
                          <a:ln>
                            <a:noFill/>
                          </a:ln>
                          <a:solidFill>
                            <a:prstClr val="black"/>
                          </a:solidFill>
                          <a:effectLst/>
                          <a:uLnTx/>
                          <a:uFillTx/>
                          <a:latin typeface="Garamond"/>
                          <a:ea typeface="Calibri"/>
                          <a:cs typeface="Times New Roman"/>
                        </a:rPr>
                        <a:t>Entrega al usuario</a:t>
                      </a:r>
                      <a:endParaRPr kumimoji="0" lang="es-MX" sz="1200" b="0" i="0" u="none" strike="noStrike" kern="1200" cap="none" spc="0" normalizeH="0" baseline="0" noProof="0" dirty="0">
                        <a:ln>
                          <a:noFill/>
                        </a:ln>
                        <a:solidFill>
                          <a:prstClr val="black"/>
                        </a:solidFill>
                        <a:effectLst/>
                        <a:uLnTx/>
                        <a:uFillTx/>
                        <a:latin typeface="Garamond"/>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lvl="0" indent="0" algn="l" defTabSz="457200" rtl="0" eaLnBrk="1" fontAlgn="auto" latinLnBrk="0" hangingPunct="1">
                        <a:lnSpc>
                          <a:spcPts val="1200"/>
                        </a:lnSpc>
                        <a:spcBef>
                          <a:spcPts val="0"/>
                        </a:spcBef>
                        <a:spcAft>
                          <a:spcPts val="0"/>
                        </a:spcAft>
                        <a:buClrTx/>
                        <a:buSzTx/>
                        <a:buFontTx/>
                        <a:buNone/>
                        <a:tabLst/>
                        <a:defRPr/>
                      </a:pPr>
                      <a:r>
                        <a:rPr kumimoji="0" lang="es-CO" sz="1200" b="0" i="0" u="none" strike="noStrike" kern="1200" cap="none" spc="0" normalizeH="0" baseline="0" noProof="0" dirty="0" smtClean="0">
                          <a:ln>
                            <a:noFill/>
                          </a:ln>
                          <a:solidFill>
                            <a:srgbClr val="333333"/>
                          </a:solidFill>
                          <a:effectLst/>
                          <a:uLnTx/>
                          <a:uFillTx/>
                          <a:latin typeface="Garamond"/>
                          <a:ea typeface="Times New Roman"/>
                          <a:cs typeface="Times New Roman"/>
                        </a:rPr>
                        <a:t>Estudiante</a:t>
                      </a:r>
                      <a:endParaRPr kumimoji="0" lang="es-MX" sz="1200" b="0" i="0" u="none" strike="noStrike" kern="1200" cap="none" spc="0" normalizeH="0" baseline="0" noProof="0" dirty="0" smtClean="0">
                        <a:ln>
                          <a:noFill/>
                        </a:ln>
                        <a:solidFill>
                          <a:prstClr val="black"/>
                        </a:solidFill>
                        <a:effectLst/>
                        <a:uLnTx/>
                        <a:uFillTx/>
                        <a:latin typeface="Garamond"/>
                        <a:ea typeface="Calibri"/>
                        <a:cs typeface="Times New Roman"/>
                      </a:endParaRPr>
                    </a:p>
                    <a:p>
                      <a:pPr algn="l">
                        <a:lnSpc>
                          <a:spcPts val="1200"/>
                        </a:lnSpc>
                        <a:spcAft>
                          <a:spcPts val="0"/>
                        </a:spcAft>
                      </a:pPr>
                      <a:endParaRPr lang="es-MX" sz="1200" dirty="0">
                        <a:effectLst/>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lvl="0" indent="0" algn="l" defTabSz="457200" rtl="0" eaLnBrk="1" fontAlgn="auto" latinLnBrk="0" hangingPunct="1">
                        <a:lnSpc>
                          <a:spcPts val="1200"/>
                        </a:lnSpc>
                        <a:spcBef>
                          <a:spcPts val="0"/>
                        </a:spcBef>
                        <a:spcAft>
                          <a:spcPts val="0"/>
                        </a:spcAft>
                        <a:buClrTx/>
                        <a:buSzTx/>
                        <a:buFontTx/>
                        <a:buNone/>
                        <a:tabLst/>
                        <a:defRPr/>
                      </a:pPr>
                      <a:r>
                        <a:rPr kumimoji="0" lang="es-CO" sz="1200" b="0" i="0" u="none" strike="noStrike" kern="1200" cap="none" spc="0" normalizeH="0" baseline="0" noProof="0" dirty="0" smtClean="0">
                          <a:ln>
                            <a:noFill/>
                          </a:ln>
                          <a:solidFill>
                            <a:srgbClr val="333333"/>
                          </a:solidFill>
                          <a:effectLst/>
                          <a:uLnTx/>
                          <a:uFillTx/>
                          <a:latin typeface="Garamond"/>
                          <a:ea typeface="Times New Roman"/>
                          <a:cs typeface="Times New Roman"/>
                        </a:rPr>
                        <a:t>Fijado por el docente</a:t>
                      </a:r>
                      <a:endParaRPr kumimoji="0" lang="es-MX" sz="1200" b="0" i="0" u="none" strike="noStrike" kern="1200" cap="none" spc="0" normalizeH="0" baseline="0" noProof="0" dirty="0" smtClean="0">
                        <a:ln>
                          <a:noFill/>
                        </a:ln>
                        <a:solidFill>
                          <a:prstClr val="black"/>
                        </a:solidFill>
                        <a:effectLst/>
                        <a:uLnTx/>
                        <a:uFillTx/>
                        <a:latin typeface="Garamond"/>
                        <a:ea typeface="Calibri"/>
                        <a:cs typeface="Times New Roman"/>
                      </a:endParaRPr>
                    </a:p>
                    <a:p>
                      <a:pPr algn="l">
                        <a:lnSpc>
                          <a:spcPts val="1200"/>
                        </a:lnSpc>
                        <a:spcAft>
                          <a:spcPts val="0"/>
                        </a:spcAft>
                      </a:pPr>
                      <a:endParaRPr lang="es-MX" sz="1200" dirty="0">
                        <a:effectLst/>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lvl="0" indent="0" algn="l" defTabSz="457200" rtl="0" eaLnBrk="1" fontAlgn="auto" latinLnBrk="0" hangingPunct="1">
                        <a:lnSpc>
                          <a:spcPts val="1200"/>
                        </a:lnSpc>
                        <a:spcBef>
                          <a:spcPts val="0"/>
                        </a:spcBef>
                        <a:spcAft>
                          <a:spcPts val="0"/>
                        </a:spcAft>
                        <a:buClrTx/>
                        <a:buSzTx/>
                        <a:buFontTx/>
                        <a:buNone/>
                        <a:tabLst/>
                        <a:defRPr/>
                      </a:pPr>
                      <a:r>
                        <a:rPr kumimoji="0" lang="es-MX" sz="1200" b="0" i="0" u="none" strike="noStrike" kern="1200" cap="none" spc="0" normalizeH="0" baseline="0" noProof="0" dirty="0" smtClean="0">
                          <a:ln>
                            <a:noFill/>
                          </a:ln>
                          <a:solidFill>
                            <a:prstClr val="black"/>
                          </a:solidFill>
                          <a:effectLst/>
                          <a:uLnTx/>
                          <a:uFillTx/>
                          <a:latin typeface="Garamond"/>
                          <a:ea typeface="Calibri"/>
                          <a:cs typeface="Times New Roman"/>
                        </a:rPr>
                        <a:t>Firma de recibido por el usuario; o pantallazo del correo electrónico al cual se envió, el cual debe subirse al sistema. Si no es posible entregarlo al usuario, se deposita en al secretaria del consultorio jurídico para ser entregado cuando el usuario lo solicite.</a:t>
                      </a:r>
                    </a:p>
                    <a:p>
                      <a:pPr algn="l">
                        <a:lnSpc>
                          <a:spcPts val="1200"/>
                        </a:lnSpc>
                        <a:spcAft>
                          <a:spcPts val="0"/>
                        </a:spcAft>
                      </a:pPr>
                      <a:endParaRPr lang="es-MX" sz="1200" dirty="0">
                        <a:effectLst/>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a:lnSpc>
                          <a:spcPts val="1200"/>
                        </a:lnSpc>
                        <a:spcAft>
                          <a:spcPts val="0"/>
                        </a:spcAft>
                      </a:pPr>
                      <a:r>
                        <a:rPr lang="es-MX" sz="1200" dirty="0" smtClean="0">
                          <a:effectLst/>
                          <a:latin typeface="+mj-lt"/>
                          <a:ea typeface="Calibri"/>
                          <a:cs typeface="Times New Roman"/>
                        </a:rPr>
                        <a:t>Constancia de entrega al usuario</a:t>
                      </a:r>
                      <a:endParaRPr lang="es-MX" sz="1200" dirty="0">
                        <a:effectLst/>
                        <a:latin typeface="+mj-lt"/>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r>
            </a:tbl>
          </a:graphicData>
        </a:graphic>
      </p:graphicFrame>
    </p:spTree>
    <p:extLst>
      <p:ext uri="{BB962C8B-B14F-4D97-AF65-F5344CB8AC3E}">
        <p14:creationId xmlns:p14="http://schemas.microsoft.com/office/powerpoint/2010/main" val="38331048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Procedimiento Acción de tutela</a:t>
            </a:r>
            <a:endParaRPr lang="es-CO" dirty="0"/>
          </a:p>
        </p:txBody>
      </p:sp>
      <p:sp>
        <p:nvSpPr>
          <p:cNvPr id="3" name="Rectángulo 2"/>
          <p:cNvSpPr/>
          <p:nvPr/>
        </p:nvSpPr>
        <p:spPr>
          <a:xfrm>
            <a:off x="1407459" y="2452303"/>
            <a:ext cx="9350187" cy="3859518"/>
          </a:xfrm>
          <a:prstGeom prst="rect">
            <a:avLst/>
          </a:prstGeom>
        </p:spPr>
        <p:txBody>
          <a:bodyPr wrap="square">
            <a:spAutoFit/>
          </a:bodyPr>
          <a:lstStyle/>
          <a:p>
            <a:pPr algn="just"/>
            <a:r>
              <a:rPr lang="es-CO" sz="1200" b="1" dirty="0" smtClean="0">
                <a:solidFill>
                  <a:prstClr val="black"/>
                </a:solidFill>
                <a:latin typeface="Times New Roman" panose="02020603050405020304" pitchFamily="18" charset="0"/>
                <a:ea typeface="Arial Unicode MS" panose="020B0604020202020204" pitchFamily="34" charset="-128"/>
              </a:rPr>
              <a:t>Características</a:t>
            </a:r>
            <a:endParaRPr lang="es-CO" sz="1200" b="1" dirty="0">
              <a:solidFill>
                <a:prstClr val="black"/>
              </a:solidFill>
              <a:latin typeface="Times New Roman" panose="02020603050405020304" pitchFamily="18" charset="0"/>
              <a:ea typeface="Arial Unicode MS" panose="020B0604020202020204" pitchFamily="34" charset="-128"/>
            </a:endParaRPr>
          </a:p>
          <a:p>
            <a:pPr algn="just"/>
            <a:r>
              <a:rPr lang="es-CO" sz="1200" b="1" dirty="0">
                <a:solidFill>
                  <a:prstClr val="black"/>
                </a:solidFill>
                <a:latin typeface="Calibri" panose="020F0502020204030204" pitchFamily="34" charset="0"/>
                <a:ea typeface="Arial Unicode MS" panose="020B0604020202020204" pitchFamily="34" charset="-128"/>
                <a:cs typeface="Arial" panose="020B0604020202020204" pitchFamily="34" charset="0"/>
              </a:rPr>
              <a:t> </a:t>
            </a:r>
            <a:endParaRPr lang="es-CO" sz="1200" dirty="0">
              <a:solidFill>
                <a:prstClr val="black"/>
              </a:solidFill>
              <a:latin typeface="Times New Roman" panose="02020603050405020304" pitchFamily="18" charset="0"/>
              <a:ea typeface="Arial Unicode MS" panose="020B0604020202020204" pitchFamily="34" charset="-128"/>
            </a:endParaRPr>
          </a:p>
          <a:p>
            <a:pPr marL="342900" indent="-342900" algn="just">
              <a:lnSpc>
                <a:spcPct val="115000"/>
              </a:lnSpc>
              <a:buFont typeface="+mj-lt"/>
              <a:buAutoNum type="arabicPeriod"/>
            </a:pPr>
            <a:r>
              <a:rPr lang="es-CO" sz="1200" dirty="0" smtClean="0">
                <a:solidFill>
                  <a:prstClr val="black"/>
                </a:solidFill>
                <a:latin typeface="Calibri" panose="020F0502020204030204" pitchFamily="34" charset="0"/>
                <a:ea typeface="Calibri" panose="020F0502020204030204" pitchFamily="34" charset="0"/>
                <a:cs typeface="Arial" panose="020B0604020202020204" pitchFamily="34" charset="0"/>
              </a:rPr>
              <a:t>Es una acción constitucional.</a:t>
            </a:r>
            <a:endParaRPr lang="es-CO" sz="11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15000"/>
              </a:lnSpc>
              <a:buFont typeface="+mj-lt"/>
              <a:buAutoNum type="arabicPeriod"/>
            </a:pPr>
            <a:r>
              <a:rPr lang="es-CO" sz="1200" dirty="0" smtClean="0">
                <a:solidFill>
                  <a:prstClr val="black"/>
                </a:solidFill>
                <a:latin typeface="Calibri" panose="020F0502020204030204" pitchFamily="34" charset="0"/>
                <a:ea typeface="Calibri" panose="020F0502020204030204" pitchFamily="34" charset="0"/>
                <a:cs typeface="Arial" panose="020B0604020202020204" pitchFamily="34" charset="0"/>
              </a:rPr>
              <a:t>Tiene como finalidad la protección judicial de un derecho fundamental</a:t>
            </a:r>
            <a:endParaRPr lang="es-CO" sz="11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15000"/>
              </a:lnSpc>
              <a:buFont typeface="+mj-lt"/>
              <a:buAutoNum type="arabicPeriod"/>
            </a:pPr>
            <a:r>
              <a:rPr lang="es-CO" sz="1200" dirty="0" smtClean="0">
                <a:solidFill>
                  <a:prstClr val="black"/>
                </a:solidFill>
                <a:latin typeface="Calibri" panose="020F0502020204030204" pitchFamily="34" charset="0"/>
                <a:ea typeface="Calibri" panose="020F0502020204030204" pitchFamily="34" charset="0"/>
                <a:cs typeface="Arial" panose="020B0604020202020204" pitchFamily="34" charset="0"/>
              </a:rPr>
              <a:t>Tiene carácter residual, es decir:</a:t>
            </a:r>
            <a:endParaRPr lang="es-CO" sz="11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15000"/>
              </a:lnSpc>
              <a:buFont typeface="+mj-lt"/>
              <a:buAutoNum type="arabicPeriod"/>
            </a:pPr>
            <a:r>
              <a:rPr lang="es-CO" sz="1200" dirty="0" smtClean="0">
                <a:solidFill>
                  <a:prstClr val="black"/>
                </a:solidFill>
                <a:latin typeface="Calibri" panose="020F0502020204030204" pitchFamily="34" charset="0"/>
                <a:ea typeface="Calibri" panose="020F0502020204030204" pitchFamily="34" charset="0"/>
                <a:cs typeface="Arial" panose="020B0604020202020204" pitchFamily="34" charset="0"/>
              </a:rPr>
              <a:t>Por regla general, procede únicamente cuando no existe otro medio de protección (otra acción judicial).</a:t>
            </a:r>
            <a:endParaRPr lang="es-CO" sz="11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15000"/>
              </a:lnSpc>
              <a:buFont typeface="+mj-lt"/>
              <a:buAutoNum type="arabicPeriod"/>
            </a:pPr>
            <a:r>
              <a:rPr lang="es-CO" sz="1200" dirty="0" smtClean="0">
                <a:solidFill>
                  <a:prstClr val="black"/>
                </a:solidFill>
                <a:latin typeface="Calibri" panose="020F0502020204030204" pitchFamily="34" charset="0"/>
                <a:ea typeface="Calibri" panose="020F0502020204030204" pitchFamily="34" charset="0"/>
                <a:cs typeface="Arial" panose="020B0604020202020204" pitchFamily="34" charset="0"/>
              </a:rPr>
              <a:t>Procede excepcionalmente cuando se esta vulnerando un derecho fundamental o hay riesgo inminente de su vulneración (perjuicio irremediable) y ese derecho no puede esperar la resolución por las vías judiciales ordinarais (</a:t>
            </a:r>
            <a:r>
              <a:rPr lang="es-CO" sz="1200" dirty="0" err="1" smtClean="0">
                <a:solidFill>
                  <a:prstClr val="black"/>
                </a:solidFill>
                <a:latin typeface="Calibri" panose="020F0502020204030204" pitchFamily="34" charset="0"/>
                <a:ea typeface="Calibri" panose="020F0502020204030204" pitchFamily="34" charset="0"/>
                <a:cs typeface="Arial" panose="020B0604020202020204" pitchFamily="34" charset="0"/>
              </a:rPr>
              <a:t>ej</a:t>
            </a:r>
            <a:r>
              <a:rPr lang="es-CO" sz="1200" dirty="0" smtClean="0">
                <a:solidFill>
                  <a:prstClr val="black"/>
                </a:solidFill>
                <a:latin typeface="Calibri" panose="020F0502020204030204" pitchFamily="34" charset="0"/>
                <a:ea typeface="Calibri" panose="020F0502020204030204" pitchFamily="34" charset="0"/>
                <a:cs typeface="Arial" panose="020B0604020202020204" pitchFamily="34" charset="0"/>
              </a:rPr>
              <a:t>:  la salud, el mínimo vital y móvil)</a:t>
            </a:r>
            <a:endParaRPr lang="es-CO" sz="11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15000"/>
              </a:lnSpc>
              <a:buFont typeface="+mj-lt"/>
              <a:buAutoNum type="arabicPeriod"/>
            </a:pPr>
            <a:r>
              <a:rPr lang="es-CO" sz="1200" dirty="0" smtClean="0">
                <a:solidFill>
                  <a:prstClr val="black"/>
                </a:solidFill>
                <a:latin typeface="Calibri" panose="020F0502020204030204" pitchFamily="34" charset="0"/>
                <a:ea typeface="Calibri" panose="020F0502020204030204" pitchFamily="34" charset="0"/>
                <a:cs typeface="Arial" panose="020B0604020202020204" pitchFamily="34" charset="0"/>
              </a:rPr>
              <a:t>Procede contra sentencias judiciales o actos administrativos, violatorias de derechos fundamentales, con los requisitos de inmediatez y vulnerabilidad de derechos definidos por la Corte Constitucional. </a:t>
            </a:r>
            <a:endParaRPr lang="es-CO" sz="11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15000"/>
              </a:lnSpc>
              <a:buFont typeface="+mj-lt"/>
              <a:buAutoNum type="arabicPeriod"/>
            </a:pPr>
            <a:r>
              <a:rPr lang="es-CO" sz="1200" dirty="0" smtClean="0">
                <a:solidFill>
                  <a:prstClr val="black"/>
                </a:solidFill>
                <a:latin typeface="Calibri" panose="020F0502020204030204" pitchFamily="34" charset="0"/>
                <a:ea typeface="Calibri" panose="020F0502020204030204" pitchFamily="34" charset="0"/>
                <a:cs typeface="Arial" panose="020B0604020202020204" pitchFamily="34" charset="0"/>
              </a:rPr>
              <a:t>Solamente se puede presentar una demanda por los mismos hechos.</a:t>
            </a:r>
          </a:p>
          <a:p>
            <a:pPr marL="342900" indent="-342900" algn="just">
              <a:lnSpc>
                <a:spcPct val="115000"/>
              </a:lnSpc>
              <a:buFont typeface="+mj-lt"/>
              <a:buAutoNum type="arabicPeriod"/>
            </a:pPr>
            <a:r>
              <a:rPr lang="es-CO" sz="1200" dirty="0" smtClean="0">
                <a:solidFill>
                  <a:prstClr val="black"/>
                </a:solidFill>
                <a:latin typeface="Calibri" panose="020F0502020204030204" pitchFamily="34" charset="0"/>
                <a:ea typeface="Calibri" panose="020F0502020204030204" pitchFamily="34" charset="0"/>
                <a:cs typeface="Arial" panose="020B0604020202020204" pitchFamily="34" charset="0"/>
              </a:rPr>
              <a:t>No requiere ningún procedimiento previo.</a:t>
            </a:r>
          </a:p>
          <a:p>
            <a:pPr marL="342900" indent="-342900" algn="just">
              <a:lnSpc>
                <a:spcPct val="115000"/>
              </a:lnSpc>
              <a:buFont typeface="+mj-lt"/>
              <a:buAutoNum type="arabicPeriod"/>
            </a:pPr>
            <a:r>
              <a:rPr lang="es-CO" sz="1200" dirty="0" smtClean="0">
                <a:solidFill>
                  <a:prstClr val="black"/>
                </a:solidFill>
                <a:latin typeface="Calibri" panose="020F0502020204030204" pitchFamily="34" charset="0"/>
                <a:ea typeface="Calibri" panose="020F0502020204030204" pitchFamily="34" charset="0"/>
                <a:cs typeface="Arial" panose="020B0604020202020204" pitchFamily="34" charset="0"/>
              </a:rPr>
              <a:t>Su tramite es informal. No requiere requisitos especiales, incluso puede ser verbal.</a:t>
            </a:r>
          </a:p>
          <a:p>
            <a:pPr marL="342900" indent="-342900" algn="just">
              <a:lnSpc>
                <a:spcPct val="115000"/>
              </a:lnSpc>
              <a:buFont typeface="+mj-lt"/>
              <a:buAutoNum type="arabicPeriod"/>
            </a:pPr>
            <a:r>
              <a:rPr lang="es-CO" sz="1200" dirty="0" smtClean="0">
                <a:solidFill>
                  <a:prstClr val="black"/>
                </a:solidFill>
                <a:latin typeface="Calibri" panose="020F0502020204030204" pitchFamily="34" charset="0"/>
                <a:ea typeface="Calibri" panose="020F0502020204030204" pitchFamily="34" charset="0"/>
                <a:cs typeface="Arial" panose="020B0604020202020204" pitchFamily="34" charset="0"/>
              </a:rPr>
              <a:t>No requiere abogado para presentarla (derecho de postulación)</a:t>
            </a:r>
          </a:p>
          <a:p>
            <a:pPr marL="342900" indent="-342900" algn="just">
              <a:lnSpc>
                <a:spcPct val="115000"/>
              </a:lnSpc>
              <a:buFont typeface="+mj-lt"/>
              <a:buAutoNum type="arabicPeriod"/>
            </a:pPr>
            <a:r>
              <a:rPr lang="es-CO" sz="1200" dirty="0" smtClean="0">
                <a:solidFill>
                  <a:prstClr val="black"/>
                </a:solidFill>
                <a:latin typeface="Calibri" panose="020F0502020204030204" pitchFamily="34" charset="0"/>
                <a:ea typeface="Calibri" panose="020F0502020204030204" pitchFamily="34" charset="0"/>
                <a:cs typeface="Arial" panose="020B0604020202020204" pitchFamily="34" charset="0"/>
              </a:rPr>
              <a:t>Se puede interponer contra personas en particular, (servidores públicos o particulares) y contra entidades publicas y privadas</a:t>
            </a:r>
          </a:p>
          <a:p>
            <a:pPr marL="342900" indent="-342900" algn="just">
              <a:lnSpc>
                <a:spcPct val="115000"/>
              </a:lnSpc>
              <a:buFont typeface="+mj-lt"/>
              <a:buAutoNum type="arabicPeriod"/>
            </a:pPr>
            <a:endParaRPr lang="es-CO" sz="1200" dirty="0">
              <a:solidFill>
                <a:prstClr val="black"/>
              </a:solidFill>
              <a:latin typeface="Calibri" panose="020F0502020204030204" pitchFamily="34" charset="0"/>
              <a:ea typeface="Calibri" panose="020F0502020204030204" pitchFamily="34" charset="0"/>
              <a:cs typeface="Arial" panose="020B0604020202020204" pitchFamily="34" charset="0"/>
            </a:endParaRPr>
          </a:p>
          <a:p>
            <a:pPr algn="just">
              <a:lnSpc>
                <a:spcPct val="115000"/>
              </a:lnSpc>
            </a:pPr>
            <a:r>
              <a:rPr lang="es-CO" sz="1200" b="1" dirty="0" smtClean="0">
                <a:solidFill>
                  <a:prstClr val="black"/>
                </a:solidFill>
                <a:latin typeface="Calibri" panose="020F0502020204030204" pitchFamily="34" charset="0"/>
                <a:ea typeface="Calibri" panose="020F0502020204030204" pitchFamily="34" charset="0"/>
                <a:cs typeface="Arial" panose="020B0604020202020204" pitchFamily="34" charset="0"/>
              </a:rPr>
              <a:t>Legislación de consulta</a:t>
            </a:r>
            <a:r>
              <a:rPr lang="es-CO" sz="1200" dirty="0" smtClean="0">
                <a:solidFill>
                  <a:prstClr val="black"/>
                </a:solidFill>
                <a:latin typeface="Calibri" panose="020F0502020204030204" pitchFamily="34" charset="0"/>
                <a:ea typeface="Calibri" panose="020F0502020204030204" pitchFamily="34" charset="0"/>
                <a:cs typeface="Arial" panose="020B0604020202020204" pitchFamily="34" charset="0"/>
              </a:rPr>
              <a:t>: Constitución nacional, art. 86; decreto 2591 de 1991; decreto 1382 de 2000; además de las normas relacionadas con el derecho en particular por el cual se interpone la acción.</a:t>
            </a:r>
            <a:endParaRPr lang="es-CO" sz="11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238450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31535" y="450559"/>
            <a:ext cx="6163732" cy="733779"/>
          </a:xfrm>
        </p:spPr>
        <p:txBody>
          <a:bodyPr>
            <a:noAutofit/>
          </a:bodyPr>
          <a:lstStyle/>
          <a:p>
            <a:r>
              <a:rPr lang="es-CO" sz="5000" dirty="0" err="1" smtClean="0">
                <a:solidFill>
                  <a:schemeClr val="accent4"/>
                </a:solidFill>
                <a:effectLst>
                  <a:outerShdw blurRad="38100" dist="38100" dir="2700000" algn="tl">
                    <a:srgbClr val="000000">
                      <a:alpha val="43137"/>
                    </a:srgbClr>
                  </a:outerShdw>
                </a:effectLst>
              </a:rPr>
              <a:t>Accion</a:t>
            </a:r>
            <a:r>
              <a:rPr lang="es-CO" sz="5000" dirty="0" smtClean="0">
                <a:solidFill>
                  <a:schemeClr val="accent4"/>
                </a:solidFill>
                <a:effectLst>
                  <a:outerShdw blurRad="38100" dist="38100" dir="2700000" algn="tl">
                    <a:srgbClr val="000000">
                      <a:alpha val="43137"/>
                    </a:srgbClr>
                  </a:outerShdw>
                </a:effectLst>
              </a:rPr>
              <a:t> de tutela</a:t>
            </a:r>
            <a:endParaRPr lang="es-CO" sz="5000" dirty="0">
              <a:solidFill>
                <a:schemeClr val="accent4"/>
              </a:solidFill>
              <a:effectLst>
                <a:outerShdw blurRad="38100" dist="38100" dir="2700000" algn="tl">
                  <a:srgbClr val="000000">
                    <a:alpha val="43137"/>
                  </a:srgbClr>
                </a:outerShdw>
              </a:effectLst>
            </a:endParaRPr>
          </a:p>
        </p:txBody>
      </p:sp>
      <p:sp>
        <p:nvSpPr>
          <p:cNvPr id="4" name="Marcador de texto 3"/>
          <p:cNvSpPr>
            <a:spLocks noGrp="1"/>
          </p:cNvSpPr>
          <p:nvPr>
            <p:ph type="body" sz="half" idx="2"/>
          </p:nvPr>
        </p:nvSpPr>
        <p:spPr>
          <a:xfrm>
            <a:off x="745067" y="2015067"/>
            <a:ext cx="7950200" cy="4114800"/>
          </a:xfrm>
          <a:ln>
            <a:solidFill>
              <a:schemeClr val="accent3"/>
            </a:solidFill>
          </a:ln>
        </p:spPr>
        <p:txBody>
          <a:bodyPr>
            <a:noAutofit/>
          </a:bodyPr>
          <a:lstStyle/>
          <a:p>
            <a:pPr lvl="0"/>
            <a:endParaRPr lang="es-CO" sz="1800" dirty="0">
              <a:solidFill>
                <a:schemeClr val="tx1">
                  <a:lumMod val="95000"/>
                  <a:lumOff val="5000"/>
                </a:schemeClr>
              </a:solidFill>
              <a:latin typeface="+mj-lt"/>
            </a:endParaRPr>
          </a:p>
        </p:txBody>
      </p:sp>
      <p:graphicFrame>
        <p:nvGraphicFramePr>
          <p:cNvPr id="3" name="2 Tabla"/>
          <p:cNvGraphicFramePr>
            <a:graphicFrameLocks noGrp="1"/>
          </p:cNvGraphicFramePr>
          <p:nvPr>
            <p:extLst>
              <p:ext uri="{D42A27DB-BD31-4B8C-83A1-F6EECF244321}">
                <p14:modId xmlns:p14="http://schemas.microsoft.com/office/powerpoint/2010/main" val="293784526"/>
              </p:ext>
            </p:extLst>
          </p:nvPr>
        </p:nvGraphicFramePr>
        <p:xfrm>
          <a:off x="745067" y="1184338"/>
          <a:ext cx="10675968" cy="5012491"/>
        </p:xfrm>
        <a:graphic>
          <a:graphicData uri="http://schemas.openxmlformats.org/drawingml/2006/table">
            <a:tbl>
              <a:tblPr firstRow="1" firstCol="1" bandRow="1"/>
              <a:tblGrid>
                <a:gridCol w="1334745"/>
                <a:gridCol w="1344706"/>
                <a:gridCol w="1667435"/>
                <a:gridCol w="2205318"/>
                <a:gridCol w="4123764"/>
              </a:tblGrid>
              <a:tr h="281276">
                <a:tc>
                  <a:txBody>
                    <a:bodyPr/>
                    <a:lstStyle/>
                    <a:p>
                      <a:pPr algn="l">
                        <a:lnSpc>
                          <a:spcPts val="1200"/>
                        </a:lnSpc>
                        <a:spcAft>
                          <a:spcPts val="0"/>
                        </a:spcAft>
                      </a:pPr>
                      <a:r>
                        <a:rPr lang="es-CO" sz="1600" b="1" dirty="0">
                          <a:solidFill>
                            <a:srgbClr val="333333"/>
                          </a:solidFill>
                          <a:effectLst/>
                          <a:latin typeface="+mj-lt"/>
                          <a:ea typeface="Times New Roman"/>
                          <a:cs typeface="Times New Roman"/>
                        </a:rPr>
                        <a:t>Actividad</a:t>
                      </a:r>
                      <a:endParaRPr lang="es-MX" sz="1600" dirty="0">
                        <a:effectLst/>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a:lnSpc>
                          <a:spcPts val="1200"/>
                        </a:lnSpc>
                        <a:spcAft>
                          <a:spcPts val="0"/>
                        </a:spcAft>
                      </a:pPr>
                      <a:r>
                        <a:rPr lang="es-CO" sz="1600" b="1">
                          <a:solidFill>
                            <a:srgbClr val="333333"/>
                          </a:solidFill>
                          <a:effectLst/>
                          <a:latin typeface="+mj-lt"/>
                          <a:ea typeface="Times New Roman"/>
                          <a:cs typeface="Times New Roman"/>
                        </a:rPr>
                        <a:t>Responsable</a:t>
                      </a:r>
                      <a:endParaRPr lang="es-MX" sz="1600">
                        <a:effectLst/>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a:lnSpc>
                          <a:spcPts val="1200"/>
                        </a:lnSpc>
                        <a:spcAft>
                          <a:spcPts val="0"/>
                        </a:spcAft>
                      </a:pPr>
                      <a:r>
                        <a:rPr lang="es-CO" sz="1600" b="1" dirty="0">
                          <a:solidFill>
                            <a:srgbClr val="333333"/>
                          </a:solidFill>
                          <a:effectLst/>
                          <a:latin typeface="+mj-lt"/>
                          <a:ea typeface="Times New Roman"/>
                          <a:cs typeface="Times New Roman"/>
                        </a:rPr>
                        <a:t>Término</a:t>
                      </a:r>
                      <a:endParaRPr lang="es-MX" sz="1600" dirty="0">
                        <a:effectLst/>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a:lnSpc>
                          <a:spcPts val="1200"/>
                        </a:lnSpc>
                        <a:spcAft>
                          <a:spcPts val="0"/>
                        </a:spcAft>
                      </a:pPr>
                      <a:r>
                        <a:rPr lang="es-CO" sz="1600" b="1" dirty="0">
                          <a:solidFill>
                            <a:srgbClr val="333333"/>
                          </a:solidFill>
                          <a:effectLst/>
                          <a:latin typeface="+mj-lt"/>
                          <a:ea typeface="Times New Roman"/>
                          <a:cs typeface="Times New Roman"/>
                        </a:rPr>
                        <a:t>Resultado</a:t>
                      </a:r>
                      <a:endParaRPr lang="es-MX" sz="1600" dirty="0">
                        <a:effectLst/>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a:lnSpc>
                          <a:spcPts val="1200"/>
                        </a:lnSpc>
                        <a:spcAft>
                          <a:spcPts val="0"/>
                        </a:spcAft>
                      </a:pPr>
                      <a:r>
                        <a:rPr lang="es-MX" sz="1200" b="1" dirty="0" smtClean="0">
                          <a:effectLst/>
                          <a:latin typeface="+mj-lt"/>
                          <a:ea typeface="Calibri"/>
                          <a:cs typeface="Times New Roman"/>
                        </a:rPr>
                        <a:t>Documentos requeridos</a:t>
                      </a:r>
                      <a:endParaRPr lang="es-MX" sz="1200" b="1" dirty="0">
                        <a:effectLst/>
                        <a:latin typeface="+mj-lt"/>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r>
              <a:tr h="1666304">
                <a:tc>
                  <a:txBody>
                    <a:bodyPr/>
                    <a:lstStyle/>
                    <a:p>
                      <a:pPr algn="l">
                        <a:lnSpc>
                          <a:spcPts val="1200"/>
                        </a:lnSpc>
                        <a:spcAft>
                          <a:spcPts val="0"/>
                        </a:spcAft>
                      </a:pPr>
                      <a:r>
                        <a:rPr lang="es-CO" sz="1200" dirty="0" smtClean="0">
                          <a:solidFill>
                            <a:srgbClr val="333333"/>
                          </a:solidFill>
                          <a:effectLst/>
                          <a:latin typeface="+mj-lt"/>
                          <a:ea typeface="Times New Roman"/>
                          <a:cs typeface="Times New Roman"/>
                        </a:rPr>
                        <a:t>Recepción de la consulta</a:t>
                      </a:r>
                      <a:endParaRPr lang="es-MX" sz="1200" dirty="0">
                        <a:effectLst/>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a:lnSpc>
                          <a:spcPts val="1200"/>
                        </a:lnSpc>
                        <a:spcAft>
                          <a:spcPts val="0"/>
                        </a:spcAft>
                      </a:pPr>
                      <a:r>
                        <a:rPr lang="es-CO" sz="1200" dirty="0">
                          <a:solidFill>
                            <a:srgbClr val="333333"/>
                          </a:solidFill>
                          <a:effectLst/>
                          <a:latin typeface="+mj-lt"/>
                          <a:ea typeface="Times New Roman"/>
                          <a:cs typeface="Times New Roman"/>
                        </a:rPr>
                        <a:t>Estudiante</a:t>
                      </a:r>
                      <a:endParaRPr lang="es-MX" sz="1200" dirty="0">
                        <a:effectLst/>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a:lnSpc>
                          <a:spcPts val="1200"/>
                        </a:lnSpc>
                        <a:spcAft>
                          <a:spcPts val="0"/>
                        </a:spcAft>
                      </a:pPr>
                      <a:r>
                        <a:rPr lang="es-CO" sz="1200" dirty="0">
                          <a:solidFill>
                            <a:srgbClr val="333333"/>
                          </a:solidFill>
                          <a:effectLst/>
                          <a:latin typeface="+mj-lt"/>
                          <a:ea typeface="Times New Roman"/>
                          <a:cs typeface="Times New Roman"/>
                        </a:rPr>
                        <a:t>Día de atención usuario</a:t>
                      </a:r>
                      <a:endParaRPr lang="es-MX" sz="1200" dirty="0">
                        <a:effectLst/>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a:lnSpc>
                          <a:spcPts val="1200"/>
                        </a:lnSpc>
                        <a:spcAft>
                          <a:spcPts val="0"/>
                        </a:spcAft>
                      </a:pPr>
                      <a:r>
                        <a:rPr lang="es-CO" sz="1200">
                          <a:solidFill>
                            <a:srgbClr val="333333"/>
                          </a:solidFill>
                          <a:effectLst/>
                          <a:latin typeface="+mj-lt"/>
                          <a:ea typeface="Times New Roman"/>
                          <a:cs typeface="Times New Roman"/>
                        </a:rPr>
                        <a:t>Consulta elaborada</a:t>
                      </a:r>
                      <a:endParaRPr lang="es-MX" sz="1200">
                        <a:effectLst/>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a:lnSpc>
                          <a:spcPts val="1200"/>
                        </a:lnSpc>
                        <a:spcAft>
                          <a:spcPts val="0"/>
                        </a:spcAft>
                      </a:pPr>
                      <a:r>
                        <a:rPr lang="es-MX" sz="1200" dirty="0" smtClean="0">
                          <a:effectLst/>
                          <a:latin typeface="+mj-lt"/>
                          <a:ea typeface="Calibri"/>
                          <a:cs typeface="Times New Roman"/>
                        </a:rPr>
                        <a:t>De acuerdo con el derecho que se considera vulnerado </a:t>
                      </a:r>
                      <a:r>
                        <a:rPr lang="es-MX" sz="1200" baseline="0" dirty="0" smtClean="0">
                          <a:effectLst/>
                          <a:latin typeface="+mj-lt"/>
                          <a:ea typeface="Calibri"/>
                          <a:cs typeface="Times New Roman"/>
                        </a:rPr>
                        <a:t>(Formula  y/o orden medica; peticiones anteriores; respuestas dadas; acto de retiro del servicio de funcionario Publico; contrato de trabajo y carta de despido para trabajadores privados por protección laboral reforzada; acta de junta medica laboral o certificación medica por enfermedad o lesión incapacitante; copia de sentencia judicial que se considera violatoria de derechos).</a:t>
                      </a:r>
                      <a:endParaRPr lang="es-MX" sz="1200" dirty="0">
                        <a:effectLst/>
                        <a:latin typeface="+mj-lt"/>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r>
              <a:tr h="897527">
                <a:tc>
                  <a:txBody>
                    <a:bodyPr/>
                    <a:lstStyle/>
                    <a:p>
                      <a:pPr algn="l">
                        <a:lnSpc>
                          <a:spcPts val="1200"/>
                        </a:lnSpc>
                        <a:spcAft>
                          <a:spcPts val="0"/>
                        </a:spcAft>
                      </a:pPr>
                      <a:r>
                        <a:rPr lang="es-CO" sz="1200" dirty="0">
                          <a:solidFill>
                            <a:srgbClr val="333333"/>
                          </a:solidFill>
                          <a:effectLst/>
                          <a:latin typeface="+mj-lt"/>
                          <a:ea typeface="Times New Roman"/>
                          <a:cs typeface="Times New Roman"/>
                        </a:rPr>
                        <a:t>Subir a plataforma</a:t>
                      </a:r>
                      <a:endParaRPr lang="es-MX" sz="1200" dirty="0">
                        <a:effectLst/>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a:lnSpc>
                          <a:spcPts val="1200"/>
                        </a:lnSpc>
                        <a:spcAft>
                          <a:spcPts val="0"/>
                        </a:spcAft>
                      </a:pPr>
                      <a:r>
                        <a:rPr lang="es-CO" sz="1200" dirty="0">
                          <a:solidFill>
                            <a:srgbClr val="333333"/>
                          </a:solidFill>
                          <a:effectLst/>
                          <a:latin typeface="+mj-lt"/>
                          <a:ea typeface="Times New Roman"/>
                          <a:cs typeface="Times New Roman"/>
                        </a:rPr>
                        <a:t>Estudiante</a:t>
                      </a:r>
                      <a:endParaRPr lang="es-MX" sz="1200" dirty="0">
                        <a:effectLst/>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a:lnSpc>
                          <a:spcPts val="1200"/>
                        </a:lnSpc>
                        <a:spcAft>
                          <a:spcPts val="0"/>
                        </a:spcAft>
                      </a:pPr>
                      <a:r>
                        <a:rPr lang="es-CO" sz="1200">
                          <a:solidFill>
                            <a:srgbClr val="333333"/>
                          </a:solidFill>
                          <a:effectLst/>
                          <a:latin typeface="+mj-lt"/>
                          <a:ea typeface="Times New Roman"/>
                          <a:cs typeface="Times New Roman"/>
                        </a:rPr>
                        <a:t>Tres (3) días</a:t>
                      </a:r>
                      <a:endParaRPr lang="es-MX" sz="1200">
                        <a:effectLst/>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lvl="0" indent="0" algn="l" defTabSz="457200" rtl="0" eaLnBrk="1" fontAlgn="auto" latinLnBrk="0" hangingPunct="1">
                        <a:lnSpc>
                          <a:spcPts val="1200"/>
                        </a:lnSpc>
                        <a:spcBef>
                          <a:spcPts val="0"/>
                        </a:spcBef>
                        <a:spcAft>
                          <a:spcPts val="0"/>
                        </a:spcAft>
                        <a:buClrTx/>
                        <a:buSzTx/>
                        <a:buFontTx/>
                        <a:buNone/>
                        <a:tabLst/>
                        <a:defRPr/>
                      </a:pPr>
                      <a:r>
                        <a:rPr lang="es-CO" sz="1200" dirty="0">
                          <a:solidFill>
                            <a:srgbClr val="333333"/>
                          </a:solidFill>
                          <a:effectLst/>
                          <a:latin typeface="+mj-lt"/>
                          <a:ea typeface="Times New Roman"/>
                          <a:cs typeface="Times New Roman"/>
                        </a:rPr>
                        <a:t>Ingresa al sistema de </a:t>
                      </a:r>
                      <a:r>
                        <a:rPr lang="es-CO" sz="1200" dirty="0" smtClean="0">
                          <a:solidFill>
                            <a:srgbClr val="333333"/>
                          </a:solidFill>
                          <a:effectLst/>
                          <a:latin typeface="+mj-lt"/>
                          <a:ea typeface="Times New Roman"/>
                          <a:cs typeface="Times New Roman"/>
                        </a:rPr>
                        <a:t>gestión; d</a:t>
                      </a:r>
                      <a:r>
                        <a:rPr kumimoji="0" lang="es-CO" sz="1200" b="0" i="0" u="none" strike="noStrike" kern="1200" cap="none" spc="0" normalizeH="0" baseline="0" noProof="0" dirty="0" err="1" smtClean="0">
                          <a:ln>
                            <a:noFill/>
                          </a:ln>
                          <a:solidFill>
                            <a:srgbClr val="333333"/>
                          </a:solidFill>
                          <a:effectLst/>
                          <a:uLnTx/>
                          <a:uFillTx/>
                          <a:latin typeface="Garamond"/>
                          <a:ea typeface="Times New Roman"/>
                          <a:cs typeface="Times New Roman"/>
                        </a:rPr>
                        <a:t>iligencia</a:t>
                      </a:r>
                      <a:r>
                        <a:rPr kumimoji="0" lang="es-CO" sz="1200" b="0" i="0" u="none" strike="noStrike" kern="1200" cap="none" spc="0" normalizeH="0" baseline="0" noProof="0" dirty="0" smtClean="0">
                          <a:ln>
                            <a:noFill/>
                          </a:ln>
                          <a:solidFill>
                            <a:srgbClr val="333333"/>
                          </a:solidFill>
                          <a:effectLst/>
                          <a:uLnTx/>
                          <a:uFillTx/>
                          <a:latin typeface="Garamond"/>
                          <a:ea typeface="Times New Roman"/>
                          <a:cs typeface="Times New Roman"/>
                        </a:rPr>
                        <a:t> campos en el sistema (hechos, problema, jurídico, estrategia y flujograma), elabora la demanda y la sube para aprobación por el docente.</a:t>
                      </a:r>
                      <a:endParaRPr kumimoji="0" lang="es-MX" sz="1200" b="0" i="0" u="none" strike="noStrike" kern="1200" cap="none" spc="0" normalizeH="0" baseline="0" noProof="0" dirty="0">
                        <a:ln>
                          <a:noFill/>
                        </a:ln>
                        <a:solidFill>
                          <a:prstClr val="black"/>
                        </a:solidFill>
                        <a:effectLst/>
                        <a:uLnTx/>
                        <a:uFillTx/>
                        <a:latin typeface="Garamond"/>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a:lnSpc>
                          <a:spcPts val="1200"/>
                        </a:lnSpc>
                        <a:spcAft>
                          <a:spcPts val="0"/>
                        </a:spcAft>
                      </a:pPr>
                      <a:r>
                        <a:rPr lang="es-MX" sz="1200" dirty="0" smtClean="0">
                          <a:effectLst/>
                          <a:latin typeface="+mj-lt"/>
                          <a:ea typeface="Calibri"/>
                          <a:cs typeface="Times New Roman"/>
                        </a:rPr>
                        <a:t>Los que el usuario entregó, los sube a plataforma.</a:t>
                      </a:r>
                      <a:endParaRPr lang="es-MX" sz="1200" dirty="0">
                        <a:effectLst/>
                        <a:latin typeface="+mj-lt"/>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r>
              <a:tr h="302235">
                <a:tc>
                  <a:txBody>
                    <a:bodyPr/>
                    <a:lstStyle/>
                    <a:p>
                      <a:pPr algn="l">
                        <a:lnSpc>
                          <a:spcPts val="1200"/>
                        </a:lnSpc>
                        <a:spcAft>
                          <a:spcPts val="0"/>
                        </a:spcAft>
                      </a:pPr>
                      <a:r>
                        <a:rPr lang="es-CO" sz="1200" dirty="0" smtClean="0">
                          <a:solidFill>
                            <a:srgbClr val="333333"/>
                          </a:solidFill>
                          <a:effectLst/>
                          <a:latin typeface="+mj-lt"/>
                          <a:ea typeface="Times New Roman"/>
                          <a:cs typeface="Times New Roman"/>
                        </a:rPr>
                        <a:t>Autorización</a:t>
                      </a:r>
                      <a:endParaRPr lang="es-MX" sz="1200" dirty="0">
                        <a:effectLst/>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a:lnSpc>
                          <a:spcPts val="1200"/>
                        </a:lnSpc>
                        <a:spcAft>
                          <a:spcPts val="0"/>
                        </a:spcAft>
                      </a:pPr>
                      <a:r>
                        <a:rPr lang="es-CO" sz="1200" dirty="0">
                          <a:solidFill>
                            <a:srgbClr val="333333"/>
                          </a:solidFill>
                          <a:effectLst/>
                          <a:latin typeface="+mj-lt"/>
                          <a:ea typeface="Times New Roman"/>
                          <a:cs typeface="Times New Roman"/>
                        </a:rPr>
                        <a:t>Estudiante Coordinador</a:t>
                      </a:r>
                      <a:endParaRPr lang="es-MX" sz="1200" dirty="0">
                        <a:effectLst/>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a:lnSpc>
                          <a:spcPts val="1200"/>
                        </a:lnSpc>
                        <a:spcAft>
                          <a:spcPts val="0"/>
                        </a:spcAft>
                      </a:pPr>
                      <a:r>
                        <a:rPr lang="es-CO" sz="1200" dirty="0">
                          <a:solidFill>
                            <a:srgbClr val="333333"/>
                          </a:solidFill>
                          <a:effectLst/>
                          <a:latin typeface="+mj-lt"/>
                          <a:ea typeface="Times New Roman"/>
                          <a:cs typeface="Times New Roman"/>
                        </a:rPr>
                        <a:t>Un (1) día</a:t>
                      </a:r>
                      <a:endParaRPr lang="es-MX" sz="1200" dirty="0">
                        <a:effectLst/>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a:lnSpc>
                          <a:spcPts val="1200"/>
                        </a:lnSpc>
                        <a:spcAft>
                          <a:spcPts val="0"/>
                        </a:spcAft>
                      </a:pPr>
                      <a:r>
                        <a:rPr lang="es-CO" sz="1200" dirty="0">
                          <a:solidFill>
                            <a:srgbClr val="333333"/>
                          </a:solidFill>
                          <a:effectLst/>
                          <a:latin typeface="+mj-lt"/>
                          <a:ea typeface="Times New Roman"/>
                          <a:cs typeface="Times New Roman"/>
                        </a:rPr>
                        <a:t>Se carga al docente respectivo</a:t>
                      </a:r>
                      <a:endParaRPr lang="es-MX" sz="1200" dirty="0">
                        <a:effectLst/>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a:lnSpc>
                          <a:spcPts val="1200"/>
                        </a:lnSpc>
                        <a:spcAft>
                          <a:spcPts val="0"/>
                        </a:spcAft>
                      </a:pPr>
                      <a:r>
                        <a:rPr kumimoji="0" lang="es-MX" sz="1200" b="0" i="0" u="none" strike="noStrike" kern="1200" cap="none" spc="0" normalizeH="0" baseline="0" noProof="0" dirty="0" smtClean="0">
                          <a:ln>
                            <a:noFill/>
                          </a:ln>
                          <a:solidFill>
                            <a:prstClr val="black"/>
                          </a:solidFill>
                          <a:effectLst/>
                          <a:uLnTx/>
                          <a:uFillTx/>
                          <a:latin typeface="Garamond"/>
                          <a:ea typeface="Calibri"/>
                          <a:cs typeface="Times New Roman"/>
                        </a:rPr>
                        <a:t>Los que el usuario entregó, los sube a plataforma</a:t>
                      </a:r>
                      <a:endParaRPr lang="es-MX" sz="1200" dirty="0">
                        <a:effectLst/>
                        <a:latin typeface="+mj-lt"/>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r>
              <a:tr h="474111">
                <a:tc>
                  <a:txBody>
                    <a:bodyPr/>
                    <a:lstStyle/>
                    <a:p>
                      <a:pPr algn="l">
                        <a:lnSpc>
                          <a:spcPts val="1200"/>
                        </a:lnSpc>
                        <a:spcAft>
                          <a:spcPts val="0"/>
                        </a:spcAft>
                      </a:pPr>
                      <a:r>
                        <a:rPr lang="es-MX" sz="1200" dirty="0" smtClean="0">
                          <a:effectLst/>
                          <a:latin typeface="+mj-lt"/>
                          <a:ea typeface="Calibri"/>
                          <a:cs typeface="Times New Roman"/>
                        </a:rPr>
                        <a:t>Revisión</a:t>
                      </a:r>
                      <a:endParaRPr lang="es-MX" sz="1200" dirty="0">
                        <a:effectLst/>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a:lnSpc>
                          <a:spcPts val="1200"/>
                        </a:lnSpc>
                        <a:spcAft>
                          <a:spcPts val="0"/>
                        </a:spcAft>
                      </a:pPr>
                      <a:r>
                        <a:rPr lang="es-CO" sz="1200" dirty="0" smtClean="0">
                          <a:solidFill>
                            <a:srgbClr val="333333"/>
                          </a:solidFill>
                          <a:effectLst/>
                          <a:latin typeface="+mj-lt"/>
                          <a:ea typeface="Times New Roman"/>
                          <a:cs typeface="Times New Roman"/>
                        </a:rPr>
                        <a:t>Docente asesor</a:t>
                      </a:r>
                      <a:endParaRPr lang="es-MX" sz="1200" dirty="0">
                        <a:effectLst/>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a:lnSpc>
                          <a:spcPts val="1200"/>
                        </a:lnSpc>
                        <a:spcAft>
                          <a:spcPts val="0"/>
                        </a:spcAft>
                      </a:pPr>
                      <a:r>
                        <a:rPr lang="es-CO" sz="1200" dirty="0">
                          <a:solidFill>
                            <a:srgbClr val="333333"/>
                          </a:solidFill>
                          <a:effectLst/>
                          <a:latin typeface="+mj-lt"/>
                          <a:ea typeface="Times New Roman"/>
                          <a:cs typeface="Times New Roman"/>
                        </a:rPr>
                        <a:t>Tres (3) días</a:t>
                      </a:r>
                      <a:endParaRPr lang="es-MX" sz="1200" dirty="0">
                        <a:effectLst/>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a:lnSpc>
                          <a:spcPts val="1200"/>
                        </a:lnSpc>
                        <a:spcAft>
                          <a:spcPts val="0"/>
                        </a:spcAft>
                      </a:pPr>
                      <a:r>
                        <a:rPr lang="es-MX" sz="1200" dirty="0" smtClean="0">
                          <a:effectLst/>
                          <a:latin typeface="+mj-lt"/>
                          <a:ea typeface="Calibri"/>
                          <a:cs typeface="Times New Roman"/>
                        </a:rPr>
                        <a:t>Hace</a:t>
                      </a:r>
                      <a:r>
                        <a:rPr lang="es-MX" sz="1200" baseline="0" dirty="0" smtClean="0">
                          <a:effectLst/>
                          <a:latin typeface="+mj-lt"/>
                          <a:ea typeface="Calibri"/>
                          <a:cs typeface="Times New Roman"/>
                        </a:rPr>
                        <a:t> observaciones y/o cita al estudiante  y/o autoriza entregar al usuario.</a:t>
                      </a:r>
                      <a:endParaRPr lang="es-MX" sz="1200" dirty="0">
                        <a:effectLst/>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a:lnSpc>
                          <a:spcPts val="1200"/>
                        </a:lnSpc>
                        <a:spcAft>
                          <a:spcPts val="0"/>
                        </a:spcAft>
                      </a:pPr>
                      <a:r>
                        <a:rPr kumimoji="0" lang="es-MX" sz="1200" b="0" i="0" u="none" strike="noStrike" kern="1200" cap="none" spc="0" normalizeH="0" baseline="0" noProof="0" dirty="0" smtClean="0">
                          <a:ln>
                            <a:noFill/>
                          </a:ln>
                          <a:solidFill>
                            <a:prstClr val="black"/>
                          </a:solidFill>
                          <a:effectLst/>
                          <a:uLnTx/>
                          <a:uFillTx/>
                          <a:latin typeface="Garamond"/>
                          <a:ea typeface="Calibri"/>
                          <a:cs typeface="Times New Roman"/>
                        </a:rPr>
                        <a:t>Los que el usuario entregó, los sube a plataforma</a:t>
                      </a:r>
                      <a:endParaRPr lang="es-MX" sz="1200" dirty="0">
                        <a:effectLst/>
                        <a:latin typeface="+mj-lt"/>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r>
              <a:tr h="1343996">
                <a:tc>
                  <a:txBody>
                    <a:bodyPr/>
                    <a:lstStyle/>
                    <a:p>
                      <a:pPr marL="0" marR="0" lvl="0" indent="0" algn="l" defTabSz="457200" rtl="0" eaLnBrk="1" fontAlgn="auto" latinLnBrk="0" hangingPunct="1">
                        <a:lnSpc>
                          <a:spcPts val="1200"/>
                        </a:lnSpc>
                        <a:spcBef>
                          <a:spcPts val="0"/>
                        </a:spcBef>
                        <a:spcAft>
                          <a:spcPts val="0"/>
                        </a:spcAft>
                        <a:buClrTx/>
                        <a:buSzTx/>
                        <a:buFontTx/>
                        <a:buNone/>
                        <a:tabLst/>
                        <a:defRPr/>
                      </a:pPr>
                      <a:r>
                        <a:rPr kumimoji="0" lang="es-MX" sz="1200" b="0" i="0" u="none" strike="noStrike" kern="1200" cap="none" spc="0" normalizeH="0" baseline="0" noProof="0" dirty="0" smtClean="0">
                          <a:ln>
                            <a:noFill/>
                          </a:ln>
                          <a:solidFill>
                            <a:prstClr val="black"/>
                          </a:solidFill>
                          <a:effectLst/>
                          <a:uLnTx/>
                          <a:uFillTx/>
                          <a:latin typeface="Garamond"/>
                          <a:ea typeface="Calibri"/>
                          <a:cs typeface="Times New Roman"/>
                        </a:rPr>
                        <a:t>Entrega al usuario</a:t>
                      </a:r>
                      <a:endParaRPr kumimoji="0" lang="es-MX" sz="1200" b="0" i="0" u="none" strike="noStrike" kern="1200" cap="none" spc="0" normalizeH="0" baseline="0" noProof="0" dirty="0">
                        <a:ln>
                          <a:noFill/>
                        </a:ln>
                        <a:solidFill>
                          <a:prstClr val="black"/>
                        </a:solidFill>
                        <a:effectLst/>
                        <a:uLnTx/>
                        <a:uFillTx/>
                        <a:latin typeface="Garamond"/>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lvl="0" indent="0" algn="l" defTabSz="457200" rtl="0" eaLnBrk="1" fontAlgn="auto" latinLnBrk="0" hangingPunct="1">
                        <a:lnSpc>
                          <a:spcPts val="1200"/>
                        </a:lnSpc>
                        <a:spcBef>
                          <a:spcPts val="0"/>
                        </a:spcBef>
                        <a:spcAft>
                          <a:spcPts val="0"/>
                        </a:spcAft>
                        <a:buClrTx/>
                        <a:buSzTx/>
                        <a:buFontTx/>
                        <a:buNone/>
                        <a:tabLst/>
                        <a:defRPr/>
                      </a:pPr>
                      <a:r>
                        <a:rPr kumimoji="0" lang="es-CO" sz="1200" b="0" i="0" u="none" strike="noStrike" kern="1200" cap="none" spc="0" normalizeH="0" baseline="0" noProof="0" dirty="0" smtClean="0">
                          <a:ln>
                            <a:noFill/>
                          </a:ln>
                          <a:solidFill>
                            <a:srgbClr val="333333"/>
                          </a:solidFill>
                          <a:effectLst/>
                          <a:uLnTx/>
                          <a:uFillTx/>
                          <a:latin typeface="Garamond"/>
                          <a:ea typeface="Times New Roman"/>
                          <a:cs typeface="Times New Roman"/>
                        </a:rPr>
                        <a:t>Estudiante</a:t>
                      </a:r>
                      <a:endParaRPr kumimoji="0" lang="es-MX" sz="1200" b="0" i="0" u="none" strike="noStrike" kern="1200" cap="none" spc="0" normalizeH="0" baseline="0" noProof="0" dirty="0" smtClean="0">
                        <a:ln>
                          <a:noFill/>
                        </a:ln>
                        <a:solidFill>
                          <a:prstClr val="black"/>
                        </a:solidFill>
                        <a:effectLst/>
                        <a:uLnTx/>
                        <a:uFillTx/>
                        <a:latin typeface="Garamond"/>
                        <a:ea typeface="Calibri"/>
                        <a:cs typeface="Times New Roman"/>
                      </a:endParaRPr>
                    </a:p>
                    <a:p>
                      <a:pPr algn="l">
                        <a:lnSpc>
                          <a:spcPts val="1200"/>
                        </a:lnSpc>
                        <a:spcAft>
                          <a:spcPts val="0"/>
                        </a:spcAft>
                      </a:pPr>
                      <a:endParaRPr lang="es-MX" sz="1200" dirty="0">
                        <a:effectLst/>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lvl="0" indent="0" algn="l" defTabSz="457200" rtl="0" eaLnBrk="1" fontAlgn="auto" latinLnBrk="0" hangingPunct="1">
                        <a:lnSpc>
                          <a:spcPts val="1200"/>
                        </a:lnSpc>
                        <a:spcBef>
                          <a:spcPts val="0"/>
                        </a:spcBef>
                        <a:spcAft>
                          <a:spcPts val="0"/>
                        </a:spcAft>
                        <a:buClrTx/>
                        <a:buSzTx/>
                        <a:buFontTx/>
                        <a:buNone/>
                        <a:tabLst/>
                        <a:defRPr/>
                      </a:pPr>
                      <a:r>
                        <a:rPr kumimoji="0" lang="es-CO" sz="1200" b="0" i="0" u="none" strike="noStrike" kern="1200" cap="none" spc="0" normalizeH="0" baseline="0" noProof="0" dirty="0" smtClean="0">
                          <a:ln>
                            <a:noFill/>
                          </a:ln>
                          <a:solidFill>
                            <a:srgbClr val="333333"/>
                          </a:solidFill>
                          <a:effectLst/>
                          <a:uLnTx/>
                          <a:uFillTx/>
                          <a:latin typeface="Garamond"/>
                          <a:ea typeface="Times New Roman"/>
                          <a:cs typeface="Times New Roman"/>
                        </a:rPr>
                        <a:t>Fijado por el docente</a:t>
                      </a:r>
                      <a:endParaRPr kumimoji="0" lang="es-MX" sz="1200" b="0" i="0" u="none" strike="noStrike" kern="1200" cap="none" spc="0" normalizeH="0" baseline="0" noProof="0" dirty="0" smtClean="0">
                        <a:ln>
                          <a:noFill/>
                        </a:ln>
                        <a:solidFill>
                          <a:prstClr val="black"/>
                        </a:solidFill>
                        <a:effectLst/>
                        <a:uLnTx/>
                        <a:uFillTx/>
                        <a:latin typeface="Garamond"/>
                        <a:ea typeface="Calibri"/>
                        <a:cs typeface="Times New Roman"/>
                      </a:endParaRPr>
                    </a:p>
                    <a:p>
                      <a:pPr algn="l">
                        <a:lnSpc>
                          <a:spcPts val="1200"/>
                        </a:lnSpc>
                        <a:spcAft>
                          <a:spcPts val="0"/>
                        </a:spcAft>
                      </a:pPr>
                      <a:endParaRPr lang="es-MX" sz="1200" dirty="0">
                        <a:effectLst/>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lvl="0" indent="0" algn="l" defTabSz="457200" rtl="0" eaLnBrk="1" fontAlgn="auto" latinLnBrk="0" hangingPunct="1">
                        <a:lnSpc>
                          <a:spcPts val="1200"/>
                        </a:lnSpc>
                        <a:spcBef>
                          <a:spcPts val="0"/>
                        </a:spcBef>
                        <a:spcAft>
                          <a:spcPts val="0"/>
                        </a:spcAft>
                        <a:buClrTx/>
                        <a:buSzTx/>
                        <a:buFontTx/>
                        <a:buNone/>
                        <a:tabLst/>
                        <a:defRPr/>
                      </a:pPr>
                      <a:r>
                        <a:rPr kumimoji="0" lang="es-MX" sz="1200" b="0" i="0" u="none" strike="noStrike" kern="1200" cap="none" spc="0" normalizeH="0" baseline="0" noProof="0" dirty="0" smtClean="0">
                          <a:ln>
                            <a:noFill/>
                          </a:ln>
                          <a:solidFill>
                            <a:prstClr val="black"/>
                          </a:solidFill>
                          <a:effectLst/>
                          <a:uLnTx/>
                          <a:uFillTx/>
                          <a:latin typeface="Garamond"/>
                          <a:ea typeface="Calibri"/>
                          <a:cs typeface="Times New Roman"/>
                        </a:rPr>
                        <a:t>Firma de recibido por el usuario; o pantallazo del correo electrónico al cual se envió, el cual debe subirse al sistema. Si no es posible entregarlo al usuario, se deposita en la secretaria del consultorio jurídico para ser entregado cuando el usuario lo solicite.</a:t>
                      </a:r>
                    </a:p>
                    <a:p>
                      <a:pPr algn="l">
                        <a:lnSpc>
                          <a:spcPts val="1200"/>
                        </a:lnSpc>
                        <a:spcAft>
                          <a:spcPts val="0"/>
                        </a:spcAft>
                      </a:pPr>
                      <a:endParaRPr lang="es-MX" sz="1200" dirty="0">
                        <a:effectLst/>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a:lnSpc>
                          <a:spcPts val="1200"/>
                        </a:lnSpc>
                        <a:spcAft>
                          <a:spcPts val="0"/>
                        </a:spcAft>
                      </a:pPr>
                      <a:r>
                        <a:rPr lang="es-MX" sz="1200" dirty="0" smtClean="0">
                          <a:effectLst/>
                          <a:latin typeface="+mj-lt"/>
                          <a:ea typeface="Calibri"/>
                          <a:cs typeface="Times New Roman"/>
                        </a:rPr>
                        <a:t>Constancia de entrega al usuario</a:t>
                      </a:r>
                      <a:endParaRPr lang="es-MX" sz="1200" dirty="0">
                        <a:effectLst/>
                        <a:latin typeface="+mj-lt"/>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r>
            </a:tbl>
          </a:graphicData>
        </a:graphic>
      </p:graphicFrame>
    </p:spTree>
    <p:extLst>
      <p:ext uri="{BB962C8B-B14F-4D97-AF65-F5344CB8AC3E}">
        <p14:creationId xmlns:p14="http://schemas.microsoft.com/office/powerpoint/2010/main" val="37845019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Otros procesos</a:t>
            </a:r>
            <a:endParaRPr lang="es-CO" dirty="0"/>
          </a:p>
        </p:txBody>
      </p:sp>
      <p:sp>
        <p:nvSpPr>
          <p:cNvPr id="3" name="Rectángulo 2"/>
          <p:cNvSpPr/>
          <p:nvPr/>
        </p:nvSpPr>
        <p:spPr>
          <a:xfrm>
            <a:off x="1407459" y="2452303"/>
            <a:ext cx="9350187" cy="2595326"/>
          </a:xfrm>
          <a:prstGeom prst="rect">
            <a:avLst/>
          </a:prstGeom>
        </p:spPr>
        <p:txBody>
          <a:bodyPr wrap="square">
            <a:spAutoFit/>
          </a:bodyPr>
          <a:lstStyle/>
          <a:p>
            <a:pPr algn="just"/>
            <a:r>
              <a:rPr lang="es-CO" sz="1200" b="1" dirty="0">
                <a:solidFill>
                  <a:prstClr val="black"/>
                </a:solidFill>
                <a:latin typeface="Calibri" panose="020F0502020204030204" pitchFamily="34" charset="0"/>
                <a:ea typeface="Arial Unicode MS" panose="020B0604020202020204" pitchFamily="34" charset="-128"/>
                <a:cs typeface="Arial" panose="020B0604020202020204" pitchFamily="34" charset="0"/>
              </a:rPr>
              <a:t> </a:t>
            </a:r>
            <a:endParaRPr lang="es-CO" sz="1200" dirty="0">
              <a:solidFill>
                <a:prstClr val="black"/>
              </a:solidFill>
              <a:latin typeface="Times New Roman" panose="02020603050405020304" pitchFamily="18" charset="0"/>
              <a:ea typeface="Arial Unicode MS" panose="020B0604020202020204" pitchFamily="34" charset="-128"/>
            </a:endParaRPr>
          </a:p>
          <a:p>
            <a:pPr marL="342900" indent="-342900" algn="just">
              <a:lnSpc>
                <a:spcPct val="115000"/>
              </a:lnSpc>
              <a:buFont typeface="+mj-lt"/>
              <a:buAutoNum type="arabicPeriod"/>
            </a:pPr>
            <a:r>
              <a:rPr lang="es-CO" sz="1200" dirty="0" smtClean="0">
                <a:solidFill>
                  <a:prstClr val="black"/>
                </a:solidFill>
                <a:latin typeface="Calibri" panose="020F0502020204030204" pitchFamily="34" charset="0"/>
                <a:ea typeface="Calibri" panose="020F0502020204030204" pitchFamily="34" charset="0"/>
                <a:cs typeface="Arial" panose="020B0604020202020204" pitchFamily="34" charset="0"/>
              </a:rPr>
              <a:t>Acción disciplinaria. Ley 734 de 2002 (CUD); ley 836 de 2003 (Régimen disciplinario para las fueras militares); ley 1015 de 2006 (Régimen disciplinario para la policía nacional).</a:t>
            </a:r>
          </a:p>
          <a:p>
            <a:pPr marL="342900" indent="-342900" algn="just">
              <a:lnSpc>
                <a:spcPct val="115000"/>
              </a:lnSpc>
              <a:buFont typeface="+mj-lt"/>
              <a:buAutoNum type="arabicPeriod"/>
            </a:pPr>
            <a:r>
              <a:rPr lang="es-CO" sz="1200" dirty="0" smtClean="0">
                <a:solidFill>
                  <a:prstClr val="black"/>
                </a:solidFill>
                <a:latin typeface="Calibri" panose="020F0502020204030204" pitchFamily="34" charset="0"/>
                <a:ea typeface="Calibri" panose="020F0502020204030204" pitchFamily="34" charset="0"/>
                <a:cs typeface="Arial" panose="020B0604020202020204" pitchFamily="34" charset="0"/>
              </a:rPr>
              <a:t>Responsabilidad fiscal. Ley 610 de 2000</a:t>
            </a:r>
          </a:p>
          <a:p>
            <a:pPr marL="342900" indent="-342900" algn="just">
              <a:lnSpc>
                <a:spcPct val="115000"/>
              </a:lnSpc>
              <a:buFont typeface="+mj-lt"/>
              <a:buAutoNum type="arabicPeriod"/>
            </a:pPr>
            <a:r>
              <a:rPr lang="es-CO" sz="1200" dirty="0" smtClean="0">
                <a:solidFill>
                  <a:prstClr val="black"/>
                </a:solidFill>
                <a:latin typeface="Calibri" panose="020F0502020204030204" pitchFamily="34" charset="0"/>
                <a:ea typeface="Calibri" panose="020F0502020204030204" pitchFamily="34" charset="0"/>
                <a:cs typeface="Arial" panose="020B0604020202020204" pitchFamily="34" charset="0"/>
              </a:rPr>
              <a:t>Responsabilidad administrativa por perdida o daño de bienes al servicio del sector defensa. Ley 1476 de 2012</a:t>
            </a:r>
          </a:p>
          <a:p>
            <a:pPr marL="342900" indent="-342900" algn="just">
              <a:lnSpc>
                <a:spcPct val="115000"/>
              </a:lnSpc>
              <a:buFont typeface="+mj-lt"/>
              <a:buAutoNum type="arabicPeriod"/>
            </a:pPr>
            <a:r>
              <a:rPr lang="es-CO" sz="1200" dirty="0" smtClean="0">
                <a:solidFill>
                  <a:prstClr val="black"/>
                </a:solidFill>
                <a:latin typeface="Calibri" panose="020F0502020204030204" pitchFamily="34" charset="0"/>
                <a:ea typeface="Calibri" panose="020F0502020204030204" pitchFamily="34" charset="0"/>
                <a:cs typeface="Arial" panose="020B0604020202020204" pitchFamily="34" charset="0"/>
              </a:rPr>
              <a:t>Procesos sancionatorios adelantados por entidades publicas. Ley 1437 de 2011, además de las especiales por cada sector (</a:t>
            </a:r>
            <a:r>
              <a:rPr lang="es-CO" sz="1200" dirty="0" err="1" smtClean="0">
                <a:solidFill>
                  <a:prstClr val="black"/>
                </a:solidFill>
                <a:latin typeface="Calibri" panose="020F0502020204030204" pitchFamily="34" charset="0"/>
                <a:ea typeface="Calibri" panose="020F0502020204030204" pitchFamily="34" charset="0"/>
                <a:cs typeface="Arial" panose="020B0604020202020204" pitchFamily="34" charset="0"/>
              </a:rPr>
              <a:t>ej</a:t>
            </a:r>
            <a:r>
              <a:rPr lang="es-CO" sz="1200" dirty="0" smtClean="0">
                <a:solidFill>
                  <a:prstClr val="black"/>
                </a:solidFill>
                <a:latin typeface="Calibri" panose="020F0502020204030204" pitchFamily="34" charset="0"/>
                <a:ea typeface="Calibri" panose="020F0502020204030204" pitchFamily="34" charset="0"/>
                <a:cs typeface="Arial" panose="020B0604020202020204" pitchFamily="34" charset="0"/>
              </a:rPr>
              <a:t>; educación, medio ambiente).</a:t>
            </a:r>
          </a:p>
          <a:p>
            <a:pPr marL="342900" indent="-342900" algn="just">
              <a:lnSpc>
                <a:spcPct val="115000"/>
              </a:lnSpc>
              <a:buFont typeface="+mj-lt"/>
              <a:buAutoNum type="arabicPeriod"/>
            </a:pPr>
            <a:r>
              <a:rPr lang="es-CO" sz="1200" dirty="0" smtClean="0">
                <a:solidFill>
                  <a:prstClr val="black"/>
                </a:solidFill>
                <a:latin typeface="Calibri" panose="020F0502020204030204" pitchFamily="34" charset="0"/>
                <a:ea typeface="Calibri" panose="020F0502020204030204" pitchFamily="34" charset="0"/>
                <a:cs typeface="Arial" panose="020B0604020202020204" pitchFamily="34" charset="0"/>
              </a:rPr>
              <a:t>Procesos de policía: Violación al régimen de urbanismo; perturbación a la posesión o mera tenencia; amparo al domicilio; lanzamiento por ocupación de hecho; seguridad y convivencia.  (Decreto 1355 de 1970 (Código nacional de policía), Acuerdo 18 de 2003 (Código de policía de Bogotá); violación </a:t>
            </a:r>
            <a:r>
              <a:rPr lang="es-CO" sz="1200" dirty="0">
                <a:solidFill>
                  <a:prstClr val="black"/>
                </a:solidFill>
                <a:latin typeface="Calibri" panose="020F0502020204030204" pitchFamily="34" charset="0"/>
                <a:ea typeface="Calibri" panose="020F0502020204030204" pitchFamily="34" charset="0"/>
                <a:cs typeface="Arial" panose="020B0604020202020204" pitchFamily="34" charset="0"/>
              </a:rPr>
              <a:t>a las normas de </a:t>
            </a:r>
            <a:r>
              <a:rPr lang="es-CO" sz="1200" dirty="0" smtClean="0">
                <a:solidFill>
                  <a:prstClr val="black"/>
                </a:solidFill>
                <a:latin typeface="Calibri" panose="020F0502020204030204" pitchFamily="34" charset="0"/>
                <a:ea typeface="Calibri" panose="020F0502020204030204" pitchFamily="34" charset="0"/>
                <a:cs typeface="Arial" panose="020B0604020202020204" pitchFamily="34" charset="0"/>
              </a:rPr>
              <a:t>circulación (Ley 769 de 2002).</a:t>
            </a:r>
          </a:p>
          <a:p>
            <a:pPr marL="342900" indent="-342900" algn="just">
              <a:lnSpc>
                <a:spcPct val="115000"/>
              </a:lnSpc>
              <a:buFont typeface="+mj-lt"/>
              <a:buAutoNum type="arabicPeriod"/>
            </a:pPr>
            <a:r>
              <a:rPr lang="es-CO" sz="1200" dirty="0">
                <a:latin typeface="Calibri" panose="020F0502020204030204" pitchFamily="34" charset="0"/>
              </a:rPr>
              <a:t>P</a:t>
            </a:r>
            <a:r>
              <a:rPr lang="es-CO" sz="1200" dirty="0" smtClean="0">
                <a:latin typeface="Calibri" panose="020F0502020204030204" pitchFamily="34" charset="0"/>
              </a:rPr>
              <a:t>rocesos disciplinarios para ponentes y operadores disciplinarios (UAE) junta central de contadores (</a:t>
            </a:r>
            <a:r>
              <a:rPr lang="es-CO" sz="1200" dirty="0">
                <a:latin typeface="Calibri" panose="020F0502020204030204" pitchFamily="34" charset="0"/>
              </a:rPr>
              <a:t>Ley 43 de 1990 – Ley 1314 de </a:t>
            </a:r>
            <a:r>
              <a:rPr lang="es-CO" sz="1200" dirty="0" smtClean="0">
                <a:latin typeface="Calibri" panose="020F0502020204030204" pitchFamily="34" charset="0"/>
              </a:rPr>
              <a:t>2009)</a:t>
            </a:r>
            <a:endParaRPr lang="es-CO" sz="1200" dirty="0" smtClean="0">
              <a:solidFill>
                <a:prstClr val="black"/>
              </a:solidFill>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15000"/>
              </a:lnSpc>
              <a:buFont typeface="+mj-lt"/>
              <a:buAutoNum type="arabicPeriod"/>
            </a:pPr>
            <a:endParaRPr lang="es-CO" sz="11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451547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controldeservicios.com/wp-content/uploads/2014/03/Para-tener-en-cuent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9275" y="1247894"/>
            <a:ext cx="5808497" cy="447101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78041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3"/>
          <p:cNvSpPr>
            <a:spLocks noGrp="1"/>
          </p:cNvSpPr>
          <p:nvPr>
            <p:ph type="body" sz="half" idx="2"/>
          </p:nvPr>
        </p:nvSpPr>
        <p:spPr>
          <a:xfrm>
            <a:off x="1015139" y="798163"/>
            <a:ext cx="6400800" cy="4961192"/>
          </a:xfrm>
          <a:solidFill>
            <a:schemeClr val="bg2">
              <a:lumMod val="90000"/>
            </a:schemeClr>
          </a:solidFill>
        </p:spPr>
        <p:txBody>
          <a:bodyPr>
            <a:noAutofit/>
          </a:bodyPr>
          <a:lstStyle/>
          <a:p>
            <a:r>
              <a:rPr lang="es-MX" sz="1600" dirty="0"/>
              <a:t>1</a:t>
            </a:r>
            <a:r>
              <a:rPr lang="es-MX" sz="2000" dirty="0"/>
              <a:t>.	</a:t>
            </a:r>
            <a:r>
              <a:rPr lang="es-MX" sz="1600" dirty="0">
                <a:latin typeface="+mj-lt"/>
              </a:rPr>
              <a:t>Las consultas una vez asignadas, el docente </a:t>
            </a:r>
            <a:r>
              <a:rPr lang="es-MX" sz="1600" dirty="0" smtClean="0">
                <a:latin typeface="+mj-lt"/>
              </a:rPr>
              <a:t>establece </a:t>
            </a:r>
            <a:r>
              <a:rPr lang="es-MX" sz="1600" dirty="0">
                <a:latin typeface="+mj-lt"/>
              </a:rPr>
              <a:t>contacto con el estudiante </a:t>
            </a:r>
            <a:r>
              <a:rPr lang="es-MX" sz="1600" dirty="0" smtClean="0">
                <a:latin typeface="+mj-lt"/>
              </a:rPr>
              <a:t>a través de la plataforma, para </a:t>
            </a:r>
            <a:r>
              <a:rPr lang="es-MX" sz="1600" dirty="0">
                <a:latin typeface="+mj-lt"/>
              </a:rPr>
              <a:t>agilizar el trámite y evitar dilaciones, enviando las notas con las observaciones del caso. </a:t>
            </a:r>
          </a:p>
          <a:p>
            <a:r>
              <a:rPr lang="es-MX" sz="1600" dirty="0" smtClean="0">
                <a:latin typeface="+mj-lt"/>
              </a:rPr>
              <a:t>2.	Por ningún motivo se deben dejar vencer los términos (alerta </a:t>
            </a:r>
            <a:r>
              <a:rPr lang="es-MX" sz="1600" dirty="0">
                <a:latin typeface="+mj-lt"/>
              </a:rPr>
              <a:t>roja) para </a:t>
            </a:r>
            <a:r>
              <a:rPr lang="es-MX" sz="1600" dirty="0" smtClean="0">
                <a:latin typeface="+mj-lt"/>
              </a:rPr>
              <a:t>solucionar el caso.</a:t>
            </a:r>
          </a:p>
          <a:p>
            <a:pPr marL="342900" indent="-342900">
              <a:buAutoNum type="arabicPeriod" startAt="3"/>
            </a:pPr>
            <a:r>
              <a:rPr lang="es-MX" sz="1600" dirty="0" smtClean="0">
                <a:latin typeface="+mj-lt"/>
              </a:rPr>
              <a:t>Para </a:t>
            </a:r>
            <a:r>
              <a:rPr lang="es-MX" sz="1600" dirty="0">
                <a:latin typeface="+mj-lt"/>
              </a:rPr>
              <a:t>los </a:t>
            </a:r>
            <a:r>
              <a:rPr lang="es-MX" sz="1600" dirty="0" smtClean="0">
                <a:latin typeface="+mj-lt"/>
              </a:rPr>
              <a:t>procesos; una vez asignados debe acudir al despacho respectivo, tomar posesión del cargo, tomar fotografías o  fotocopias de las piezas procesales mas importantes; llenar en la plataforma los hechos relevantes, determinar el problema jurídico, la estrategia de gestión y el flujograma del proceso. Hecho esto, entrevistarse de inmediato con el docente asesor asignado para recibir la asesoría correspondiente.</a:t>
            </a:r>
          </a:p>
          <a:p>
            <a:r>
              <a:rPr lang="es-MX" sz="1600" dirty="0" smtClean="0">
                <a:latin typeface="+mj-lt"/>
              </a:rPr>
              <a:t>4</a:t>
            </a:r>
            <a:r>
              <a:rPr lang="es-MX" sz="1600" dirty="0">
                <a:latin typeface="+mj-lt"/>
              </a:rPr>
              <a:t>.	Para los procesos que vienen de semestres anteriores, </a:t>
            </a:r>
            <a:r>
              <a:rPr lang="es-MX" sz="1600" dirty="0" smtClean="0">
                <a:latin typeface="+mj-lt"/>
              </a:rPr>
              <a:t>se debe reportar </a:t>
            </a:r>
            <a:r>
              <a:rPr lang="es-MX" sz="1600" dirty="0">
                <a:latin typeface="+mj-lt"/>
              </a:rPr>
              <a:t>en el sistema el avance y la constancia de haber ejercido la vigilancia adecuada.</a:t>
            </a:r>
          </a:p>
          <a:p>
            <a:r>
              <a:rPr lang="es-MX" sz="1600" dirty="0" smtClean="0">
                <a:latin typeface="+mj-lt"/>
              </a:rPr>
              <a:t>5</a:t>
            </a:r>
            <a:r>
              <a:rPr lang="es-MX" sz="1600" dirty="0">
                <a:latin typeface="+mj-lt"/>
              </a:rPr>
              <a:t>.	Al final del periodo académico todos los procesos deben haber tenido actuaciones (por lo menos la constancia del despacho que demuestre las visitas que </a:t>
            </a:r>
            <a:r>
              <a:rPr lang="es-MX" sz="1600" dirty="0" smtClean="0">
                <a:latin typeface="+mj-lt"/>
              </a:rPr>
              <a:t>hicieron para revisión del </a:t>
            </a:r>
            <a:r>
              <a:rPr lang="es-MX" sz="1600" dirty="0">
                <a:latin typeface="+mj-lt"/>
              </a:rPr>
              <a:t>expediente).</a:t>
            </a:r>
          </a:p>
          <a:p>
            <a:endParaRPr lang="es-CO" sz="2000" dirty="0" smtClean="0"/>
          </a:p>
        </p:txBody>
      </p:sp>
      <p:pic>
        <p:nvPicPr>
          <p:cNvPr id="5" name="Picture 2" descr="http://webstudio316.com/wp-content/uploads/2012/04/reglas-no-escritas-del-dise%C3%B1o-we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3734" y="1678330"/>
            <a:ext cx="3038475" cy="34059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42643643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3"/>
          <p:cNvSpPr>
            <a:spLocks noGrp="1"/>
          </p:cNvSpPr>
          <p:nvPr>
            <p:ph type="body" sz="half" idx="2"/>
          </p:nvPr>
        </p:nvSpPr>
        <p:spPr>
          <a:xfrm>
            <a:off x="1295399" y="1173707"/>
            <a:ext cx="5418668" cy="4585648"/>
          </a:xfrm>
          <a:solidFill>
            <a:schemeClr val="bg2">
              <a:lumMod val="90000"/>
            </a:schemeClr>
          </a:solidFill>
        </p:spPr>
        <p:txBody>
          <a:bodyPr>
            <a:noAutofit/>
          </a:bodyPr>
          <a:lstStyle/>
          <a:p>
            <a:r>
              <a:rPr lang="es-MX" sz="1600" dirty="0">
                <a:latin typeface="+mj-lt"/>
              </a:rPr>
              <a:t>6.</a:t>
            </a:r>
            <a:r>
              <a:rPr lang="es-MX" sz="1600" dirty="0"/>
              <a:t>	</a:t>
            </a:r>
            <a:r>
              <a:rPr lang="es-MX" sz="1600" dirty="0" smtClean="0">
                <a:latin typeface="+mj-lt"/>
              </a:rPr>
              <a:t>Los términos otorgados son perentorios, dentro de los cuales el estudiante debe presentar </a:t>
            </a:r>
            <a:r>
              <a:rPr lang="es-MX" sz="1600" dirty="0">
                <a:latin typeface="+mj-lt"/>
              </a:rPr>
              <a:t>los escritos o las complementaciones o aclaraciones que se les pida. </a:t>
            </a:r>
          </a:p>
          <a:p>
            <a:r>
              <a:rPr lang="es-MX" sz="1600" dirty="0" smtClean="0">
                <a:latin typeface="+mj-lt"/>
              </a:rPr>
              <a:t>7</a:t>
            </a:r>
            <a:r>
              <a:rPr lang="es-MX" sz="1600" dirty="0">
                <a:latin typeface="+mj-lt"/>
              </a:rPr>
              <a:t>.	</a:t>
            </a:r>
            <a:r>
              <a:rPr lang="es-MX" sz="1600" dirty="0" smtClean="0">
                <a:latin typeface="+mj-lt"/>
              </a:rPr>
              <a:t>Debe quedar constancia </a:t>
            </a:r>
            <a:r>
              <a:rPr lang="es-MX" sz="1600" dirty="0">
                <a:latin typeface="+mj-lt"/>
              </a:rPr>
              <a:t>de entrega de la información, la petición, la tutela, el memorial, etc. al usuario, quedando registrada en la plataforma.</a:t>
            </a:r>
          </a:p>
          <a:p>
            <a:r>
              <a:rPr lang="es-MX" sz="1600" dirty="0" smtClean="0">
                <a:latin typeface="+mj-lt"/>
              </a:rPr>
              <a:t>8</a:t>
            </a:r>
            <a:r>
              <a:rPr lang="es-MX" sz="1600" dirty="0">
                <a:latin typeface="+mj-lt"/>
              </a:rPr>
              <a:t>.	Todas las peticiones, tutelas, memoriales, y demás productos generados a partir de la consulta, deben llevar el visto bueno por parte del Docente, antes de ser entregados al usuario o de ser radicados en los despachos administrativos o judiciales.</a:t>
            </a:r>
          </a:p>
          <a:p>
            <a:r>
              <a:rPr lang="es-MX" sz="1600" dirty="0" smtClean="0">
                <a:latin typeface="+mj-lt"/>
              </a:rPr>
              <a:t>9</a:t>
            </a:r>
            <a:r>
              <a:rPr lang="es-MX" sz="1600" dirty="0">
                <a:latin typeface="+mj-lt"/>
              </a:rPr>
              <a:t>.	</a:t>
            </a:r>
            <a:r>
              <a:rPr lang="es-MX" sz="1600" dirty="0" smtClean="0">
                <a:latin typeface="+mj-lt"/>
              </a:rPr>
              <a:t>El abandono de los procesos o la falta de diligencia en su tramitación o de la resolución de consultas se enviará Dirección </a:t>
            </a:r>
            <a:r>
              <a:rPr lang="es-MX" sz="1600" dirty="0">
                <a:latin typeface="+mj-lt"/>
              </a:rPr>
              <a:t>del Consultorio </a:t>
            </a:r>
            <a:r>
              <a:rPr lang="es-MX" sz="1600" dirty="0" smtClean="0">
                <a:latin typeface="+mj-lt"/>
              </a:rPr>
              <a:t>para que se </a:t>
            </a:r>
            <a:r>
              <a:rPr lang="es-MX" sz="1600" dirty="0">
                <a:latin typeface="+mj-lt"/>
              </a:rPr>
              <a:t>hagan los llamados de atención respectivos.</a:t>
            </a:r>
          </a:p>
          <a:p>
            <a:r>
              <a:rPr lang="es-MX" sz="1600" dirty="0" smtClean="0">
                <a:latin typeface="+mj-lt"/>
              </a:rPr>
              <a:t>10</a:t>
            </a:r>
            <a:r>
              <a:rPr lang="es-MX" sz="1600" dirty="0">
                <a:latin typeface="+mj-lt"/>
              </a:rPr>
              <a:t>.	Procesos terminados: </a:t>
            </a:r>
            <a:r>
              <a:rPr lang="es-MX" sz="1600" dirty="0" smtClean="0">
                <a:latin typeface="+mj-lt"/>
              </a:rPr>
              <a:t>El estudiante debe subir la decisión al sistema de gestión, para </a:t>
            </a:r>
            <a:r>
              <a:rPr lang="es-MX" sz="1600" dirty="0">
                <a:latin typeface="+mj-lt"/>
              </a:rPr>
              <a:t>que sea descargado. </a:t>
            </a:r>
          </a:p>
          <a:p>
            <a:endParaRPr lang="es-CO" sz="2000" dirty="0" smtClean="0"/>
          </a:p>
        </p:txBody>
      </p:sp>
      <p:pic>
        <p:nvPicPr>
          <p:cNvPr id="6" name="Picture 2" descr="http://us.cdn4.123rf.com/168nwm/raywoo/raywoo1305/raywoo130500069/19486414-rules-list-written-on-white-pap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13579" y="1346199"/>
            <a:ext cx="2643888" cy="412326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7830516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CO" sz="7000" dirty="0" smtClean="0">
                <a:solidFill>
                  <a:schemeClr val="accent2"/>
                </a:solidFill>
                <a:effectLst>
                  <a:outerShdw blurRad="38100" dist="38100" dir="2700000" algn="tl">
                    <a:srgbClr val="000000">
                      <a:alpha val="43137"/>
                    </a:srgbClr>
                  </a:outerShdw>
                </a:effectLst>
              </a:rPr>
              <a:t>Presentación</a:t>
            </a:r>
            <a:endParaRPr lang="es-CO" sz="7000" dirty="0">
              <a:solidFill>
                <a:schemeClr val="accent2"/>
              </a:solidFill>
              <a:effectLst>
                <a:outerShdw blurRad="38100" dist="38100" dir="2700000" algn="tl">
                  <a:srgbClr val="000000">
                    <a:alpha val="43137"/>
                  </a:srgbClr>
                </a:outerShdw>
              </a:effectLst>
            </a:endParaRPr>
          </a:p>
        </p:txBody>
      </p:sp>
      <p:pic>
        <p:nvPicPr>
          <p:cNvPr id="13314" name="Picture 2" descr="http://rs72.pbsrc.com/albums/i163/codejeremielyoko/Neopets/quill.gif%7Ec2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62174" y="4618576"/>
            <a:ext cx="3326017" cy="160642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AutoShape 4" descr="data:image/jpeg;base64,/9j/4AAQSkZJRgABAQAAAQABAAD/2wCEAAkGBxQTEhUUExQVFBUUFBYVFxgWFhUXFxkXHBcXFxgXFxYaHCggGholHBcXITEiJSkrLi4uFx8zODMsNygtLisBCgoKDg0OGhAQGzUlICQ0LCwsLSwsLDQsLCwvLCwsLCwsLC0vLC8sLCwsLCwsLCw0LDQsLCwsLCwsNCwsLCwsLP/AABEIAM0A9gMBIgACEQEDEQH/xAAcAAEAAQUBAQAAAAAAAAAAAAAABgIDBAUHAQj/xABHEAABAwIDBAcEBggEBQUAAAABAAIDBBEFEiEGMUFREyJhcYGRoQcyUrEUI3LB0fAVQmKCkqLC4RYzQ3MIJLLS8SU0U2ST/8QAGgEBAAMBAQEAAAAAAAAAAAAAAAECAwQFBv/EADERAAICAQMBBAgGAwAAAAAAAAABAhEDBBIhMQUTQVEiMmFxgZGx8BQjQqHB0TNS4f/aAAwDAQACEQMRAD8A7iiIgCIiAIiIAiIgCIiALzML2uL2vbjbnZajaXGxTR3FjI73R6Fx7B6qKbFVL31pc9xc50UgcTx6zHD5WU0DoaIqZJA0FziAACSTuAGpJUAtVlWyJhfI4MaN5Py7T2KK1m2hJtTxXHxSXAPcwa27yO5RysxN9ZL0jriMH6ph3NbzI+M8eW7gr4AAXmZ9a7qB6OHRqrmbD/FFXe9orcsrv+5bCg2xN7TRWHxMNx4tOtu4laaPcrUkdiueOryp9TeWlxtdDo9PO17Q5hDmncQrigGC4qYJN/UceuP6h2hT4FepgzLLG/E83NheOVHqIi3MQiIgCIiAIiIAiIgCIiAIiIAiIgCIiAIiIAvCV6tXtPU9HSykby0tHe7q/egOd45iJnmlk/VIaGdjATbTzPiVvdgHtMrrR6iK5eSSb57WA3Ab+3TeolTOBIzcLg89HajXssp9sCyExyPhZI3r9G7pHB24Z9LAafWclZ9CzJUoT7RsUOVtKw6ydaS3wX0aftH0aeak2PYvHSU8lRMSGRgE23kkhrWjtLiAO9cGn2oqK2olmghe7O4e6W5WgAAND32voOHaubUSag0jTAlvtk1oYcrVckK0WH4nVN/z4Hsb8ZyW7BdruPcrOM41OHMZBEXlw967QB2anf8A2Xjd226PX7xJEthboqZwoT9MxKMZnQylu89G6KQj9wG58Atjgm1jagZSRm11GneHNO4o8UlyuV7CFmi3T495s82q6BslWdJTtB3xkxnwsW/ylq56Spn7P79FKeBlsPBjb/P0XXo3WSjm1iXd2SlEReqeYEREAREQBERAEREAREQBERAEREAREQBERAFEPaLV5Y4mfE8k9wbb+r0UvXPPae8mSJo4MJ/ieG/cpRK6kUjdcjtOve4O+9dP2HpslIz9suefE2HoAuZjf4t9D/crpOz1c+RgjjjMbYAI3vk1OcAXa1gPiSSN40OtolKkkWqzb4pQQzxujnYySI2LmyAFvVIcCQdNCAfBcVpXMbWVXROa6M1EjmFhBaWl1xlI0sL205LrW0Wz/wBLp3wSSyZX2uG2aCQbgHLZxbfhmXLRscIZHMc6SBzbk2f1HDm1zgSG9pv27ly6hOcao1wyUHdm9uHxuY7UOBBUJp3ltUYyb9GAPE638svmpRs1BTSlzJW1LZInEESVErRcOtazC1ru7UEHktX/AIXY+unmEjmU/SAXiFsrsoJYNbG1t/aFyx02zi7vyOj8WsqtJ8eZJMPn0WhxDBoW1BqGsAkdv5E8XAcHdq3+A4NR1LjG2SrFr69M4XsNdWgEb+B8VtMW2OiZGOjy3BtncHOltY6GVzi5w7yqS0s8acvv6lo6vHkpL7/YifS6dy6DstUQwUsbXSszOHSO1FwX9axtxAIHgubOsx7jJ7sRJcNes4HRuo3cfBaLaPFMTdIBTvjYwi7WxgZrftOePlZNPJxlar4ls1TjzfwPoaCdrxmY4OHNpBHmFcXHvY8/EnVcgqJc8LYrvuG++SMguALn3j3DtXYV6kJOStnmzik6QREVyoREQBERAEREAREQBERAEREAWHimKQ07Q+eRsTHODA55s3Mb2BO4bjvWYtFtzg30uhqIALudGSz/AHG9dn8wChhGy/SMZbma9rwd2Qhw8xokeIMPMd4/BfJuG4pLCc0Mj4j+y4t8xx8VM8I9qdXHYStjnb2jI/8Aibp6LneaVmndn0QyQEXBBHYbrnftMicJ4XkdV4DAf2muzkHw+SwMK9p1DNbpM8Dv223Hg9lz5gKRVUUVZEMtR0jA4PaQ9sgDgCL3Ou4nS/FSs68URtaZEcIg6WWJnxSAH+IF3oCul7OtytljPvNqJie573SNPi1wWgw+gdTdaOKGU3Lg85g+5uNLmw0NtFRHtJnrWQujdDO5h67eu0tAc4CWPTq9U2IO8q8sik1KPgF5MnChHtAqhHLA7eQ11/s3FvvWdjO2DKZoEpbnN7NZdzj2hvDx0ULr9vaKf6xwe94GWxj1A101OXjzVZZotcMmMHfQwqmeSd8kVOGMzC7pD1so3Bob3DwC3GzcLhT5HvLH3dnBIewuudTmFyNxBBBOij0+3UY0jgPiWt9ACtXLtjKfdYxvmSuGbSfEunsOq3VbevtJxT40+mccsEbhezjGCHEcxprz3raVGNulsLhgI94/q8zrx5C2/foFyWbaCod/qW+yAFhS1T3e89x73FWln3KjKMKZ0faQU8jY4zKxrRdxu4GxG64J3nTvIWr/AElSRXPSZyGhoytcefYoMvFzT5dnTHJSo6pQe0ekpYujgglkN8znOyR53He42LiNwA5ABYdZ7XKg/wCVBEz7Ze/5ZVzkL1bfiMlUmZd3HqTOP2j1z5Y80rWs6RmYMjYLtzC4uQTuvxXc18sO3FfUFFNnjY/42Nd5gFdWlm5XbMc0UqovoiLsMAiIgCIiAIiIAiIgCIiAK3PM1gzOIaBxKorKpsbC924ep4AKD4lXPmcXOO4aN4Du/FSlZKRyL2g7MmCaaojLXQSTuLLXu3Pd9iLbr5gO4KItcutbftH6PkO4B8YH2s40vz3rkQK58sEnwapl8OV1tWY2uINrjTv4LEurMj7rHZfUtuonWyW3VRFC2L6SxjWaNEjWHS5OjjbjfzW3qdpGvf0stczPk6O8Rja7JfNluy5tdc0wyrEd8zA8cWm33hSShxtjf8uhF+ZDG+uVZ5cb5r6pEJslWHYg15/5SF0hO+aUOa3vzO6zvIBQ+ppzFPJGbXB4bvDzW4/TlQ8WJbE34Y7l3jId37oHetLXaSNdzNj+fFckfWaNkmlbLllU0JdAVBYqRLopQYREUkHoXq8C9QsgvozYubPQUp/+vED3hoafkvnNd69ls+bDYObTI3ylfb0suvRv0mjHP6pLERF6ByhERAEREAREQBERAERW55Q1rnHc1pce4C6Ai21NZmkEd9Gb/tH8BbzK0b9b9/ovJ5c5zk6u1PeSqoq0suWk3FrEd1/JargsKvDZK+jqYXOc68TywEkgSNIdFpuGrQvnfP8AnivrXZOpkkic+Ug9chugHVAbvtv1zL5v9p2C/RMSqIwLMe7po/sSdbTsDsw/dXPlVkpkYe5Z9PUwaB8fiCfuK1yLKiydEnwzDKdxzNBA4XcfNbefDmAXa63qPVQSOpez3XWW1fFO+K4lubgEDTQ31zd9lEow2+kTFyu0SCOmHxhU1WF9ILB7QVEHUVQNxJ7nLHbWyMNnF1+Ti4EeoWEdPF8xZs8y6OJOf0QfjZ6rXuFiRyNlr8NzOaS57t+nWO6wWcuecUnSNE7RcC9Vte3We0ii4ioDlVdSRRVdLqm69Qmypdp9jM+aie34Kh48C1jvmSuKgrq/sQn6lUzk6N/mHD+ldGldZCmXmB1BERemcYREQBERAEREAREQBaba6W1K8Xtns31ufQFblRfbmUZI2niXHyAH3lSuoRE4dTodNePh+e5GMPovYm77cfz962OEU2eRjOBcPK1z8loXZNsIpujhY3k0E951PqSuTf8AETg12U1W0e64wP04OBewnkAWuHe8Lsq0O3WC/TKCop7Xc+Mln+43rx/zNCxfJQ+SUQIsTQ9LLhbrA5szS3mLePD1WqaVVh0uR/iqNbk0Xg6Zv2Fe1NIyQWeL8jxHiqXbz26+avRledK4u0dPUwoRle5viPz5LIWPV6SNPPQ/nyV5XfNMqnXBVdeXRVRsLiAN53KSLKbr1XRT/EQ3S+veBY23HW/ddV9C0EhzxccW9YH3dL89T/CqtEqRj3VbVXI1ltHEmwI0sL5iCCN+6xurcZubDU9mqiiepWujexKa1TOz4oQ7+F9v61A3YbMGl5hlDW73GN4aLmwuSOalPsjny4i0fHFI30D/AOlaYH+YjOfqs7qiIvWOQIiIAiIgCIiAIiIAtDtbhxki6Rvvx625t/WFudtVvlZq5Q2N7jua1zj3AElLoHNKNji7qguuToAT+sdbBS/ZnDnNc572lp91txbvNvJV7ER2pW6a3dc8TY21W/UqVotLrQREUFT5U9p2C/RMSqIwLMe7po/syXdp3OzDwUWXcf8AiIwW8dPVtGrHGB/2XdZhPYHNI/fXDllJcl0XGFW5TYgr1pV+CjdKcrR57lRcMsbemlzMafD8PvWVEVZwnBpxdrmgDgbgj8Vfmp3Rmzhb5FcmfE078DeE0zGxNvVvyN1cabi/NXJ2ZmkdixaJ12Ds0WUeYlpdSSYfspLNE2XpII43XsZJLHQkHQA8ir/+GaZn+biMA5hjTIf+r7lG2x33C9gT4Desmnpt5cHaZTYaXB7bHsso2y8yjN59GwtnvT1Mp5MYGg+Lm/evP0jhrfdo5pP9yYtHk133LA+jgXtH1ba5n20G7NlcSD1mXI00Nhr1XR3JH1ep0FgSHZInuzDKLttmvY6dK624Wd2vFv5/0RZsmbSMv9Th1KCNbub0pA5nqi3fdez7Y1zQbFkIvl+riAsdRbrFw3td5HktQJ7adZ5uXC2p1yyZcve0Ab7OD7izlflYMp9+QHUDS92uy8hrbMS3R1t28lO6h4r58/UjgtVW0NVK0tkne9rt7TkAPg1oWw9nlRkxKlPOQt/ia5vzIWmFSwC4jGYFpFyS07i64PaCO5w4jW/gVUGVdO8dUMmh7dA9oJJ4nwV4JRkqRbwo+nURF6xyBERAEREAREQBERARX2k7UPw6jM8UYke6RsYzXyMLg455La5dLbxcuaLi64lXe0fE5yWuqGtY/qljGRNaQd4LnAusb237l0f26bRU7aN9CSXVE3RPDWjRjWyNdmedwBDHADf2W1XB46XcNNbcRbxO5QCZ4V7QsQhla2OdpbnDRC5sZjcSbZc9swuTvzcbr6UHavkCKnLZBYtzNcCDcFtwbixGhFxvX0psFtmK+F73x9DJDJ0cjc2Zt7AgtdYaa8tO3egJYi19RjMTN7lqqnbCJv8A5RySJSZm7X4E2uo5qZxDelbZriL5XghzHW7HAFfMO1Wx9Xh78tTHZpNmysu6J3c+2h7HAHsXeKv2hsG6wUaxf2osIdFI1r2kWc0tDmkHgQQqOUWW2yRw5bLCK3otSDlJtmtpfldbGsoaeeQupw6Jl7vbqWj7BOo7tVaxetY1nQsAta1t4A/FZOVOkaKFxtm9psejtvCx8QxRsgyjXW9+Si+BVAinaSBYm25SvH6YXEjdzhr+P55qubI0tvmTjx2t19DEZuWBS6Oe3tuPH8hZsRWDP1ZQfiFvz6LjguqNZM2ja1wAAsLADdy+XC9t9teN6mVlyekJcOQ01zXJNrbwX7uJHBYGdMylIrRsZK6+ttQLj7dxew3AdaQ6cxyurb6r4QLZs2rWjW+mg0sWhoI7PE4sQvxA77rzM3i62/hfu7r/AHK1UTGDk6irMl1a7KW8zqbnXRosb7/dvzuSb6lWnVbt+Y8ePO/4+CxpZxpYHtufkrBcVJ3YuzckuZcfUyDIgktry18tVjJdDfL2bSvG/mfXNPLmY13xNB8xdXFBdgdvKWeGGB0nRzsjZGWyWGdzWht2O3G5G7f2KdL0YyTVo8LJinjltmqYREVjMIiIAiIgC1uI49TQSRxSzMZJMQI2E9ZxJsLDfv0utksHFaXMx7mC0wjcGPa2MyA2NgwyAtBvz05oDhHt2d0eKscLXdSRO113STDd4KBtqhmzOAOtyN1+Y03LtVTsy7FW/wDqNFNSvgiDI6kzxOmfY3LXsYwNcN5vYDU2tdQys2R+gOyibphJqLsyFuXgesb3zdm5TGO50ZZ8vdY3OroiOKVjZZC6GAQsNrRszPA05nU3Us2Fnq4YJxFTyuLnsIBa5oPVIJuRrZUWXQdmLOhb2C3kr5MW1dTn0ut72dVRFmR4nJfPCG33DM0HxBerTtmax/vFg73/APaCukCFUy0uYEHiCFzPCn1PRWVo5s/Y2UFoc+PrG1xnNja4vdo32so/i2z9nlpNnA2vbf6rsDsJ+qcwG595pPBwsW25agKMbV0V2smALcwGYEWIJ4HxWmLDjvk5dXnzRx7oPp7Dm01wDFEPc3358z2laplKXEjTNydofA81LqqHj5rX1dE1410I3Eb/AO65si7qbidenyrUYlP5r2kYqaF7TqCPzzU0w+bp6XXUsGvPTf6LTsqXRnJKLjcHfjzWzwdzY5Rl9yXTfcZt4t3j5LPI7R0Y0kzFpmsHvPHduJ8/wWLj0oJZlaeqdDbf48StpVUQa91y463u57jpw3my1FRitnljSBbcd99As1FbtyLQwynLa3TLX0gcifBe9L2WVD3k7zdeJwevi7NguZu/2RUXlUollB6EMcYKoqgi9siWXo8svVvcG2RqqmxZGWsP68nUb4X1PgCp1g3s2gZZ07nTO+EXYz06x8x3LSOKUjjz9oYMPDdvyRzChoZJnZImOkdyaCfPkO0rruwmMVFBeHEJHlhY0xt0kMepBu697abhe1uC314KWP8A04Ix9ljf7n1XP9pNoY6mojFPmcGhzXuykN33Fr689dFq4LGrT5Pnu1Ndqc+nlLDFVHnnyXXnw+HPgdtw/FIZxeKRr+wHUd7d4WYuBMeQQQSCNxGhHcVv8N2yq4tOk6RvKQZv5ve9UjqV+pHy2HtuD4yRr3HXkUMwv2gwvsJmOjPMddvpqPIqT4fikM4JhljktvyODiPtAag966IzUuh62HU4sy/Llf35GYiIrG4REQGNXMu0rlW3dK4yQhrXPcRJYNBcdMl9BwXXSFDdsYuimppg17gDK1wYwud1mC2g7QFaLalaMc8IzxuMnS/6c2ZgVUd1PJ4ljf8AqcFK9nKaphZldEPGRvrlv2rLOOPPu0lT++wM+ZVUGNHXpIXR8tQ4+m5WnNtcnPp9PihK4W38f6MrpZ+LIW90j3enRj5r0RznXpYwOXQu+fS/ctVW7Wxs/wBKV3cG29StPUe0O3u05/efb5ArneSC8T0Vjk/AlppHnfPIPstjA/ma4+qtVGDRyC0rpJByLy0fyZVCZfaHOfdijb35nfgtXiG11RM3K8tAPBrSPmSo76KDwya6G628wmGGKPoWBpLyHWc5xtl0vck71C8xVzp77ymUFc+WalK0b4IOMaaS932i1JZws4Ag8FrYHdC83a50d7i2tu3vW1LFTkVIyo0lGy9NX087bOD3m3wuuPFQ2UAOa61wHa35Xt8lKgLLW4nR3u5o14jn2raOVX0M3BrxLEjcttbtO533H8V6sSlqcnVdqw+Nv7LcYThEk8rYosrswJaXOA0AubnjpyuVSePxietou0EvQzP3P+H7TCV6kpXyuDI2Oe48Ggk+nBdMwX2aRNs6okMp+Fl2s8/ePoplTUsNPGcjY4WDUkWaO9zvvKmOnf6i+bteC4xK/ocxwj2cTvs6dzYW/COu/wAgco8z3Kb4LsnS01iyMPeP15Ou6/McB4ALAxz2hUsV2x3nd+zozxed/gCoPi211bU3APRM+FnUv2Fx6x+S0vHDpycOR6rOryy2x+X7dWdSxjaempv82UZvgb1n+Q3eNlEqzbWpnB+ixthbwfLq49rRaw8j3rmlPUPY674yfA37wOKkOH4412l79h3qZb5Lg8TXat6dVgx7n/tLp8Ir+X8DOfhpkdnqZJJndpOX8fLRZ7GsYLNbYcmjTxO7zWJNibGRPkO5jbkczwA7yoZhtTJiFUyGV7mxuLzlZYAANLvHcN995VYQtco8CtZ2nL86bpfL4RVIlVftDBHcOewHk36x3cQ3QHvKwYK+pqf/AGtK94O58pszy0b6lTLBdkqSDVsLXOB95/Xd3i+g8AtviGKwU7bzSsjFtA4i5+y3efALZYork9LD2Tgx8vn7+/EiNDsBVT2+l1eRv/xwDhbdfQDycuwbE7H0uHxf8swtdI1nSPc5znPIBte+g947gBqueUm1c1R1cOop6rf9Y4dFB/8Ao7Qm/A5eK6RsXDXtgIxB0LpM3U6G/VZYWa8kAEg33cOJVz0IQjBVFV7iQIiIXCIiAIiIDGqKQOWkr8FvwUkRQ0Smc3r8B7FGsQ2dvwXZ5aZrt4WvqMGadyzliTNI5GjhdTgDhu9VgS0L272rttXs72LUVOzfYsXhZqspyF0RHAhUEWXTqjZkfD6LWzbLDkqPHIt3iIK2Uq4JAVKJdlewrFfsye1V2MtvRpAAvDGFuDs67tXowJ6jaydyItPg7HEnUX5Wt5KnZ+pdRVUTnH6sPBvr7p0dbtsTopcMBcqnbNZhZwzDfqFeMpIj0PEysW9pRN20kV+GeT5hgPzPgohX1c9S7NUSudybfQdzdw8ApZHsz2aLKi2YHJS98upqs0Mf+NV7er+f9ENpaRg91uvM6lbGHDi5TCDZzsWzpcBtwRYmYyzXyROkwMEWIusqfYWGYatseDm6O8+PjdTukwbsW5pcLtwW8IUc85KXU4TtF7N65sThAfpLDY5dGyixvuJs7wN+xRfY7DKyKqD2UVRK9mZmURvbZ5FrPcW2bpzX1jDTBqvLYwjCMfVOPUGxGLVWtRPHQRn9SL6ya3IuBsD2h3gpZgPsuw+mOcxGplvcyVB6Uk88p6t/BTVELHjGgAAAADQAaADsC9REAREQBERAEREAREQBERAFS6MHgqkQFh9I08FYfhjCs5FFE2at+DNPJWXYGOQW6RKQtkfds+OSt/4dHJSRE2obmRv/AA+OSrbgI5KQom1E7maRmCDkrzMHb2LaolIi2YLMNaFfZStHBX0SkLKWsA4KpEUkBERAEREAREQBERAf/9k="/>
          <p:cNvSpPr>
            <a:spLocks noChangeAspect="1" noChangeArrowheads="1"/>
          </p:cNvSpPr>
          <p:nvPr/>
        </p:nvSpPr>
        <p:spPr bwMode="auto">
          <a:xfrm>
            <a:off x="155575" y="-1211263"/>
            <a:ext cx="3038475" cy="25336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4" name="3 CuadroTexto"/>
          <p:cNvSpPr txBox="1"/>
          <p:nvPr/>
        </p:nvSpPr>
        <p:spPr>
          <a:xfrm>
            <a:off x="1185333" y="2550017"/>
            <a:ext cx="9575800" cy="2800767"/>
          </a:xfrm>
          <a:prstGeom prst="rect">
            <a:avLst/>
          </a:prstGeom>
          <a:noFill/>
        </p:spPr>
        <p:txBody>
          <a:bodyPr wrap="square" rtlCol="0">
            <a:spAutoFit/>
          </a:bodyPr>
          <a:lstStyle/>
          <a:p>
            <a:pPr algn="just">
              <a:lnSpc>
                <a:spcPts val="1200"/>
              </a:lnSpc>
              <a:spcAft>
                <a:spcPts val="0"/>
              </a:spcAft>
            </a:pPr>
            <a:r>
              <a:rPr lang="es-CO" sz="1600" dirty="0">
                <a:solidFill>
                  <a:schemeClr val="tx1">
                    <a:lumMod val="95000"/>
                    <a:lumOff val="5000"/>
                  </a:schemeClr>
                </a:solidFill>
                <a:latin typeface="+mj-lt"/>
                <a:ea typeface="Calibri"/>
                <a:cs typeface="Times New Roman"/>
              </a:rPr>
              <a:t>El Consultorio Jurídico es una parte fundamental del proceso educativo, como “unidad articuladora con la comunidad” se constituye en el campo de acción en el que el estudiante puede y debe poner a prueba los conocimientos adquiridos con anterioridad, buscando la asesoría y solución a los diferentes problemas de los usuarios que acuden diariamente en búsqueda de ayuda. </a:t>
            </a:r>
            <a:endParaRPr lang="es-MX" sz="1600" dirty="0">
              <a:solidFill>
                <a:schemeClr val="tx1">
                  <a:lumMod val="95000"/>
                  <a:lumOff val="5000"/>
                </a:schemeClr>
              </a:solidFill>
              <a:latin typeface="+mj-lt"/>
              <a:ea typeface="Calibri"/>
              <a:cs typeface="Times New Roman"/>
            </a:endParaRPr>
          </a:p>
          <a:p>
            <a:pPr algn="just">
              <a:lnSpc>
                <a:spcPts val="1200"/>
              </a:lnSpc>
              <a:spcAft>
                <a:spcPts val="0"/>
              </a:spcAft>
            </a:pPr>
            <a:r>
              <a:rPr lang="es-CO" sz="1600" dirty="0">
                <a:solidFill>
                  <a:schemeClr val="tx1">
                    <a:lumMod val="95000"/>
                    <a:lumOff val="5000"/>
                  </a:schemeClr>
                </a:solidFill>
                <a:latin typeface="+mj-lt"/>
                <a:ea typeface="Times New Roman"/>
                <a:cs typeface="Times New Roman"/>
              </a:rPr>
              <a:t> </a:t>
            </a:r>
            <a:endParaRPr lang="es-MX" sz="1600" dirty="0">
              <a:solidFill>
                <a:schemeClr val="tx1">
                  <a:lumMod val="95000"/>
                  <a:lumOff val="5000"/>
                </a:schemeClr>
              </a:solidFill>
              <a:latin typeface="+mj-lt"/>
              <a:ea typeface="Calibri"/>
              <a:cs typeface="Times New Roman"/>
            </a:endParaRPr>
          </a:p>
          <a:p>
            <a:pPr algn="just">
              <a:lnSpc>
                <a:spcPts val="1200"/>
              </a:lnSpc>
              <a:spcAft>
                <a:spcPts val="0"/>
              </a:spcAft>
            </a:pPr>
            <a:endParaRPr lang="es-CO" sz="1600" dirty="0" smtClean="0">
              <a:solidFill>
                <a:schemeClr val="tx1">
                  <a:lumMod val="95000"/>
                  <a:lumOff val="5000"/>
                </a:schemeClr>
              </a:solidFill>
              <a:latin typeface="+mj-lt"/>
              <a:ea typeface="Times New Roman"/>
              <a:cs typeface="Times New Roman"/>
            </a:endParaRPr>
          </a:p>
          <a:p>
            <a:pPr algn="just">
              <a:lnSpc>
                <a:spcPts val="1200"/>
              </a:lnSpc>
              <a:spcAft>
                <a:spcPts val="0"/>
              </a:spcAft>
            </a:pPr>
            <a:r>
              <a:rPr lang="es-CO" sz="1600" dirty="0" smtClean="0">
                <a:solidFill>
                  <a:schemeClr val="tx1">
                    <a:lumMod val="95000"/>
                    <a:lumOff val="5000"/>
                  </a:schemeClr>
                </a:solidFill>
                <a:latin typeface="+mj-lt"/>
                <a:ea typeface="Times New Roman"/>
                <a:cs typeface="Times New Roman"/>
              </a:rPr>
              <a:t>El </a:t>
            </a:r>
            <a:r>
              <a:rPr lang="es-CO" sz="1600" dirty="0">
                <a:solidFill>
                  <a:schemeClr val="tx1">
                    <a:lumMod val="95000"/>
                    <a:lumOff val="5000"/>
                  </a:schemeClr>
                </a:solidFill>
                <a:latin typeface="+mj-lt"/>
                <a:ea typeface="Times New Roman"/>
                <a:cs typeface="Times New Roman"/>
              </a:rPr>
              <a:t>Consultorio Jurídico de la Universidad Militar Nueva Granada, tiene como misión “prestar un servicio social a la comunidad y propender por la aplicación práctica de los conocimientos jurídicos, por parte de los estudiantes de los dos últimos años del programa de Derecho</a:t>
            </a:r>
            <a:r>
              <a:rPr lang="es-CO" sz="1600" dirty="0" smtClean="0">
                <a:solidFill>
                  <a:schemeClr val="tx1">
                    <a:lumMod val="95000"/>
                    <a:lumOff val="5000"/>
                  </a:schemeClr>
                </a:solidFill>
                <a:latin typeface="+mj-lt"/>
                <a:ea typeface="Times New Roman"/>
                <a:cs typeface="Times New Roman"/>
              </a:rPr>
              <a:t>”</a:t>
            </a:r>
            <a:endParaRPr lang="es-MX" sz="1600" dirty="0">
              <a:solidFill>
                <a:schemeClr val="tx1">
                  <a:lumMod val="95000"/>
                  <a:lumOff val="5000"/>
                </a:schemeClr>
              </a:solidFill>
              <a:latin typeface="+mj-lt"/>
              <a:ea typeface="Calibri"/>
              <a:cs typeface="Times New Roman"/>
            </a:endParaRPr>
          </a:p>
          <a:p>
            <a:pPr algn="just">
              <a:lnSpc>
                <a:spcPts val="1200"/>
              </a:lnSpc>
              <a:spcAft>
                <a:spcPts val="0"/>
              </a:spcAft>
            </a:pPr>
            <a:r>
              <a:rPr lang="es-CO" sz="1600" dirty="0">
                <a:solidFill>
                  <a:schemeClr val="tx1">
                    <a:lumMod val="95000"/>
                    <a:lumOff val="5000"/>
                  </a:schemeClr>
                </a:solidFill>
                <a:latin typeface="+mj-lt"/>
                <a:ea typeface="Times New Roman"/>
                <a:cs typeface="Times New Roman"/>
              </a:rPr>
              <a:t> </a:t>
            </a:r>
            <a:endParaRPr lang="es-MX" sz="1600" dirty="0">
              <a:solidFill>
                <a:schemeClr val="tx1">
                  <a:lumMod val="95000"/>
                  <a:lumOff val="5000"/>
                </a:schemeClr>
              </a:solidFill>
              <a:latin typeface="+mj-lt"/>
              <a:ea typeface="Calibri"/>
              <a:cs typeface="Times New Roman"/>
            </a:endParaRPr>
          </a:p>
          <a:p>
            <a:pPr algn="just">
              <a:lnSpc>
                <a:spcPts val="1200"/>
              </a:lnSpc>
              <a:spcAft>
                <a:spcPts val="0"/>
              </a:spcAft>
            </a:pPr>
            <a:endParaRPr lang="es-CO" sz="1600" dirty="0" smtClean="0">
              <a:solidFill>
                <a:schemeClr val="tx1">
                  <a:lumMod val="95000"/>
                  <a:lumOff val="5000"/>
                </a:schemeClr>
              </a:solidFill>
              <a:latin typeface="+mj-lt"/>
              <a:ea typeface="Times New Roman"/>
              <a:cs typeface="Times New Roman"/>
            </a:endParaRPr>
          </a:p>
          <a:p>
            <a:pPr algn="just">
              <a:lnSpc>
                <a:spcPts val="1200"/>
              </a:lnSpc>
              <a:spcAft>
                <a:spcPts val="0"/>
              </a:spcAft>
            </a:pPr>
            <a:r>
              <a:rPr lang="es-CO" sz="1600" dirty="0" smtClean="0">
                <a:solidFill>
                  <a:schemeClr val="tx1">
                    <a:lumMod val="95000"/>
                    <a:lumOff val="5000"/>
                  </a:schemeClr>
                </a:solidFill>
                <a:latin typeface="+mj-lt"/>
                <a:ea typeface="Times New Roman"/>
                <a:cs typeface="Times New Roman"/>
              </a:rPr>
              <a:t>Le </a:t>
            </a:r>
            <a:r>
              <a:rPr lang="es-CO" sz="1600" dirty="0">
                <a:solidFill>
                  <a:schemeClr val="tx1">
                    <a:lumMod val="95000"/>
                    <a:lumOff val="5000"/>
                  </a:schemeClr>
                </a:solidFill>
                <a:latin typeface="+mj-lt"/>
                <a:ea typeface="Times New Roman"/>
                <a:cs typeface="Times New Roman"/>
              </a:rPr>
              <a:t>compete prestar servicios de asesoría jurídica gratuita a la población de menores recursos económicos, en actuaciones judiciales y extrajudiciales en las diferentes áreas del derecho, de acuerdo con la constitución política, la ley y los reglamentos.</a:t>
            </a:r>
            <a:endParaRPr lang="es-MX" sz="1600" dirty="0">
              <a:solidFill>
                <a:schemeClr val="tx1">
                  <a:lumMod val="95000"/>
                  <a:lumOff val="5000"/>
                </a:schemeClr>
              </a:solidFill>
              <a:latin typeface="+mj-lt"/>
              <a:ea typeface="Calibri"/>
              <a:cs typeface="Times New Roman"/>
            </a:endParaRPr>
          </a:p>
          <a:p>
            <a:endParaRPr lang="es-CO" dirty="0"/>
          </a:p>
          <a:p>
            <a:pPr algn="r"/>
            <a:r>
              <a:rPr lang="es-CO" sz="1600" dirty="0" smtClean="0">
                <a:solidFill>
                  <a:prstClr val="black">
                    <a:lumMod val="95000"/>
                    <a:lumOff val="5000"/>
                  </a:prstClr>
                </a:solidFill>
                <a:latin typeface="Garamond"/>
                <a:ea typeface="Times New Roman"/>
                <a:cs typeface="Times New Roman"/>
              </a:rPr>
              <a:t>Resolución </a:t>
            </a:r>
            <a:r>
              <a:rPr lang="es-CO" sz="1600" dirty="0">
                <a:solidFill>
                  <a:prstClr val="black">
                    <a:lumMod val="95000"/>
                    <a:lumOff val="5000"/>
                  </a:prstClr>
                </a:solidFill>
                <a:latin typeface="Garamond"/>
                <a:ea typeface="Times New Roman"/>
                <a:cs typeface="Times New Roman"/>
              </a:rPr>
              <a:t>0128 de 2015 </a:t>
            </a:r>
            <a:r>
              <a:rPr lang="es-CO" sz="1600" dirty="0" smtClean="0">
                <a:solidFill>
                  <a:prstClr val="black">
                    <a:lumMod val="95000"/>
                    <a:lumOff val="5000"/>
                  </a:prstClr>
                </a:solidFill>
                <a:latin typeface="Garamond"/>
                <a:ea typeface="Times New Roman"/>
                <a:cs typeface="Times New Roman"/>
              </a:rPr>
              <a:t>UMNG.</a:t>
            </a:r>
            <a:endParaRPr lang="es-CO" dirty="0"/>
          </a:p>
        </p:txBody>
      </p:sp>
    </p:spTree>
    <p:extLst>
      <p:ext uri="{BB962C8B-B14F-4D97-AF65-F5344CB8AC3E}">
        <p14:creationId xmlns:p14="http://schemas.microsoft.com/office/powerpoint/2010/main" val="15531047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3"/>
          <p:cNvSpPr>
            <a:spLocks noGrp="1"/>
          </p:cNvSpPr>
          <p:nvPr>
            <p:ph type="body" sz="half" idx="2"/>
          </p:nvPr>
        </p:nvSpPr>
        <p:spPr>
          <a:xfrm>
            <a:off x="1295399" y="1173707"/>
            <a:ext cx="5418668" cy="4585648"/>
          </a:xfrm>
          <a:solidFill>
            <a:schemeClr val="bg2">
              <a:lumMod val="90000"/>
            </a:schemeClr>
          </a:solidFill>
        </p:spPr>
        <p:txBody>
          <a:bodyPr>
            <a:noAutofit/>
          </a:bodyPr>
          <a:lstStyle/>
          <a:p>
            <a:r>
              <a:rPr lang="es-MX" sz="1600" dirty="0">
                <a:latin typeface="+mj-lt"/>
              </a:rPr>
              <a:t>11.	En las acciones del expediente debe quedar constancia de la terminación por la causa que sea (cesación, fallo, auto inhibitorio, </a:t>
            </a:r>
            <a:r>
              <a:rPr lang="es-MX" sz="1600" dirty="0" err="1">
                <a:latin typeface="+mj-lt"/>
              </a:rPr>
              <a:t>etc</a:t>
            </a:r>
            <a:r>
              <a:rPr lang="es-MX" sz="1600" dirty="0">
                <a:latin typeface="+mj-lt"/>
              </a:rPr>
              <a:t>) y la fecha de ejecutoria de la decisión.</a:t>
            </a:r>
          </a:p>
          <a:p>
            <a:r>
              <a:rPr lang="es-MX" sz="1600" dirty="0" smtClean="0">
                <a:latin typeface="+mj-lt"/>
              </a:rPr>
              <a:t>12</a:t>
            </a:r>
            <a:r>
              <a:rPr lang="es-MX" sz="1600" dirty="0">
                <a:latin typeface="+mj-lt"/>
              </a:rPr>
              <a:t>.	Los procesos terminados en cada semestre deben evaluarse para que sean cerrados.</a:t>
            </a:r>
          </a:p>
          <a:p>
            <a:r>
              <a:rPr lang="es-MX" sz="1600" dirty="0" smtClean="0">
                <a:latin typeface="+mj-lt"/>
              </a:rPr>
              <a:t>13</a:t>
            </a:r>
            <a:r>
              <a:rPr lang="es-MX" sz="1600" dirty="0">
                <a:latin typeface="+mj-lt"/>
              </a:rPr>
              <a:t>.	Tener en cuenta que las acciones que se evalúan, son las de cada semestre, aunque el estudiante tenga el proceso desde el semestre anterior.</a:t>
            </a:r>
          </a:p>
          <a:p>
            <a:r>
              <a:rPr lang="es-MX" sz="1600" dirty="0" smtClean="0">
                <a:latin typeface="+mj-lt"/>
              </a:rPr>
              <a:t>14</a:t>
            </a:r>
            <a:r>
              <a:rPr lang="es-MX" sz="1600" dirty="0">
                <a:latin typeface="+mj-lt"/>
              </a:rPr>
              <a:t>.	Se deben </a:t>
            </a:r>
            <a:r>
              <a:rPr lang="es-MX" sz="1600" dirty="0" smtClean="0">
                <a:latin typeface="+mj-lt"/>
              </a:rPr>
              <a:t>adelantar gestiones por los </a:t>
            </a:r>
            <a:r>
              <a:rPr lang="es-MX" sz="1600" dirty="0">
                <a:latin typeface="+mj-lt"/>
              </a:rPr>
              <a:t>estudiantes (acciones del expediente) por lo menos una por </a:t>
            </a:r>
            <a:r>
              <a:rPr lang="es-MX" sz="1600" dirty="0" smtClean="0">
                <a:latin typeface="+mj-lt"/>
              </a:rPr>
              <a:t>mes. El docente dejara las </a:t>
            </a:r>
            <a:r>
              <a:rPr lang="es-MX" sz="1600" dirty="0">
                <a:latin typeface="+mj-lt"/>
              </a:rPr>
              <a:t>constancias de su cumplimiento o no.</a:t>
            </a:r>
          </a:p>
          <a:p>
            <a:r>
              <a:rPr lang="es-MX" sz="1600" dirty="0" smtClean="0">
                <a:latin typeface="+mj-lt"/>
              </a:rPr>
              <a:t>15</a:t>
            </a:r>
            <a:r>
              <a:rPr lang="es-MX" sz="1600" dirty="0">
                <a:latin typeface="+mj-lt"/>
              </a:rPr>
              <a:t>.	De las citaciones que se les haga a los estudiantes y en general de todas las actuaciones que se surtan, </a:t>
            </a:r>
            <a:r>
              <a:rPr lang="es-MX" sz="1600" dirty="0" smtClean="0">
                <a:latin typeface="+mj-lt"/>
              </a:rPr>
              <a:t>se deja la </a:t>
            </a:r>
            <a:r>
              <a:rPr lang="es-MX" sz="1600" dirty="0">
                <a:latin typeface="+mj-lt"/>
              </a:rPr>
              <a:t>respectiva constancia en las acciones del expediente. Estas anotaciones son el soporte para la evaluación de cada estudiante al culminar el periodo.</a:t>
            </a:r>
          </a:p>
          <a:p>
            <a:endParaRPr lang="es-CO" sz="2000" dirty="0" smtClean="0"/>
          </a:p>
        </p:txBody>
      </p:sp>
      <p:pic>
        <p:nvPicPr>
          <p:cNvPr id="5" name="Picture 2" descr="http://webstudio316.com/wp-content/uploads/2012/04/reglas-no-escritas-del-dise%C3%B1o-we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3734" y="1678330"/>
            <a:ext cx="3038475" cy="34059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41329849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3"/>
          <p:cNvSpPr>
            <a:spLocks noGrp="1"/>
          </p:cNvSpPr>
          <p:nvPr>
            <p:ph type="body" sz="half" idx="2"/>
          </p:nvPr>
        </p:nvSpPr>
        <p:spPr>
          <a:xfrm>
            <a:off x="1295399" y="1173707"/>
            <a:ext cx="5418668" cy="4685226"/>
          </a:xfrm>
          <a:solidFill>
            <a:schemeClr val="bg2">
              <a:lumMod val="90000"/>
            </a:schemeClr>
          </a:solidFill>
        </p:spPr>
        <p:txBody>
          <a:bodyPr>
            <a:noAutofit/>
          </a:bodyPr>
          <a:lstStyle/>
          <a:p>
            <a:r>
              <a:rPr lang="es-MX" sz="1600" dirty="0">
                <a:latin typeface="+mj-lt"/>
              </a:rPr>
              <a:t>16.	</a:t>
            </a:r>
            <a:r>
              <a:rPr lang="es-MX" sz="1600" dirty="0" smtClean="0">
                <a:latin typeface="+mj-lt"/>
              </a:rPr>
              <a:t>Los </a:t>
            </a:r>
            <a:r>
              <a:rPr lang="es-MX" sz="1600" dirty="0">
                <a:latin typeface="+mj-lt"/>
              </a:rPr>
              <a:t>docentes pueden citar a los estudiantes las veces que consideren necesario al consultorio para darles las asesoría correspondiente</a:t>
            </a:r>
            <a:r>
              <a:rPr lang="es-MX" sz="1600" dirty="0" smtClean="0">
                <a:latin typeface="+mj-lt"/>
              </a:rPr>
              <a:t>. Igualmente el estudiante puede asistir para consultar, proponer alternativas de defensa y recibir las orientaciones del caso.</a:t>
            </a:r>
            <a:endParaRPr lang="es-MX" sz="1600" dirty="0">
              <a:latin typeface="+mj-lt"/>
            </a:endParaRPr>
          </a:p>
          <a:p>
            <a:endParaRPr lang="es-MX" sz="1600" dirty="0">
              <a:latin typeface="+mj-lt"/>
            </a:endParaRPr>
          </a:p>
          <a:p>
            <a:r>
              <a:rPr lang="es-MX" sz="1600" dirty="0" smtClean="0">
                <a:latin typeface="+mj-lt"/>
              </a:rPr>
              <a:t>17.</a:t>
            </a:r>
            <a:r>
              <a:rPr lang="es-MX" sz="1600" dirty="0">
                <a:latin typeface="+mj-lt"/>
              </a:rPr>
              <a:t>	</a:t>
            </a:r>
            <a:r>
              <a:rPr lang="es-MX" sz="1600" dirty="0" smtClean="0">
                <a:latin typeface="+mj-lt"/>
              </a:rPr>
              <a:t>La inasistencia a los turnos del consultorio, deben ser justificados de conformidad con el reglamento de pregrado.</a:t>
            </a:r>
            <a:endParaRPr lang="es-MX" sz="1600" dirty="0">
              <a:latin typeface="+mj-lt"/>
            </a:endParaRPr>
          </a:p>
          <a:p>
            <a:endParaRPr lang="es-MX" sz="1600" dirty="0">
              <a:latin typeface="+mj-lt"/>
            </a:endParaRPr>
          </a:p>
          <a:p>
            <a:r>
              <a:rPr lang="es-MX" sz="1600" dirty="0">
                <a:latin typeface="+mj-lt"/>
              </a:rPr>
              <a:t>19</a:t>
            </a:r>
            <a:r>
              <a:rPr lang="es-MX" sz="1600" dirty="0" smtClean="0">
                <a:latin typeface="+mj-lt"/>
              </a:rPr>
              <a:t>.</a:t>
            </a:r>
            <a:r>
              <a:rPr lang="es-MX" sz="1600" dirty="0">
                <a:latin typeface="+mj-lt"/>
              </a:rPr>
              <a:t> </a:t>
            </a:r>
            <a:r>
              <a:rPr lang="es-MX" sz="1600" dirty="0" smtClean="0">
                <a:latin typeface="+mj-lt"/>
              </a:rPr>
              <a:t>La inasistencia por el estudiante a cualquier actividad del consultorio deberá ser justificada y se compensará el turno respectivo.</a:t>
            </a:r>
          </a:p>
          <a:p>
            <a:r>
              <a:rPr lang="es-MX" sz="1600" dirty="0" smtClean="0">
                <a:latin typeface="+mj-lt"/>
              </a:rPr>
              <a:t>20. Para la evaluación el docente tendrá en cuenta la matriz establecida. </a:t>
            </a:r>
          </a:p>
          <a:p>
            <a:pPr algn="just"/>
            <a:endParaRPr lang="es-CO" sz="2000" dirty="0" smtClean="0"/>
          </a:p>
        </p:txBody>
      </p:sp>
      <p:pic>
        <p:nvPicPr>
          <p:cNvPr id="6" name="Picture 2" descr="http://us.cdn4.123rf.com/168nwm/raywoo/raywoo1305/raywoo130500069/19486414-rules-list-written-on-white-pap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13579" y="1346199"/>
            <a:ext cx="2643888" cy="412326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238687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29501" y="2810932"/>
            <a:ext cx="9601196" cy="1303867"/>
          </a:xfrm>
        </p:spPr>
        <p:txBody>
          <a:bodyPr>
            <a:noAutofit/>
          </a:bodyPr>
          <a:lstStyle/>
          <a:p>
            <a:pPr algn="r"/>
            <a:r>
              <a:rPr lang="es-CO" sz="2000" dirty="0" smtClean="0"/>
              <a:t>UNIVERSIDAD MILITAR NUEVA GRANADA</a:t>
            </a:r>
            <a:r>
              <a:rPr lang="es-CO" sz="2000" dirty="0">
                <a:solidFill>
                  <a:prstClr val="black">
                    <a:lumMod val="85000"/>
                    <a:lumOff val="15000"/>
                  </a:prstClr>
                </a:solidFill>
              </a:rPr>
              <a:t> </a:t>
            </a:r>
            <a:r>
              <a:rPr lang="es-CO" sz="2000" dirty="0" smtClean="0">
                <a:solidFill>
                  <a:prstClr val="black">
                    <a:lumMod val="85000"/>
                    <a:lumOff val="15000"/>
                  </a:prstClr>
                </a:solidFill>
              </a:rPr>
              <a:t/>
            </a:r>
            <a:br>
              <a:rPr lang="es-CO" sz="2000" dirty="0" smtClean="0">
                <a:solidFill>
                  <a:prstClr val="black">
                    <a:lumMod val="85000"/>
                    <a:lumOff val="15000"/>
                  </a:prstClr>
                </a:solidFill>
              </a:rPr>
            </a:br>
            <a:r>
              <a:rPr lang="es-CO" sz="2000" dirty="0" smtClean="0">
                <a:solidFill>
                  <a:prstClr val="black">
                    <a:lumMod val="85000"/>
                    <a:lumOff val="15000"/>
                  </a:prstClr>
                </a:solidFill>
              </a:rPr>
              <a:t>CONSULTORIO </a:t>
            </a:r>
            <a:r>
              <a:rPr lang="es-CO" sz="2000" dirty="0">
                <a:solidFill>
                  <a:prstClr val="black">
                    <a:lumMod val="85000"/>
                    <a:lumOff val="15000"/>
                  </a:prstClr>
                </a:solidFill>
              </a:rPr>
              <a:t>JURÍDICO</a:t>
            </a:r>
            <a:r>
              <a:rPr lang="es-CO" sz="2000" dirty="0" smtClean="0"/>
              <a:t> </a:t>
            </a:r>
            <a:br>
              <a:rPr lang="es-CO" sz="2000" dirty="0" smtClean="0"/>
            </a:br>
            <a:r>
              <a:rPr lang="es-CO" sz="2000" dirty="0" smtClean="0">
                <a:effectLst>
                  <a:outerShdw blurRad="38100" dist="38100" dir="2700000" algn="tl">
                    <a:srgbClr val="000000">
                      <a:alpha val="43137"/>
                    </a:srgbClr>
                  </a:outerShdw>
                </a:effectLst>
              </a:rPr>
              <a:t>Guía para el estudiante del consultorio jurídico</a:t>
            </a:r>
            <a:r>
              <a:rPr lang="es-CO" sz="2000" dirty="0"/>
              <a:t/>
            </a:r>
            <a:br>
              <a:rPr lang="es-CO" sz="2000" dirty="0"/>
            </a:br>
            <a:r>
              <a:rPr lang="es-CO" sz="2000" dirty="0" smtClean="0"/>
              <a:t/>
            </a:r>
            <a:br>
              <a:rPr lang="es-CO" sz="2000" dirty="0" smtClean="0"/>
            </a:br>
            <a:r>
              <a:rPr lang="es-CO" sz="2000" dirty="0" smtClean="0"/>
              <a:t>LUIS ADELMO SÁNCHEZ HERNÁNDEZ</a:t>
            </a:r>
            <a:br>
              <a:rPr lang="es-CO" sz="2000" dirty="0" smtClean="0"/>
            </a:br>
            <a:r>
              <a:rPr lang="es-CO" sz="2000" dirty="0" smtClean="0"/>
              <a:t>Coordinador Área Derecho Público</a:t>
            </a:r>
            <a:br>
              <a:rPr lang="es-CO" sz="2000" dirty="0" smtClean="0"/>
            </a:br>
            <a:r>
              <a:rPr lang="es-CO" sz="2000" dirty="0" smtClean="0"/>
              <a:t>2016-II</a:t>
            </a:r>
            <a:endParaRPr lang="es-CO" sz="2000" dirty="0"/>
          </a:p>
        </p:txBody>
      </p:sp>
      <p:pic>
        <p:nvPicPr>
          <p:cNvPr id="3" name="Imagen 4" descr="http://img1.imagenesgratis.com/ig/bandera-colombia/bandera-colombia_008.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26094" y="4720485"/>
            <a:ext cx="1886973" cy="130778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9526645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3"/>
          <p:cNvSpPr>
            <a:spLocks noGrp="1"/>
          </p:cNvSpPr>
          <p:nvPr>
            <p:ph type="body" sz="half" idx="2"/>
          </p:nvPr>
        </p:nvSpPr>
        <p:spPr>
          <a:xfrm>
            <a:off x="4620126" y="1109133"/>
            <a:ext cx="6615141" cy="4411134"/>
          </a:xfrm>
        </p:spPr>
        <p:txBody>
          <a:bodyPr>
            <a:normAutofit/>
          </a:bodyPr>
          <a:lstStyle/>
          <a:p>
            <a:pPr marL="342900" lvl="0" indent="-342900" algn="just">
              <a:lnSpc>
                <a:spcPts val="1200"/>
              </a:lnSpc>
              <a:spcAft>
                <a:spcPts val="0"/>
              </a:spcAft>
              <a:buFont typeface="+mj-lt"/>
              <a:buAutoNum type="romanUcPeriod"/>
            </a:pPr>
            <a:endParaRPr lang="es-CO" b="1" u="sng" dirty="0" smtClean="0">
              <a:solidFill>
                <a:srgbClr val="333333"/>
              </a:solidFill>
              <a:latin typeface="Times New Roman"/>
              <a:ea typeface="Times New Roman"/>
              <a:cs typeface="Times New Roman"/>
            </a:endParaRPr>
          </a:p>
          <a:p>
            <a:pPr marL="342900" lvl="0" indent="-342900" algn="just">
              <a:lnSpc>
                <a:spcPts val="1200"/>
              </a:lnSpc>
              <a:spcAft>
                <a:spcPts val="0"/>
              </a:spcAft>
              <a:buFont typeface="+mj-lt"/>
              <a:buAutoNum type="romanUcPeriod"/>
            </a:pPr>
            <a:endParaRPr lang="es-CO" b="1" u="sng" dirty="0">
              <a:solidFill>
                <a:srgbClr val="333333"/>
              </a:solidFill>
              <a:latin typeface="Times New Roman"/>
              <a:ea typeface="Times New Roman"/>
              <a:cs typeface="Times New Roman"/>
            </a:endParaRPr>
          </a:p>
          <a:p>
            <a:pPr marL="342900" lvl="0" indent="-342900" algn="just">
              <a:lnSpc>
                <a:spcPts val="1200"/>
              </a:lnSpc>
              <a:spcAft>
                <a:spcPts val="0"/>
              </a:spcAft>
              <a:buFont typeface="+mj-lt"/>
              <a:buAutoNum type="romanUcPeriod"/>
            </a:pPr>
            <a:endParaRPr lang="es-CO" b="1" u="sng" dirty="0" smtClean="0">
              <a:solidFill>
                <a:srgbClr val="333333"/>
              </a:solidFill>
              <a:latin typeface="Times New Roman"/>
              <a:ea typeface="Times New Roman"/>
              <a:cs typeface="Times New Roman"/>
            </a:endParaRPr>
          </a:p>
          <a:p>
            <a:pPr marL="342900" lvl="0" indent="-342900" algn="just">
              <a:lnSpc>
                <a:spcPts val="1200"/>
              </a:lnSpc>
              <a:spcAft>
                <a:spcPts val="0"/>
              </a:spcAft>
              <a:buFont typeface="+mj-lt"/>
              <a:buAutoNum type="romanUcPeriod"/>
            </a:pPr>
            <a:endParaRPr lang="es-CO" b="1" u="sng" dirty="0">
              <a:solidFill>
                <a:srgbClr val="333333"/>
              </a:solidFill>
              <a:latin typeface="Times New Roman"/>
              <a:ea typeface="Times New Roman"/>
              <a:cs typeface="Times New Roman"/>
            </a:endParaRPr>
          </a:p>
          <a:p>
            <a:pPr marL="342900" lvl="0" indent="-342900" algn="just">
              <a:lnSpc>
                <a:spcPts val="1200"/>
              </a:lnSpc>
              <a:spcAft>
                <a:spcPts val="0"/>
              </a:spcAft>
              <a:buFont typeface="+mj-lt"/>
              <a:buAutoNum type="romanUcPeriod"/>
            </a:pPr>
            <a:endParaRPr lang="es-CO" b="1" u="sng" dirty="0" smtClean="0">
              <a:solidFill>
                <a:srgbClr val="333333"/>
              </a:solidFill>
              <a:latin typeface="Times New Roman"/>
              <a:ea typeface="Times New Roman"/>
              <a:cs typeface="Times New Roman"/>
            </a:endParaRPr>
          </a:p>
          <a:p>
            <a:pPr lvl="0" algn="just">
              <a:lnSpc>
                <a:spcPts val="1200"/>
              </a:lnSpc>
              <a:spcAft>
                <a:spcPts val="0"/>
              </a:spcAft>
            </a:pPr>
            <a:r>
              <a:rPr lang="es-CO" sz="2100" b="1" dirty="0" smtClean="0">
                <a:solidFill>
                  <a:schemeClr val="tx1">
                    <a:lumMod val="95000"/>
                    <a:lumOff val="5000"/>
                  </a:schemeClr>
                </a:solidFill>
                <a:latin typeface="+mj-lt"/>
                <a:ea typeface="Times New Roman"/>
                <a:cs typeface="Times New Roman"/>
              </a:rPr>
              <a:t>Fundamento </a:t>
            </a:r>
            <a:r>
              <a:rPr lang="es-CO" sz="2100" b="1" dirty="0">
                <a:solidFill>
                  <a:schemeClr val="tx1">
                    <a:lumMod val="95000"/>
                    <a:lumOff val="5000"/>
                  </a:schemeClr>
                </a:solidFill>
                <a:latin typeface="+mj-lt"/>
                <a:ea typeface="Times New Roman"/>
                <a:cs typeface="Times New Roman"/>
              </a:rPr>
              <a:t>legal.</a:t>
            </a:r>
            <a:r>
              <a:rPr lang="es-CO" sz="2100" dirty="0">
                <a:solidFill>
                  <a:schemeClr val="tx1">
                    <a:lumMod val="95000"/>
                    <a:lumOff val="5000"/>
                  </a:schemeClr>
                </a:solidFill>
                <a:latin typeface="+mj-lt"/>
                <a:ea typeface="Times New Roman"/>
                <a:cs typeface="Times New Roman"/>
              </a:rPr>
              <a:t> </a:t>
            </a:r>
            <a:endParaRPr lang="es-CO" sz="2100" dirty="0" smtClean="0">
              <a:solidFill>
                <a:schemeClr val="tx1">
                  <a:lumMod val="95000"/>
                  <a:lumOff val="5000"/>
                </a:schemeClr>
              </a:solidFill>
              <a:latin typeface="+mj-lt"/>
              <a:ea typeface="Times New Roman"/>
              <a:cs typeface="Times New Roman"/>
            </a:endParaRPr>
          </a:p>
          <a:p>
            <a:pPr marL="342900" lvl="0" indent="-342900" algn="just">
              <a:lnSpc>
                <a:spcPts val="1200"/>
              </a:lnSpc>
              <a:spcAft>
                <a:spcPts val="0"/>
              </a:spcAft>
              <a:buFont typeface="+mj-lt"/>
              <a:buAutoNum type="romanUcPeriod"/>
            </a:pPr>
            <a:endParaRPr lang="es-CO" sz="2100" u="sng" dirty="0">
              <a:solidFill>
                <a:schemeClr val="tx1">
                  <a:lumMod val="95000"/>
                  <a:lumOff val="5000"/>
                </a:schemeClr>
              </a:solidFill>
              <a:latin typeface="+mj-lt"/>
              <a:ea typeface="Times New Roman"/>
              <a:cs typeface="Times New Roman"/>
            </a:endParaRPr>
          </a:p>
          <a:p>
            <a:pPr marL="342900" lvl="0" indent="-342900" algn="just">
              <a:lnSpc>
                <a:spcPts val="1200"/>
              </a:lnSpc>
              <a:spcAft>
                <a:spcPts val="0"/>
              </a:spcAft>
              <a:buFont typeface="+mj-lt"/>
              <a:buAutoNum type="romanUcPeriod"/>
            </a:pPr>
            <a:endParaRPr lang="es-CO" sz="2100" u="sng" dirty="0" smtClean="0">
              <a:solidFill>
                <a:schemeClr val="tx1">
                  <a:lumMod val="95000"/>
                  <a:lumOff val="5000"/>
                </a:schemeClr>
              </a:solidFill>
              <a:latin typeface="+mj-lt"/>
              <a:ea typeface="Times New Roman"/>
              <a:cs typeface="Times New Roman"/>
            </a:endParaRPr>
          </a:p>
          <a:p>
            <a:pPr lvl="0" algn="just">
              <a:lnSpc>
                <a:spcPts val="1200"/>
              </a:lnSpc>
              <a:spcAft>
                <a:spcPts val="0"/>
              </a:spcAft>
            </a:pPr>
            <a:r>
              <a:rPr lang="es-CO" sz="2100" dirty="0">
                <a:solidFill>
                  <a:schemeClr val="tx1">
                    <a:lumMod val="95000"/>
                    <a:lumOff val="5000"/>
                  </a:schemeClr>
                </a:solidFill>
                <a:latin typeface="+mj-lt"/>
                <a:ea typeface="Times New Roman"/>
                <a:cs typeface="Times New Roman"/>
              </a:rPr>
              <a:t> </a:t>
            </a:r>
            <a:endParaRPr lang="es-MX" sz="2100" dirty="0">
              <a:solidFill>
                <a:schemeClr val="tx1">
                  <a:lumMod val="95000"/>
                  <a:lumOff val="5000"/>
                </a:schemeClr>
              </a:solidFill>
              <a:latin typeface="+mj-lt"/>
              <a:ea typeface="Calibri"/>
              <a:cs typeface="Times New Roman"/>
            </a:endParaRPr>
          </a:p>
          <a:p>
            <a:pPr algn="just">
              <a:lnSpc>
                <a:spcPts val="1200"/>
              </a:lnSpc>
              <a:spcAft>
                <a:spcPts val="0"/>
              </a:spcAft>
            </a:pPr>
            <a:r>
              <a:rPr lang="es-CO" sz="1600" dirty="0">
                <a:solidFill>
                  <a:schemeClr val="tx1">
                    <a:lumMod val="95000"/>
                    <a:lumOff val="5000"/>
                  </a:schemeClr>
                </a:solidFill>
                <a:latin typeface="+mj-lt"/>
                <a:ea typeface="Times New Roman"/>
                <a:cs typeface="Times New Roman"/>
              </a:rPr>
              <a:t>Acuerdo 02 de 2015, Reglamento General de Pregrado</a:t>
            </a:r>
            <a:endParaRPr lang="es-MX" sz="1600" dirty="0">
              <a:solidFill>
                <a:schemeClr val="tx1">
                  <a:lumMod val="95000"/>
                  <a:lumOff val="5000"/>
                </a:schemeClr>
              </a:solidFill>
              <a:latin typeface="+mj-lt"/>
              <a:ea typeface="Calibri"/>
              <a:cs typeface="Times New Roman"/>
            </a:endParaRPr>
          </a:p>
          <a:p>
            <a:pPr algn="just">
              <a:lnSpc>
                <a:spcPts val="1200"/>
              </a:lnSpc>
              <a:spcAft>
                <a:spcPts val="0"/>
              </a:spcAft>
            </a:pPr>
            <a:endParaRPr lang="es-CO" sz="1600" dirty="0" smtClean="0">
              <a:solidFill>
                <a:schemeClr val="tx1">
                  <a:lumMod val="95000"/>
                  <a:lumOff val="5000"/>
                </a:schemeClr>
              </a:solidFill>
              <a:latin typeface="+mj-lt"/>
              <a:ea typeface="Times New Roman"/>
              <a:cs typeface="Times New Roman"/>
            </a:endParaRPr>
          </a:p>
          <a:p>
            <a:pPr algn="just">
              <a:lnSpc>
                <a:spcPts val="1200"/>
              </a:lnSpc>
              <a:spcAft>
                <a:spcPts val="0"/>
              </a:spcAft>
            </a:pPr>
            <a:r>
              <a:rPr lang="es-CO" sz="1600" dirty="0" smtClean="0">
                <a:solidFill>
                  <a:schemeClr val="tx1">
                    <a:lumMod val="95000"/>
                    <a:lumOff val="5000"/>
                  </a:schemeClr>
                </a:solidFill>
                <a:latin typeface="+mj-lt"/>
                <a:ea typeface="Times New Roman"/>
                <a:cs typeface="Times New Roman"/>
              </a:rPr>
              <a:t>Resolución </a:t>
            </a:r>
            <a:r>
              <a:rPr lang="es-CO" sz="1600" dirty="0">
                <a:solidFill>
                  <a:schemeClr val="tx1">
                    <a:lumMod val="95000"/>
                    <a:lumOff val="5000"/>
                  </a:schemeClr>
                </a:solidFill>
                <a:latin typeface="+mj-lt"/>
                <a:ea typeface="Times New Roman"/>
                <a:cs typeface="Times New Roman"/>
              </a:rPr>
              <a:t>128 de 2015, Reglamento Orgánico del </a:t>
            </a:r>
            <a:r>
              <a:rPr lang="es-CO" sz="1600" dirty="0" smtClean="0">
                <a:solidFill>
                  <a:schemeClr val="tx1">
                    <a:lumMod val="95000"/>
                    <a:lumOff val="5000"/>
                  </a:schemeClr>
                </a:solidFill>
                <a:latin typeface="+mj-lt"/>
                <a:ea typeface="Times New Roman"/>
                <a:cs typeface="Times New Roman"/>
              </a:rPr>
              <a:t>Consultorio </a:t>
            </a:r>
            <a:r>
              <a:rPr lang="es-CO" sz="1600" dirty="0">
                <a:solidFill>
                  <a:srgbClr val="333333"/>
                </a:solidFill>
                <a:latin typeface="+mj-lt"/>
                <a:ea typeface="Times New Roman"/>
                <a:cs typeface="Times New Roman"/>
              </a:rPr>
              <a:t>Jurídico.</a:t>
            </a:r>
            <a:endParaRPr lang="es-MX" sz="1600" dirty="0">
              <a:latin typeface="+mj-lt"/>
              <a:ea typeface="Calibri"/>
              <a:cs typeface="Times New Roman"/>
            </a:endParaRPr>
          </a:p>
        </p:txBody>
      </p:sp>
      <p:pic>
        <p:nvPicPr>
          <p:cNvPr id="5" name="Imagen 4" descr="http://images.sodahead.com/profiles/0/0/2/4/1/2/7/8/5/historian.gif"/>
          <p:cNvPicPr/>
          <p:nvPr/>
        </p:nvPicPr>
        <p:blipFill>
          <a:blip r:embed="rId2">
            <a:extLst>
              <a:ext uri="{28A0092B-C50C-407E-A947-70E740481C1C}">
                <a14:useLocalDpi xmlns:a14="http://schemas.microsoft.com/office/drawing/2010/main" val="0"/>
              </a:ext>
            </a:extLst>
          </a:blip>
          <a:srcRect/>
          <a:stretch>
            <a:fillRect/>
          </a:stretch>
        </p:blipFill>
        <p:spPr bwMode="auto">
          <a:xfrm>
            <a:off x="1273052" y="1010375"/>
            <a:ext cx="3040380" cy="461250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545430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3"/>
          <p:cNvSpPr>
            <a:spLocks noGrp="1"/>
          </p:cNvSpPr>
          <p:nvPr>
            <p:ph type="body" sz="half" idx="2"/>
          </p:nvPr>
        </p:nvSpPr>
        <p:spPr>
          <a:xfrm>
            <a:off x="1043867" y="673767"/>
            <a:ext cx="7236869" cy="5515364"/>
          </a:xfrm>
          <a:ln>
            <a:solidFill>
              <a:schemeClr val="accent1"/>
            </a:solidFill>
          </a:ln>
        </p:spPr>
        <p:style>
          <a:lnRef idx="2">
            <a:schemeClr val="accent5"/>
          </a:lnRef>
          <a:fillRef idx="1">
            <a:schemeClr val="lt1"/>
          </a:fillRef>
          <a:effectRef idx="0">
            <a:schemeClr val="accent5"/>
          </a:effectRef>
          <a:fontRef idx="minor">
            <a:schemeClr val="dk1"/>
          </a:fontRef>
        </p:style>
        <p:txBody>
          <a:bodyPr>
            <a:normAutofit/>
          </a:bodyPr>
          <a:lstStyle/>
          <a:p>
            <a:pPr lvl="0" algn="l"/>
            <a:r>
              <a:rPr lang="es-CO" sz="1600" b="1" dirty="0">
                <a:solidFill>
                  <a:schemeClr val="tx1">
                    <a:lumMod val="95000"/>
                    <a:lumOff val="5000"/>
                  </a:schemeClr>
                </a:solidFill>
                <a:latin typeface="+mj-lt"/>
              </a:rPr>
              <a:t>Estructura orgánica.</a:t>
            </a:r>
            <a:r>
              <a:rPr lang="es-CO" sz="1600" dirty="0">
                <a:solidFill>
                  <a:schemeClr val="tx1">
                    <a:lumMod val="95000"/>
                    <a:lumOff val="5000"/>
                  </a:schemeClr>
                </a:solidFill>
                <a:latin typeface="+mj-lt"/>
              </a:rPr>
              <a:t> </a:t>
            </a:r>
            <a:endParaRPr lang="es-MX" sz="1600" dirty="0">
              <a:solidFill>
                <a:schemeClr val="tx1">
                  <a:lumMod val="95000"/>
                  <a:lumOff val="5000"/>
                </a:schemeClr>
              </a:solidFill>
              <a:latin typeface="+mj-lt"/>
            </a:endParaRPr>
          </a:p>
          <a:p>
            <a:r>
              <a:rPr lang="es-CO" dirty="0">
                <a:latin typeface="+mj-lt"/>
              </a:rPr>
              <a:t> </a:t>
            </a:r>
          </a:p>
          <a:p>
            <a:r>
              <a:rPr lang="es-CO" dirty="0">
                <a:latin typeface="+mj-lt"/>
              </a:rPr>
              <a:t> </a:t>
            </a:r>
          </a:p>
          <a:p>
            <a:endParaRPr lang="es-CO" dirty="0"/>
          </a:p>
        </p:txBody>
      </p:sp>
      <p:pic>
        <p:nvPicPr>
          <p:cNvPr id="14338" name="Picture 2" descr="https://encrypted-tbn2.gstatic.com/images?q=tbn:ANd9GcRtwzx1RASe2G650_g-ucYB846tCstR_wm6oJP5T9Lp9XyDKj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11067" y="694267"/>
            <a:ext cx="3327399" cy="549486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0516" y="5596463"/>
            <a:ext cx="4180418" cy="296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redondeado"/>
          <p:cNvSpPr/>
          <p:nvPr/>
        </p:nvSpPr>
        <p:spPr>
          <a:xfrm>
            <a:off x="1298931" y="1102780"/>
            <a:ext cx="3142536" cy="457200"/>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dirty="0">
                <a:solidFill>
                  <a:prstClr val="black">
                    <a:lumMod val="85000"/>
                    <a:lumOff val="15000"/>
                  </a:prstClr>
                </a:solidFill>
                <a:latin typeface="Garamond"/>
              </a:rPr>
              <a:t>DIRECCION GENERAL</a:t>
            </a:r>
            <a:endParaRPr lang="es-MX" sz="1600" dirty="0"/>
          </a:p>
        </p:txBody>
      </p:sp>
      <p:sp>
        <p:nvSpPr>
          <p:cNvPr id="3" name="2 Rectángulo redondeado"/>
          <p:cNvSpPr/>
          <p:nvPr/>
        </p:nvSpPr>
        <p:spPr>
          <a:xfrm>
            <a:off x="1650827" y="1728935"/>
            <a:ext cx="3657599" cy="465666"/>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ct val="20000"/>
              </a:spcBef>
              <a:spcAft>
                <a:spcPts val="600"/>
              </a:spcAft>
              <a:buClr>
                <a:srgbClr val="F0A22E"/>
              </a:buClr>
              <a:buSzPct val="115000"/>
            </a:pPr>
            <a:r>
              <a:rPr lang="es-CO" dirty="0">
                <a:solidFill>
                  <a:prstClr val="black"/>
                </a:solidFill>
                <a:latin typeface="Garamond"/>
              </a:rPr>
              <a:t> </a:t>
            </a:r>
            <a:r>
              <a:rPr lang="es-CO" sz="1600" dirty="0">
                <a:solidFill>
                  <a:prstClr val="black"/>
                </a:solidFill>
                <a:latin typeface="Garamond"/>
              </a:rPr>
              <a:t>DIRECCION ADMINISTRATIVA</a:t>
            </a:r>
          </a:p>
        </p:txBody>
      </p:sp>
      <p:sp>
        <p:nvSpPr>
          <p:cNvPr id="5" name="4 Rectángulo redondeado"/>
          <p:cNvSpPr/>
          <p:nvPr/>
        </p:nvSpPr>
        <p:spPr>
          <a:xfrm>
            <a:off x="1837444" y="2431669"/>
            <a:ext cx="3746144" cy="533400"/>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dirty="0">
                <a:solidFill>
                  <a:prstClr val="black"/>
                </a:solidFill>
                <a:latin typeface="Garamond"/>
              </a:rPr>
              <a:t>DIRECCION </a:t>
            </a:r>
            <a:endParaRPr lang="es-CO" sz="1600" dirty="0" smtClean="0">
              <a:solidFill>
                <a:prstClr val="black"/>
              </a:solidFill>
              <a:latin typeface="Garamond"/>
            </a:endParaRPr>
          </a:p>
          <a:p>
            <a:pPr algn="ctr"/>
            <a:r>
              <a:rPr lang="es-CO" sz="1600" dirty="0" smtClean="0">
                <a:solidFill>
                  <a:prstClr val="black"/>
                </a:solidFill>
                <a:latin typeface="Garamond"/>
              </a:rPr>
              <a:t>CENTRO </a:t>
            </a:r>
            <a:r>
              <a:rPr lang="es-CO" sz="1600" dirty="0">
                <a:solidFill>
                  <a:prstClr val="black"/>
                </a:solidFill>
                <a:latin typeface="Garamond"/>
              </a:rPr>
              <a:t>DE CONCILIACION</a:t>
            </a:r>
            <a:endParaRPr lang="es-MX" sz="1600" dirty="0"/>
          </a:p>
        </p:txBody>
      </p:sp>
      <p:sp>
        <p:nvSpPr>
          <p:cNvPr id="6" name="5 Rectángulo redondeado"/>
          <p:cNvSpPr/>
          <p:nvPr/>
        </p:nvSpPr>
        <p:spPr>
          <a:xfrm>
            <a:off x="2049708" y="3116111"/>
            <a:ext cx="4168431" cy="601135"/>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ct val="20000"/>
              </a:spcBef>
              <a:spcAft>
                <a:spcPts val="600"/>
              </a:spcAft>
              <a:buClr>
                <a:srgbClr val="F0A22E"/>
              </a:buClr>
              <a:buSzPct val="115000"/>
            </a:pPr>
            <a:r>
              <a:rPr lang="es-CO" sz="1600" dirty="0">
                <a:solidFill>
                  <a:prstClr val="black"/>
                </a:solidFill>
                <a:latin typeface="Garamond"/>
              </a:rPr>
              <a:t>DOCENTES </a:t>
            </a:r>
            <a:endParaRPr lang="es-CO" sz="1600" dirty="0" smtClean="0">
              <a:solidFill>
                <a:prstClr val="black"/>
              </a:solidFill>
              <a:latin typeface="Garamond"/>
            </a:endParaRPr>
          </a:p>
          <a:p>
            <a:pPr lvl="0" algn="ctr">
              <a:spcBef>
                <a:spcPct val="20000"/>
              </a:spcBef>
              <a:spcAft>
                <a:spcPts val="600"/>
              </a:spcAft>
              <a:buClr>
                <a:srgbClr val="F0A22E"/>
              </a:buClr>
              <a:buSzPct val="115000"/>
            </a:pPr>
            <a:r>
              <a:rPr lang="es-CO" sz="1600" dirty="0" smtClean="0">
                <a:solidFill>
                  <a:prstClr val="black"/>
                </a:solidFill>
                <a:latin typeface="Garamond"/>
              </a:rPr>
              <a:t>COORDINADORES </a:t>
            </a:r>
            <a:r>
              <a:rPr lang="es-CO" sz="1600" dirty="0">
                <a:solidFill>
                  <a:prstClr val="black"/>
                </a:solidFill>
                <a:latin typeface="Garamond"/>
              </a:rPr>
              <a:t>DE AREA </a:t>
            </a:r>
          </a:p>
        </p:txBody>
      </p:sp>
      <p:sp>
        <p:nvSpPr>
          <p:cNvPr id="7" name="6 Rectángulo redondeado"/>
          <p:cNvSpPr/>
          <p:nvPr/>
        </p:nvSpPr>
        <p:spPr>
          <a:xfrm>
            <a:off x="2378083" y="3880598"/>
            <a:ext cx="4269650" cy="639232"/>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ct val="20000"/>
              </a:spcBef>
              <a:spcAft>
                <a:spcPts val="600"/>
              </a:spcAft>
              <a:buClr>
                <a:srgbClr val="F0A22E"/>
              </a:buClr>
              <a:buSzPct val="115000"/>
            </a:pPr>
            <a:r>
              <a:rPr lang="es-CO" sz="1600" dirty="0">
                <a:solidFill>
                  <a:prstClr val="black"/>
                </a:solidFill>
                <a:latin typeface="Garamond"/>
              </a:rPr>
              <a:t>DOCENTES </a:t>
            </a:r>
            <a:endParaRPr lang="es-CO" sz="1600" dirty="0" smtClean="0">
              <a:solidFill>
                <a:prstClr val="black"/>
              </a:solidFill>
              <a:latin typeface="Garamond"/>
            </a:endParaRPr>
          </a:p>
          <a:p>
            <a:pPr lvl="0" algn="ctr">
              <a:spcBef>
                <a:spcPct val="20000"/>
              </a:spcBef>
              <a:spcAft>
                <a:spcPts val="600"/>
              </a:spcAft>
              <a:buClr>
                <a:srgbClr val="F0A22E"/>
              </a:buClr>
              <a:buSzPct val="115000"/>
            </a:pPr>
            <a:r>
              <a:rPr lang="es-CO" sz="1600" dirty="0" smtClean="0">
                <a:solidFill>
                  <a:prstClr val="black"/>
                </a:solidFill>
                <a:latin typeface="Garamond"/>
              </a:rPr>
              <a:t>ASESORES </a:t>
            </a:r>
            <a:r>
              <a:rPr lang="es-CO" sz="1600" dirty="0">
                <a:solidFill>
                  <a:prstClr val="black"/>
                </a:solidFill>
                <a:latin typeface="Garamond"/>
              </a:rPr>
              <a:t>DE AREA</a:t>
            </a:r>
          </a:p>
        </p:txBody>
      </p:sp>
      <p:cxnSp>
        <p:nvCxnSpPr>
          <p:cNvPr id="9" name="8 Conector angular"/>
          <p:cNvCxnSpPr/>
          <p:nvPr/>
        </p:nvCxnSpPr>
        <p:spPr>
          <a:xfrm rot="16200000" flipH="1">
            <a:off x="-74676" y="2924880"/>
            <a:ext cx="3141136" cy="411335"/>
          </a:xfrm>
          <a:prstGeom prst="bentConnector3">
            <a:avLst>
              <a:gd name="adj1" fmla="val 50000"/>
            </a:avLst>
          </a:prstGeom>
        </p:spPr>
        <p:style>
          <a:lnRef idx="1">
            <a:schemeClr val="dk1"/>
          </a:lnRef>
          <a:fillRef idx="0">
            <a:schemeClr val="dk1"/>
          </a:fillRef>
          <a:effectRef idx="0">
            <a:schemeClr val="dk1"/>
          </a:effectRef>
          <a:fontRef idx="minor">
            <a:schemeClr val="tx1"/>
          </a:fontRef>
        </p:style>
      </p:cxnSp>
      <p:cxnSp>
        <p:nvCxnSpPr>
          <p:cNvPr id="25" name="24 Conector recto"/>
          <p:cNvCxnSpPr/>
          <p:nvPr/>
        </p:nvCxnSpPr>
        <p:spPr>
          <a:xfrm>
            <a:off x="1710266" y="3444449"/>
            <a:ext cx="339442" cy="0"/>
          </a:xfrm>
          <a:prstGeom prst="line">
            <a:avLst/>
          </a:prstGeom>
        </p:spPr>
        <p:style>
          <a:lnRef idx="1">
            <a:schemeClr val="dk1"/>
          </a:lnRef>
          <a:fillRef idx="0">
            <a:schemeClr val="dk1"/>
          </a:fillRef>
          <a:effectRef idx="0">
            <a:schemeClr val="dk1"/>
          </a:effectRef>
          <a:fontRef idx="minor">
            <a:schemeClr val="tx1"/>
          </a:fontRef>
        </p:style>
      </p:cxnSp>
      <p:cxnSp>
        <p:nvCxnSpPr>
          <p:cNvPr id="27" name="26 Conector recto"/>
          <p:cNvCxnSpPr/>
          <p:nvPr/>
        </p:nvCxnSpPr>
        <p:spPr>
          <a:xfrm flipV="1">
            <a:off x="1291920" y="2673981"/>
            <a:ext cx="538513" cy="4389"/>
          </a:xfrm>
          <a:prstGeom prst="line">
            <a:avLst/>
          </a:prstGeom>
        </p:spPr>
        <p:style>
          <a:lnRef idx="1">
            <a:schemeClr val="dk1"/>
          </a:lnRef>
          <a:fillRef idx="0">
            <a:schemeClr val="dk1"/>
          </a:fillRef>
          <a:effectRef idx="0">
            <a:schemeClr val="dk1"/>
          </a:effectRef>
          <a:fontRef idx="minor">
            <a:schemeClr val="tx1"/>
          </a:fontRef>
        </p:style>
      </p:cxnSp>
      <p:cxnSp>
        <p:nvCxnSpPr>
          <p:cNvPr id="29" name="28 Conector recto"/>
          <p:cNvCxnSpPr/>
          <p:nvPr/>
        </p:nvCxnSpPr>
        <p:spPr>
          <a:xfrm>
            <a:off x="1306683" y="1986173"/>
            <a:ext cx="351895" cy="0"/>
          </a:xfrm>
          <a:prstGeom prst="line">
            <a:avLst/>
          </a:prstGeom>
        </p:spPr>
        <p:style>
          <a:lnRef idx="1">
            <a:schemeClr val="dk1"/>
          </a:lnRef>
          <a:fillRef idx="0">
            <a:schemeClr val="dk1"/>
          </a:fillRef>
          <a:effectRef idx="0">
            <a:schemeClr val="dk1"/>
          </a:effectRef>
          <a:fontRef idx="minor">
            <a:schemeClr val="tx1"/>
          </a:fontRef>
        </p:style>
      </p:cxnSp>
      <p:cxnSp>
        <p:nvCxnSpPr>
          <p:cNvPr id="31" name="30 Conector recto"/>
          <p:cNvCxnSpPr/>
          <p:nvPr/>
        </p:nvCxnSpPr>
        <p:spPr>
          <a:xfrm>
            <a:off x="1710266" y="5016501"/>
            <a:ext cx="1672168" cy="0"/>
          </a:xfrm>
          <a:prstGeom prst="line">
            <a:avLst/>
          </a:prstGeom>
        </p:spPr>
        <p:style>
          <a:lnRef idx="1">
            <a:schemeClr val="dk1"/>
          </a:lnRef>
          <a:fillRef idx="0">
            <a:schemeClr val="dk1"/>
          </a:fillRef>
          <a:effectRef idx="0">
            <a:schemeClr val="dk1"/>
          </a:effectRef>
          <a:fontRef idx="minor">
            <a:schemeClr val="tx1"/>
          </a:fontRef>
        </p:style>
      </p:cxnSp>
      <p:sp>
        <p:nvSpPr>
          <p:cNvPr id="8" name="Rectángulo redondeado 7"/>
          <p:cNvSpPr/>
          <p:nvPr/>
        </p:nvSpPr>
        <p:spPr>
          <a:xfrm>
            <a:off x="2925235" y="4683182"/>
            <a:ext cx="4022412" cy="718250"/>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dirty="0" smtClean="0">
                <a:solidFill>
                  <a:schemeClr val="tx1"/>
                </a:solidFill>
                <a:latin typeface="+mj-lt"/>
              </a:rPr>
              <a:t>ESTUDIANTES COORDINADORES</a:t>
            </a:r>
            <a:endParaRPr lang="es-CO" sz="1600" dirty="0">
              <a:solidFill>
                <a:schemeClr val="tx1"/>
              </a:solidFill>
              <a:latin typeface="+mj-lt"/>
            </a:endParaRPr>
          </a:p>
        </p:txBody>
      </p:sp>
      <p:cxnSp>
        <p:nvCxnSpPr>
          <p:cNvPr id="16" name="Conector recto 15"/>
          <p:cNvCxnSpPr>
            <a:endCxn id="7" idx="1"/>
          </p:cNvCxnSpPr>
          <p:nvPr/>
        </p:nvCxnSpPr>
        <p:spPr>
          <a:xfrm flipV="1">
            <a:off x="1701560" y="4200214"/>
            <a:ext cx="676523" cy="10315"/>
          </a:xfrm>
          <a:prstGeom prst="line">
            <a:avLst/>
          </a:prstGeom>
        </p:spPr>
        <p:style>
          <a:lnRef idx="1">
            <a:schemeClr val="dk1"/>
          </a:lnRef>
          <a:fillRef idx="0">
            <a:schemeClr val="dk1"/>
          </a:fillRef>
          <a:effectRef idx="0">
            <a:schemeClr val="dk1"/>
          </a:effectRef>
          <a:fontRef idx="minor">
            <a:schemeClr val="tx1"/>
          </a:fontRef>
        </p:style>
      </p:cxnSp>
      <p:cxnSp>
        <p:nvCxnSpPr>
          <p:cNvPr id="22" name="Conector recto 21"/>
          <p:cNvCxnSpPr/>
          <p:nvPr/>
        </p:nvCxnSpPr>
        <p:spPr>
          <a:xfrm>
            <a:off x="1701560" y="4683182"/>
            <a:ext cx="0" cy="333319"/>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0795379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3"/>
          <p:cNvSpPr>
            <a:spLocks noGrp="1"/>
          </p:cNvSpPr>
          <p:nvPr>
            <p:ph type="body" sz="half" idx="2"/>
          </p:nvPr>
        </p:nvSpPr>
        <p:spPr>
          <a:xfrm>
            <a:off x="973667" y="2946400"/>
            <a:ext cx="6121400" cy="3133123"/>
          </a:xfrm>
          <a:solidFill>
            <a:schemeClr val="tx2">
              <a:lumMod val="20000"/>
              <a:lumOff val="80000"/>
            </a:schemeClr>
          </a:solidFill>
        </p:spPr>
        <p:txBody>
          <a:bodyPr>
            <a:normAutofit/>
          </a:bodyPr>
          <a:lstStyle/>
          <a:p>
            <a:pPr marL="342900" lvl="0" indent="-342900" algn="l">
              <a:lnSpc>
                <a:spcPts val="1200"/>
              </a:lnSpc>
              <a:spcAft>
                <a:spcPts val="0"/>
              </a:spcAft>
              <a:buClr>
                <a:srgbClr val="F0A22E"/>
              </a:buClr>
              <a:buFont typeface="+mj-lt"/>
              <a:buAutoNum type="romanUcPeriod"/>
            </a:pPr>
            <a:r>
              <a:rPr lang="es-CO" sz="2400" b="1" dirty="0">
                <a:solidFill>
                  <a:srgbClr val="333333"/>
                </a:solidFill>
                <a:latin typeface="Times New Roman"/>
                <a:ea typeface="Times New Roman"/>
                <a:cs typeface="Times New Roman"/>
              </a:rPr>
              <a:t> 	</a:t>
            </a:r>
            <a:r>
              <a:rPr lang="es-CO" b="1" dirty="0">
                <a:solidFill>
                  <a:srgbClr val="333333"/>
                </a:solidFill>
                <a:latin typeface="Garamond"/>
                <a:ea typeface="Times New Roman"/>
                <a:cs typeface="Times New Roman"/>
              </a:rPr>
              <a:t>Actividades a realizar por los estudiantes</a:t>
            </a:r>
            <a:endParaRPr lang="es-MX" b="1" dirty="0">
              <a:solidFill>
                <a:prstClr val="black">
                  <a:lumMod val="85000"/>
                  <a:lumOff val="15000"/>
                </a:prstClr>
              </a:solidFill>
              <a:latin typeface="Garamond"/>
              <a:ea typeface="Calibri"/>
              <a:cs typeface="Times New Roman"/>
            </a:endParaRPr>
          </a:p>
          <a:p>
            <a:pPr lvl="0" algn="l">
              <a:lnSpc>
                <a:spcPts val="1200"/>
              </a:lnSpc>
              <a:spcAft>
                <a:spcPts val="0"/>
              </a:spcAft>
              <a:buClr>
                <a:srgbClr val="F0A22E"/>
              </a:buClr>
            </a:pPr>
            <a:r>
              <a:rPr lang="es-CO" b="1" dirty="0">
                <a:solidFill>
                  <a:srgbClr val="333333"/>
                </a:solidFill>
                <a:latin typeface="Garamond"/>
                <a:ea typeface="Times New Roman"/>
                <a:cs typeface="Times New Roman"/>
              </a:rPr>
              <a:t> </a:t>
            </a:r>
            <a:endParaRPr lang="es-MX" dirty="0">
              <a:solidFill>
                <a:prstClr val="black">
                  <a:lumMod val="85000"/>
                  <a:lumOff val="15000"/>
                </a:prstClr>
              </a:solidFill>
              <a:latin typeface="Garamond"/>
              <a:ea typeface="Calibri"/>
              <a:cs typeface="Times New Roman"/>
            </a:endParaRPr>
          </a:p>
          <a:p>
            <a:pPr lvl="0" algn="l">
              <a:lnSpc>
                <a:spcPts val="1200"/>
              </a:lnSpc>
              <a:spcAft>
                <a:spcPts val="0"/>
              </a:spcAft>
              <a:buClr>
                <a:srgbClr val="F0A22E"/>
              </a:buClr>
            </a:pPr>
            <a:r>
              <a:rPr lang="es-CO" dirty="0">
                <a:solidFill>
                  <a:srgbClr val="333333"/>
                </a:solidFill>
                <a:latin typeface="Garamond"/>
                <a:ea typeface="Times New Roman"/>
                <a:cs typeface="Times New Roman"/>
              </a:rPr>
              <a:t>1, Asesorar  a los usuarios del consultorio en la sede donde sea asignado</a:t>
            </a:r>
            <a:endParaRPr lang="es-MX" dirty="0">
              <a:solidFill>
                <a:prstClr val="black">
                  <a:lumMod val="85000"/>
                  <a:lumOff val="15000"/>
                </a:prstClr>
              </a:solidFill>
              <a:latin typeface="Garamond"/>
              <a:ea typeface="Calibri"/>
              <a:cs typeface="Times New Roman"/>
            </a:endParaRPr>
          </a:p>
          <a:p>
            <a:pPr lvl="0" algn="l">
              <a:lnSpc>
                <a:spcPts val="1200"/>
              </a:lnSpc>
              <a:spcAft>
                <a:spcPts val="0"/>
              </a:spcAft>
              <a:buClr>
                <a:srgbClr val="F0A22E"/>
              </a:buClr>
            </a:pPr>
            <a:r>
              <a:rPr lang="es-CO" dirty="0">
                <a:solidFill>
                  <a:srgbClr val="333333"/>
                </a:solidFill>
                <a:latin typeface="Garamond"/>
                <a:ea typeface="Times New Roman"/>
                <a:cs typeface="Times New Roman"/>
              </a:rPr>
              <a:t>2, Resolver las consultas que le presenten los usuarios y desarrollar las actividades que de ellas se deriven, con el acompañamiento del docente asesor </a:t>
            </a:r>
            <a:endParaRPr lang="es-MX" dirty="0">
              <a:solidFill>
                <a:srgbClr val="333333"/>
              </a:solidFill>
              <a:latin typeface="Garamond"/>
              <a:ea typeface="Times New Roman"/>
              <a:cs typeface="Times New Roman"/>
            </a:endParaRPr>
          </a:p>
          <a:p>
            <a:pPr lvl="0" algn="l">
              <a:lnSpc>
                <a:spcPts val="1200"/>
              </a:lnSpc>
              <a:spcAft>
                <a:spcPts val="0"/>
              </a:spcAft>
              <a:buClr>
                <a:srgbClr val="F0A22E"/>
              </a:buClr>
            </a:pPr>
            <a:r>
              <a:rPr lang="es-CO" dirty="0">
                <a:solidFill>
                  <a:srgbClr val="333333"/>
                </a:solidFill>
                <a:latin typeface="Garamond"/>
                <a:ea typeface="Times New Roman"/>
                <a:cs typeface="Times New Roman"/>
              </a:rPr>
              <a:t>3, Atención y seguimiento de procesos judiciales y administrativos que le sean asignados; </a:t>
            </a:r>
            <a:endParaRPr lang="es-MX" dirty="0">
              <a:solidFill>
                <a:srgbClr val="333333"/>
              </a:solidFill>
              <a:latin typeface="Garamond"/>
              <a:ea typeface="Times New Roman"/>
              <a:cs typeface="Times New Roman"/>
            </a:endParaRPr>
          </a:p>
          <a:p>
            <a:pPr lvl="0" algn="l">
              <a:lnSpc>
                <a:spcPts val="1200"/>
              </a:lnSpc>
              <a:spcAft>
                <a:spcPts val="0"/>
              </a:spcAft>
              <a:buClr>
                <a:srgbClr val="F0A22E"/>
              </a:buClr>
            </a:pPr>
            <a:r>
              <a:rPr lang="es-CO" dirty="0">
                <a:solidFill>
                  <a:srgbClr val="333333"/>
                </a:solidFill>
                <a:latin typeface="Garamond"/>
                <a:ea typeface="Times New Roman"/>
                <a:cs typeface="Times New Roman"/>
              </a:rPr>
              <a:t>4, Asistencia a las Barras jurídicas; </a:t>
            </a:r>
            <a:endParaRPr lang="es-MX" dirty="0">
              <a:solidFill>
                <a:srgbClr val="333333"/>
              </a:solidFill>
              <a:latin typeface="Garamond"/>
              <a:ea typeface="Times New Roman"/>
              <a:cs typeface="Times New Roman"/>
            </a:endParaRPr>
          </a:p>
          <a:p>
            <a:pPr lvl="0" algn="l">
              <a:lnSpc>
                <a:spcPts val="1200"/>
              </a:lnSpc>
              <a:spcAft>
                <a:spcPts val="0"/>
              </a:spcAft>
              <a:buClr>
                <a:srgbClr val="F0A22E"/>
              </a:buClr>
            </a:pPr>
            <a:r>
              <a:rPr lang="es-CO" dirty="0">
                <a:solidFill>
                  <a:srgbClr val="333333"/>
                </a:solidFill>
                <a:latin typeface="Garamond"/>
                <a:ea typeface="Times New Roman"/>
                <a:cs typeface="Times New Roman"/>
              </a:rPr>
              <a:t>5, Participar en las Clínicas jurídicas.</a:t>
            </a:r>
            <a:endParaRPr lang="es-MX" dirty="0">
              <a:solidFill>
                <a:srgbClr val="333333"/>
              </a:solidFill>
              <a:latin typeface="Garamond"/>
              <a:ea typeface="Times New Roman"/>
              <a:cs typeface="Times New Roman"/>
            </a:endParaRPr>
          </a:p>
          <a:p>
            <a:pPr lvl="0" algn="l">
              <a:lnSpc>
                <a:spcPts val="1200"/>
              </a:lnSpc>
              <a:spcAft>
                <a:spcPts val="0"/>
              </a:spcAft>
              <a:buClr>
                <a:srgbClr val="F0A22E"/>
              </a:buClr>
            </a:pPr>
            <a:r>
              <a:rPr lang="es-CO" dirty="0">
                <a:solidFill>
                  <a:srgbClr val="333333"/>
                </a:solidFill>
                <a:latin typeface="Garamond"/>
                <a:ea typeface="Times New Roman"/>
                <a:cs typeface="Times New Roman"/>
              </a:rPr>
              <a:t>6, Hacer parte del Grupo de litigio estratégico</a:t>
            </a:r>
            <a:endParaRPr lang="es-MX" dirty="0">
              <a:solidFill>
                <a:srgbClr val="333333"/>
              </a:solidFill>
              <a:latin typeface="Garamond"/>
              <a:ea typeface="Times New Roman"/>
              <a:cs typeface="Times New Roman"/>
            </a:endParaRPr>
          </a:p>
          <a:p>
            <a:pPr lvl="0" algn="l">
              <a:lnSpc>
                <a:spcPts val="1200"/>
              </a:lnSpc>
              <a:spcAft>
                <a:spcPts val="0"/>
              </a:spcAft>
              <a:buClr>
                <a:srgbClr val="F0A22E"/>
              </a:buClr>
            </a:pPr>
            <a:r>
              <a:rPr lang="es-CO" dirty="0">
                <a:solidFill>
                  <a:srgbClr val="333333"/>
                </a:solidFill>
                <a:latin typeface="Garamond"/>
                <a:ea typeface="Times New Roman"/>
                <a:cs typeface="Times New Roman"/>
              </a:rPr>
              <a:t>7, Asistir a las Jornadas jurídicas</a:t>
            </a:r>
            <a:endParaRPr lang="es-MX" dirty="0">
              <a:solidFill>
                <a:srgbClr val="333333"/>
              </a:solidFill>
              <a:latin typeface="Garamond"/>
              <a:ea typeface="Times New Roman"/>
              <a:cs typeface="Times New Roman"/>
            </a:endParaRPr>
          </a:p>
          <a:p>
            <a:pPr algn="l">
              <a:lnSpc>
                <a:spcPts val="1200"/>
              </a:lnSpc>
              <a:spcAft>
                <a:spcPts val="0"/>
              </a:spcAft>
            </a:pPr>
            <a:endParaRPr lang="es-MX" sz="4800" dirty="0">
              <a:latin typeface="+mj-lt"/>
              <a:ea typeface="Calibri"/>
              <a:cs typeface="Times New Roman"/>
            </a:endParaRPr>
          </a:p>
          <a:p>
            <a:endParaRPr lang="es-CO" dirty="0"/>
          </a:p>
        </p:txBody>
      </p:sp>
      <p:sp>
        <p:nvSpPr>
          <p:cNvPr id="2" name="Título 1"/>
          <p:cNvSpPr>
            <a:spLocks noGrp="1"/>
          </p:cNvSpPr>
          <p:nvPr>
            <p:ph type="title"/>
          </p:nvPr>
        </p:nvSpPr>
        <p:spPr>
          <a:xfrm>
            <a:off x="1293811" y="1111624"/>
            <a:ext cx="4336522" cy="1115109"/>
          </a:xfrm>
        </p:spPr>
        <p:txBody>
          <a:bodyPr>
            <a:normAutofit/>
          </a:bodyPr>
          <a:lstStyle/>
          <a:p>
            <a:pPr marL="342900" lvl="0" indent="-342900">
              <a:lnSpc>
                <a:spcPts val="1200"/>
              </a:lnSpc>
              <a:spcBef>
                <a:spcPct val="20000"/>
              </a:spcBef>
            </a:pPr>
            <a:r>
              <a:rPr lang="es-CO" sz="5000" dirty="0" smtClean="0">
                <a:solidFill>
                  <a:schemeClr val="accent4"/>
                </a:solidFill>
                <a:effectLst>
                  <a:outerShdw blurRad="38100" dist="38100" dir="2700000" algn="tl">
                    <a:srgbClr val="000000">
                      <a:alpha val="43137"/>
                    </a:srgbClr>
                  </a:outerShdw>
                </a:effectLst>
              </a:rPr>
              <a:t>Actividades  </a:t>
            </a:r>
            <a:endParaRPr lang="es-CO" sz="5000" dirty="0">
              <a:solidFill>
                <a:schemeClr val="accent4"/>
              </a:solidFill>
              <a:effectLst>
                <a:outerShdw blurRad="38100" dist="38100" dir="2700000" algn="tl">
                  <a:srgbClr val="000000">
                    <a:alpha val="43137"/>
                  </a:srgbClr>
                </a:outerShdw>
              </a:effectLst>
            </a:endParaRPr>
          </a:p>
        </p:txBody>
      </p:sp>
      <p:pic>
        <p:nvPicPr>
          <p:cNvPr id="6" name="Marcador de contenido 3" descr="http://www.posicionamientoeficaz.net/blog/wp-content/uploads/2012/01/businessservices.ucf_.pn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128933" y="711200"/>
            <a:ext cx="4254500" cy="535939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7405116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27288" y="925688"/>
            <a:ext cx="6163732" cy="733779"/>
          </a:xfrm>
        </p:spPr>
        <p:txBody>
          <a:bodyPr>
            <a:noAutofit/>
          </a:bodyPr>
          <a:lstStyle/>
          <a:p>
            <a:r>
              <a:rPr lang="es-CO" sz="5000" dirty="0" smtClean="0">
                <a:solidFill>
                  <a:schemeClr val="accent4"/>
                </a:solidFill>
                <a:effectLst>
                  <a:outerShdw blurRad="38100" dist="38100" dir="2700000" algn="tl">
                    <a:srgbClr val="000000">
                      <a:alpha val="43137"/>
                    </a:srgbClr>
                  </a:outerShdw>
                </a:effectLst>
              </a:rPr>
              <a:t>Atención de consultas</a:t>
            </a:r>
            <a:endParaRPr lang="es-CO" sz="5000" dirty="0">
              <a:solidFill>
                <a:schemeClr val="accent4"/>
              </a:solidFill>
              <a:effectLst>
                <a:outerShdw blurRad="38100" dist="38100" dir="2700000" algn="tl">
                  <a:srgbClr val="000000">
                    <a:alpha val="43137"/>
                  </a:srgbClr>
                </a:outerShdw>
              </a:effectLst>
            </a:endParaRPr>
          </a:p>
        </p:txBody>
      </p:sp>
      <p:sp>
        <p:nvSpPr>
          <p:cNvPr id="4" name="Marcador de texto 3"/>
          <p:cNvSpPr>
            <a:spLocks noGrp="1"/>
          </p:cNvSpPr>
          <p:nvPr>
            <p:ph type="body" sz="half" idx="2"/>
          </p:nvPr>
        </p:nvSpPr>
        <p:spPr>
          <a:xfrm>
            <a:off x="745067" y="2015067"/>
            <a:ext cx="7950200" cy="4114800"/>
          </a:xfrm>
          <a:ln>
            <a:solidFill>
              <a:schemeClr val="accent3"/>
            </a:solidFill>
          </a:ln>
        </p:spPr>
        <p:txBody>
          <a:bodyPr>
            <a:noAutofit/>
          </a:bodyPr>
          <a:lstStyle/>
          <a:p>
            <a:pPr lvl="0"/>
            <a:endParaRPr lang="es-CO" sz="1800" dirty="0">
              <a:solidFill>
                <a:schemeClr val="tx1">
                  <a:lumMod val="95000"/>
                  <a:lumOff val="5000"/>
                </a:schemeClr>
              </a:solidFill>
              <a:latin typeface="+mj-lt"/>
            </a:endParaRPr>
          </a:p>
        </p:txBody>
      </p:sp>
      <p:graphicFrame>
        <p:nvGraphicFramePr>
          <p:cNvPr id="3" name="2 Tabla"/>
          <p:cNvGraphicFramePr>
            <a:graphicFrameLocks noGrp="1"/>
          </p:cNvGraphicFramePr>
          <p:nvPr>
            <p:extLst>
              <p:ext uri="{D42A27DB-BD31-4B8C-83A1-F6EECF244321}">
                <p14:modId xmlns:p14="http://schemas.microsoft.com/office/powerpoint/2010/main" val="1301600454"/>
              </p:ext>
            </p:extLst>
          </p:nvPr>
        </p:nvGraphicFramePr>
        <p:xfrm>
          <a:off x="736600" y="2032000"/>
          <a:ext cx="7967133" cy="4271616"/>
        </p:xfrm>
        <a:graphic>
          <a:graphicData uri="http://schemas.openxmlformats.org/drawingml/2006/table">
            <a:tbl>
              <a:tblPr firstRow="1" firstCol="1" bandRow="1"/>
              <a:tblGrid>
                <a:gridCol w="1312800"/>
                <a:gridCol w="2313267"/>
                <a:gridCol w="1685354"/>
                <a:gridCol w="2655712"/>
              </a:tblGrid>
              <a:tr h="685831">
                <a:tc>
                  <a:txBody>
                    <a:bodyPr/>
                    <a:lstStyle/>
                    <a:p>
                      <a:pPr algn="l">
                        <a:lnSpc>
                          <a:spcPts val="1200"/>
                        </a:lnSpc>
                        <a:spcAft>
                          <a:spcPts val="0"/>
                        </a:spcAft>
                      </a:pPr>
                      <a:r>
                        <a:rPr lang="es-CO" sz="1600" b="1" dirty="0">
                          <a:solidFill>
                            <a:srgbClr val="333333"/>
                          </a:solidFill>
                          <a:effectLst/>
                          <a:latin typeface="+mj-lt"/>
                          <a:ea typeface="Times New Roman"/>
                          <a:cs typeface="Times New Roman"/>
                        </a:rPr>
                        <a:t>Actividad</a:t>
                      </a:r>
                      <a:endParaRPr lang="es-MX" sz="1600" dirty="0">
                        <a:effectLst/>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a:lnSpc>
                          <a:spcPts val="1200"/>
                        </a:lnSpc>
                        <a:spcAft>
                          <a:spcPts val="0"/>
                        </a:spcAft>
                      </a:pPr>
                      <a:r>
                        <a:rPr lang="es-CO" sz="1600" b="1">
                          <a:solidFill>
                            <a:srgbClr val="333333"/>
                          </a:solidFill>
                          <a:effectLst/>
                          <a:latin typeface="+mj-lt"/>
                          <a:ea typeface="Times New Roman"/>
                          <a:cs typeface="Times New Roman"/>
                        </a:rPr>
                        <a:t>Responsable</a:t>
                      </a:r>
                      <a:endParaRPr lang="es-MX" sz="1600">
                        <a:effectLst/>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a:lnSpc>
                          <a:spcPts val="1200"/>
                        </a:lnSpc>
                        <a:spcAft>
                          <a:spcPts val="0"/>
                        </a:spcAft>
                      </a:pPr>
                      <a:r>
                        <a:rPr lang="es-CO" sz="1600" b="1" dirty="0">
                          <a:solidFill>
                            <a:srgbClr val="333333"/>
                          </a:solidFill>
                          <a:effectLst/>
                          <a:latin typeface="+mj-lt"/>
                          <a:ea typeface="Times New Roman"/>
                          <a:cs typeface="Times New Roman"/>
                        </a:rPr>
                        <a:t>Término</a:t>
                      </a:r>
                      <a:endParaRPr lang="es-MX" sz="1600" dirty="0">
                        <a:effectLst/>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a:lnSpc>
                          <a:spcPts val="1200"/>
                        </a:lnSpc>
                        <a:spcAft>
                          <a:spcPts val="0"/>
                        </a:spcAft>
                      </a:pPr>
                      <a:r>
                        <a:rPr lang="es-CO" sz="1600" b="1" dirty="0">
                          <a:solidFill>
                            <a:srgbClr val="333333"/>
                          </a:solidFill>
                          <a:effectLst/>
                          <a:latin typeface="+mj-lt"/>
                          <a:ea typeface="Times New Roman"/>
                          <a:cs typeface="Times New Roman"/>
                        </a:rPr>
                        <a:t>Resultado</a:t>
                      </a:r>
                      <a:endParaRPr lang="es-MX" sz="1600" dirty="0">
                        <a:effectLst/>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r>
              <a:tr h="348741">
                <a:tc>
                  <a:txBody>
                    <a:bodyPr/>
                    <a:lstStyle/>
                    <a:p>
                      <a:pPr algn="l">
                        <a:lnSpc>
                          <a:spcPts val="1200"/>
                        </a:lnSpc>
                        <a:spcAft>
                          <a:spcPts val="0"/>
                        </a:spcAft>
                      </a:pPr>
                      <a:r>
                        <a:rPr lang="es-CO" sz="1600" dirty="0">
                          <a:solidFill>
                            <a:srgbClr val="333333"/>
                          </a:solidFill>
                          <a:effectLst/>
                          <a:latin typeface="+mj-lt"/>
                          <a:ea typeface="Times New Roman"/>
                          <a:cs typeface="Times New Roman"/>
                        </a:rPr>
                        <a:t>Recepción</a:t>
                      </a:r>
                      <a:endParaRPr lang="es-MX" sz="1600" dirty="0">
                        <a:effectLst/>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a:lnSpc>
                          <a:spcPts val="1200"/>
                        </a:lnSpc>
                        <a:spcAft>
                          <a:spcPts val="0"/>
                        </a:spcAft>
                      </a:pPr>
                      <a:r>
                        <a:rPr lang="es-CO" sz="1600">
                          <a:solidFill>
                            <a:srgbClr val="333333"/>
                          </a:solidFill>
                          <a:effectLst/>
                          <a:latin typeface="+mj-lt"/>
                          <a:ea typeface="Times New Roman"/>
                          <a:cs typeface="Times New Roman"/>
                        </a:rPr>
                        <a:t>Estudiante</a:t>
                      </a:r>
                      <a:endParaRPr lang="es-MX" sz="1600">
                        <a:effectLst/>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a:lnSpc>
                          <a:spcPts val="1200"/>
                        </a:lnSpc>
                        <a:spcAft>
                          <a:spcPts val="0"/>
                        </a:spcAft>
                      </a:pPr>
                      <a:r>
                        <a:rPr lang="es-CO" sz="1600">
                          <a:solidFill>
                            <a:srgbClr val="333333"/>
                          </a:solidFill>
                          <a:effectLst/>
                          <a:latin typeface="+mj-lt"/>
                          <a:ea typeface="Times New Roman"/>
                          <a:cs typeface="Times New Roman"/>
                        </a:rPr>
                        <a:t>Día de atención usuario</a:t>
                      </a:r>
                      <a:endParaRPr lang="es-MX" sz="1600">
                        <a:effectLst/>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a:lnSpc>
                          <a:spcPts val="1200"/>
                        </a:lnSpc>
                        <a:spcAft>
                          <a:spcPts val="0"/>
                        </a:spcAft>
                      </a:pPr>
                      <a:r>
                        <a:rPr lang="es-CO" sz="1600" dirty="0">
                          <a:solidFill>
                            <a:srgbClr val="333333"/>
                          </a:solidFill>
                          <a:effectLst/>
                          <a:latin typeface="+mj-lt"/>
                          <a:ea typeface="Times New Roman"/>
                          <a:cs typeface="Times New Roman"/>
                        </a:rPr>
                        <a:t>Consulta </a:t>
                      </a:r>
                      <a:r>
                        <a:rPr lang="es-CO" sz="1600" dirty="0" smtClean="0">
                          <a:solidFill>
                            <a:srgbClr val="333333"/>
                          </a:solidFill>
                          <a:effectLst/>
                          <a:latin typeface="+mj-lt"/>
                          <a:ea typeface="Times New Roman"/>
                          <a:cs typeface="Times New Roman"/>
                        </a:rPr>
                        <a:t>elaborada, formulario</a:t>
                      </a:r>
                      <a:endParaRPr lang="es-MX" sz="1600" dirty="0">
                        <a:effectLst/>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r>
              <a:tr h="348741">
                <a:tc>
                  <a:txBody>
                    <a:bodyPr/>
                    <a:lstStyle/>
                    <a:p>
                      <a:pPr algn="l">
                        <a:lnSpc>
                          <a:spcPts val="1200"/>
                        </a:lnSpc>
                        <a:spcAft>
                          <a:spcPts val="0"/>
                        </a:spcAft>
                      </a:pPr>
                      <a:r>
                        <a:rPr lang="es-CO" sz="1600" dirty="0">
                          <a:solidFill>
                            <a:srgbClr val="333333"/>
                          </a:solidFill>
                          <a:effectLst/>
                          <a:latin typeface="+mj-lt"/>
                          <a:ea typeface="Times New Roman"/>
                          <a:cs typeface="Times New Roman"/>
                        </a:rPr>
                        <a:t>Subir a plataforma</a:t>
                      </a:r>
                      <a:endParaRPr lang="es-MX" sz="1600" dirty="0">
                        <a:effectLst/>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a:lnSpc>
                          <a:spcPts val="1200"/>
                        </a:lnSpc>
                        <a:spcAft>
                          <a:spcPts val="0"/>
                        </a:spcAft>
                      </a:pPr>
                      <a:r>
                        <a:rPr lang="es-CO" sz="1600" dirty="0">
                          <a:solidFill>
                            <a:srgbClr val="333333"/>
                          </a:solidFill>
                          <a:effectLst/>
                          <a:latin typeface="+mj-lt"/>
                          <a:ea typeface="Times New Roman"/>
                          <a:cs typeface="Times New Roman"/>
                        </a:rPr>
                        <a:t>Estudiante</a:t>
                      </a:r>
                      <a:endParaRPr lang="es-MX" sz="1600" dirty="0">
                        <a:effectLst/>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a:lnSpc>
                          <a:spcPts val="1200"/>
                        </a:lnSpc>
                        <a:spcAft>
                          <a:spcPts val="0"/>
                        </a:spcAft>
                      </a:pPr>
                      <a:r>
                        <a:rPr lang="es-CO" sz="1600">
                          <a:solidFill>
                            <a:srgbClr val="333333"/>
                          </a:solidFill>
                          <a:effectLst/>
                          <a:latin typeface="+mj-lt"/>
                          <a:ea typeface="Times New Roman"/>
                          <a:cs typeface="Times New Roman"/>
                        </a:rPr>
                        <a:t>Tres (3) días</a:t>
                      </a:r>
                      <a:endParaRPr lang="es-MX" sz="1600">
                        <a:effectLst/>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a:lnSpc>
                          <a:spcPts val="1200"/>
                        </a:lnSpc>
                        <a:spcAft>
                          <a:spcPts val="0"/>
                        </a:spcAft>
                      </a:pPr>
                      <a:r>
                        <a:rPr lang="es-CO" sz="1600">
                          <a:solidFill>
                            <a:srgbClr val="333333"/>
                          </a:solidFill>
                          <a:effectLst/>
                          <a:latin typeface="+mj-lt"/>
                          <a:ea typeface="Times New Roman"/>
                          <a:cs typeface="Times New Roman"/>
                        </a:rPr>
                        <a:t>Ingresa al sistema de gestión</a:t>
                      </a:r>
                      <a:endParaRPr lang="es-MX" sz="1600">
                        <a:effectLst/>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r>
              <a:tr h="191304">
                <a:tc>
                  <a:txBody>
                    <a:bodyPr/>
                    <a:lstStyle/>
                    <a:p>
                      <a:pPr algn="l">
                        <a:lnSpc>
                          <a:spcPts val="1200"/>
                        </a:lnSpc>
                        <a:spcAft>
                          <a:spcPts val="0"/>
                        </a:spcAft>
                      </a:pPr>
                      <a:r>
                        <a:rPr lang="es-CO" sz="1600">
                          <a:solidFill>
                            <a:srgbClr val="333333"/>
                          </a:solidFill>
                          <a:effectLst/>
                          <a:latin typeface="+mj-lt"/>
                          <a:ea typeface="Times New Roman"/>
                          <a:cs typeface="Times New Roman"/>
                        </a:rPr>
                        <a:t>Autorización</a:t>
                      </a:r>
                      <a:endParaRPr lang="es-MX" sz="1600">
                        <a:effectLst/>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a:lnSpc>
                          <a:spcPts val="1200"/>
                        </a:lnSpc>
                        <a:spcAft>
                          <a:spcPts val="0"/>
                        </a:spcAft>
                      </a:pPr>
                      <a:r>
                        <a:rPr lang="es-CO" sz="1600" dirty="0">
                          <a:solidFill>
                            <a:srgbClr val="333333"/>
                          </a:solidFill>
                          <a:effectLst/>
                          <a:latin typeface="+mj-lt"/>
                          <a:ea typeface="Times New Roman"/>
                          <a:cs typeface="Times New Roman"/>
                        </a:rPr>
                        <a:t>Estudiante Coordinador</a:t>
                      </a:r>
                      <a:endParaRPr lang="es-MX" sz="1600" dirty="0">
                        <a:effectLst/>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a:lnSpc>
                          <a:spcPts val="1200"/>
                        </a:lnSpc>
                        <a:spcAft>
                          <a:spcPts val="0"/>
                        </a:spcAft>
                      </a:pPr>
                      <a:r>
                        <a:rPr lang="es-CO" sz="1600">
                          <a:solidFill>
                            <a:srgbClr val="333333"/>
                          </a:solidFill>
                          <a:effectLst/>
                          <a:latin typeface="+mj-lt"/>
                          <a:ea typeface="Times New Roman"/>
                          <a:cs typeface="Times New Roman"/>
                        </a:rPr>
                        <a:t>Un (1) día</a:t>
                      </a:r>
                      <a:endParaRPr lang="es-MX" sz="1600">
                        <a:effectLst/>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a:lnSpc>
                          <a:spcPts val="1200"/>
                        </a:lnSpc>
                        <a:spcAft>
                          <a:spcPts val="0"/>
                        </a:spcAft>
                      </a:pPr>
                      <a:r>
                        <a:rPr lang="es-CO" sz="1600">
                          <a:solidFill>
                            <a:srgbClr val="333333"/>
                          </a:solidFill>
                          <a:effectLst/>
                          <a:latin typeface="+mj-lt"/>
                          <a:ea typeface="Times New Roman"/>
                          <a:cs typeface="Times New Roman"/>
                        </a:rPr>
                        <a:t>Se carga al docente respectivo</a:t>
                      </a:r>
                      <a:endParaRPr lang="es-MX" sz="1600">
                        <a:effectLst/>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r>
              <a:tr h="677097">
                <a:tc>
                  <a:txBody>
                    <a:bodyPr/>
                    <a:lstStyle/>
                    <a:p>
                      <a:pPr algn="l">
                        <a:lnSpc>
                          <a:spcPts val="1200"/>
                        </a:lnSpc>
                        <a:spcAft>
                          <a:spcPts val="0"/>
                        </a:spcAft>
                      </a:pPr>
                      <a:r>
                        <a:rPr lang="es-CO" sz="1600">
                          <a:solidFill>
                            <a:srgbClr val="333333"/>
                          </a:solidFill>
                          <a:effectLst/>
                          <a:latin typeface="+mj-lt"/>
                          <a:ea typeface="Times New Roman"/>
                          <a:cs typeface="Times New Roman"/>
                        </a:rPr>
                        <a:t>Resolución</a:t>
                      </a:r>
                      <a:endParaRPr lang="es-MX" sz="1600">
                        <a:effectLst/>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a:lnSpc>
                          <a:spcPts val="1200"/>
                        </a:lnSpc>
                        <a:spcAft>
                          <a:spcPts val="0"/>
                        </a:spcAft>
                      </a:pPr>
                      <a:r>
                        <a:rPr lang="es-CO" sz="1600" dirty="0">
                          <a:solidFill>
                            <a:srgbClr val="333333"/>
                          </a:solidFill>
                          <a:effectLst/>
                          <a:latin typeface="+mj-lt"/>
                          <a:ea typeface="Times New Roman"/>
                          <a:cs typeface="Times New Roman"/>
                        </a:rPr>
                        <a:t>Estudiante que </a:t>
                      </a:r>
                      <a:r>
                        <a:rPr lang="es-CO" sz="1600" dirty="0" err="1">
                          <a:solidFill>
                            <a:srgbClr val="333333"/>
                          </a:solidFill>
                          <a:effectLst/>
                          <a:latin typeface="+mj-lt"/>
                          <a:ea typeface="Times New Roman"/>
                          <a:cs typeface="Times New Roman"/>
                        </a:rPr>
                        <a:t>recepcionó</a:t>
                      </a:r>
                      <a:endParaRPr lang="es-MX" sz="1600" dirty="0">
                        <a:effectLst/>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a:lnSpc>
                          <a:spcPts val="1200"/>
                        </a:lnSpc>
                        <a:spcAft>
                          <a:spcPts val="0"/>
                        </a:spcAft>
                      </a:pPr>
                      <a:r>
                        <a:rPr lang="es-CO" sz="1600" dirty="0">
                          <a:solidFill>
                            <a:srgbClr val="333333"/>
                          </a:solidFill>
                          <a:effectLst/>
                          <a:latin typeface="+mj-lt"/>
                          <a:ea typeface="Times New Roman"/>
                          <a:cs typeface="Times New Roman"/>
                        </a:rPr>
                        <a:t>Tres (3) días</a:t>
                      </a:r>
                      <a:endParaRPr lang="es-MX" sz="1600" dirty="0">
                        <a:effectLst/>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a:lnSpc>
                          <a:spcPts val="1200"/>
                        </a:lnSpc>
                        <a:spcAft>
                          <a:spcPts val="0"/>
                        </a:spcAft>
                      </a:pPr>
                      <a:r>
                        <a:rPr lang="es-CO" sz="1600" dirty="0">
                          <a:solidFill>
                            <a:srgbClr val="333333"/>
                          </a:solidFill>
                          <a:effectLst/>
                          <a:latin typeface="+mj-lt"/>
                          <a:ea typeface="Times New Roman"/>
                          <a:cs typeface="Times New Roman"/>
                        </a:rPr>
                        <a:t>Diligencia campos en el sistema (hechos, problema, jurídico, estrategia y flujograma), proyecta </a:t>
                      </a:r>
                      <a:r>
                        <a:rPr lang="es-CO" sz="1600" dirty="0" smtClean="0">
                          <a:solidFill>
                            <a:srgbClr val="333333"/>
                          </a:solidFill>
                          <a:effectLst/>
                          <a:latin typeface="+mj-lt"/>
                          <a:ea typeface="Times New Roman"/>
                          <a:cs typeface="Times New Roman"/>
                        </a:rPr>
                        <a:t>solución</a:t>
                      </a:r>
                      <a:r>
                        <a:rPr lang="es-CO" sz="1600" baseline="0" dirty="0" smtClean="0">
                          <a:solidFill>
                            <a:srgbClr val="333333"/>
                          </a:solidFill>
                          <a:effectLst/>
                          <a:latin typeface="+mj-lt"/>
                          <a:ea typeface="Times New Roman"/>
                          <a:cs typeface="Times New Roman"/>
                        </a:rPr>
                        <a:t> al caso.</a:t>
                      </a:r>
                      <a:endParaRPr lang="es-MX" sz="1600" dirty="0">
                        <a:effectLst/>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r>
              <a:tr h="1333807">
                <a:tc>
                  <a:txBody>
                    <a:bodyPr/>
                    <a:lstStyle/>
                    <a:p>
                      <a:pPr algn="l">
                        <a:lnSpc>
                          <a:spcPts val="1200"/>
                        </a:lnSpc>
                        <a:spcAft>
                          <a:spcPts val="0"/>
                        </a:spcAft>
                      </a:pPr>
                      <a:r>
                        <a:rPr lang="es-CO" sz="1600">
                          <a:solidFill>
                            <a:srgbClr val="333333"/>
                          </a:solidFill>
                          <a:effectLst/>
                          <a:latin typeface="+mj-lt"/>
                          <a:ea typeface="Times New Roman"/>
                          <a:cs typeface="Times New Roman"/>
                        </a:rPr>
                        <a:t>Aprobación</a:t>
                      </a:r>
                      <a:endParaRPr lang="es-MX" sz="1600">
                        <a:effectLst/>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a:lnSpc>
                          <a:spcPts val="1200"/>
                        </a:lnSpc>
                        <a:spcAft>
                          <a:spcPts val="0"/>
                        </a:spcAft>
                      </a:pPr>
                      <a:r>
                        <a:rPr lang="es-CO" sz="1600" dirty="0">
                          <a:solidFill>
                            <a:srgbClr val="333333"/>
                          </a:solidFill>
                          <a:effectLst/>
                          <a:latin typeface="+mj-lt"/>
                          <a:ea typeface="Times New Roman"/>
                          <a:cs typeface="Times New Roman"/>
                        </a:rPr>
                        <a:t>Docente Asesor</a:t>
                      </a:r>
                      <a:endParaRPr lang="es-MX" sz="1600" dirty="0">
                        <a:effectLst/>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a:lnSpc>
                          <a:spcPts val="1200"/>
                        </a:lnSpc>
                        <a:spcAft>
                          <a:spcPts val="0"/>
                        </a:spcAft>
                      </a:pPr>
                      <a:r>
                        <a:rPr lang="es-CO" sz="1600" dirty="0">
                          <a:solidFill>
                            <a:srgbClr val="333333"/>
                          </a:solidFill>
                          <a:effectLst/>
                          <a:latin typeface="+mj-lt"/>
                          <a:ea typeface="Times New Roman"/>
                          <a:cs typeface="Times New Roman"/>
                        </a:rPr>
                        <a:t>Tres (3) días iniciales.</a:t>
                      </a:r>
                      <a:endParaRPr lang="es-MX" sz="1600" dirty="0">
                        <a:effectLst/>
                        <a:latin typeface="+mj-lt"/>
                        <a:ea typeface="Calibri"/>
                        <a:cs typeface="Times New Roman"/>
                      </a:endParaRPr>
                    </a:p>
                    <a:p>
                      <a:pPr algn="l">
                        <a:lnSpc>
                          <a:spcPts val="1200"/>
                        </a:lnSpc>
                        <a:spcAft>
                          <a:spcPts val="0"/>
                        </a:spcAft>
                      </a:pPr>
                      <a:r>
                        <a:rPr lang="es-CO" sz="1600" dirty="0">
                          <a:solidFill>
                            <a:srgbClr val="333333"/>
                          </a:solidFill>
                          <a:effectLst/>
                          <a:latin typeface="+mj-lt"/>
                          <a:ea typeface="Times New Roman"/>
                          <a:cs typeface="Times New Roman"/>
                        </a:rPr>
                        <a:t>Además de  los que se requieran razonablemente para finalizar la actuación a juicio del docente asesor.</a:t>
                      </a:r>
                      <a:endParaRPr lang="es-MX" sz="1600" dirty="0">
                        <a:effectLst/>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a:lnSpc>
                          <a:spcPts val="1200"/>
                        </a:lnSpc>
                        <a:spcAft>
                          <a:spcPts val="0"/>
                        </a:spcAft>
                      </a:pPr>
                      <a:r>
                        <a:rPr lang="es-CO" sz="1600" dirty="0" smtClean="0">
                          <a:solidFill>
                            <a:srgbClr val="333333"/>
                          </a:solidFill>
                          <a:effectLst/>
                          <a:latin typeface="+mj-lt"/>
                          <a:ea typeface="Times New Roman"/>
                          <a:cs typeface="Times New Roman"/>
                        </a:rPr>
                        <a:t>Hace observaciones y/o cita al estudiante y/o autoriza seguir tramite correspondiente.</a:t>
                      </a:r>
                      <a:endParaRPr lang="es-MX" sz="1600" dirty="0">
                        <a:effectLst/>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r>
              <a:tr h="686095">
                <a:tc>
                  <a:txBody>
                    <a:bodyPr/>
                    <a:lstStyle/>
                    <a:p>
                      <a:pPr algn="l">
                        <a:lnSpc>
                          <a:spcPts val="1200"/>
                        </a:lnSpc>
                        <a:spcAft>
                          <a:spcPts val="0"/>
                        </a:spcAft>
                      </a:pPr>
                      <a:r>
                        <a:rPr lang="es-MX" sz="1600" dirty="0" smtClean="0">
                          <a:effectLst/>
                          <a:latin typeface="+mj-lt"/>
                          <a:ea typeface="Calibri"/>
                          <a:cs typeface="Times New Roman"/>
                        </a:rPr>
                        <a:t>Evaluación</a:t>
                      </a:r>
                      <a:endParaRPr lang="es-MX" sz="1600" dirty="0">
                        <a:effectLst/>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a:lnSpc>
                          <a:spcPts val="1200"/>
                        </a:lnSpc>
                        <a:spcAft>
                          <a:spcPts val="0"/>
                        </a:spcAft>
                      </a:pPr>
                      <a:r>
                        <a:rPr lang="es-CO" sz="1600" b="0" dirty="0" smtClean="0">
                          <a:solidFill>
                            <a:srgbClr val="333333"/>
                          </a:solidFill>
                          <a:effectLst/>
                          <a:latin typeface="+mj-lt"/>
                          <a:ea typeface="Times New Roman"/>
                          <a:cs typeface="Times New Roman"/>
                        </a:rPr>
                        <a:t>Docente Asesor</a:t>
                      </a:r>
                      <a:endParaRPr lang="es-MX" sz="1600" b="0" dirty="0">
                        <a:effectLst/>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a:lnSpc>
                          <a:spcPts val="1200"/>
                        </a:lnSpc>
                        <a:spcAft>
                          <a:spcPts val="0"/>
                        </a:spcAft>
                      </a:pPr>
                      <a:r>
                        <a:rPr lang="es-CO" sz="1600" b="0" dirty="0" smtClean="0">
                          <a:solidFill>
                            <a:srgbClr val="333333"/>
                          </a:solidFill>
                          <a:effectLst/>
                          <a:latin typeface="+mj-lt"/>
                          <a:ea typeface="Times New Roman"/>
                          <a:cs typeface="Times New Roman"/>
                        </a:rPr>
                        <a:t>Durante, y al finalizar el tramite (pueden colocarse dos notas)</a:t>
                      </a:r>
                      <a:endParaRPr lang="es-MX" sz="1600" b="0" dirty="0">
                        <a:effectLst/>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a:lnSpc>
                          <a:spcPts val="1200"/>
                        </a:lnSpc>
                        <a:spcAft>
                          <a:spcPts val="0"/>
                        </a:spcAft>
                      </a:pPr>
                      <a:r>
                        <a:rPr lang="es-CO" sz="1600" b="0" dirty="0" smtClean="0">
                          <a:solidFill>
                            <a:srgbClr val="333333"/>
                          </a:solidFill>
                          <a:effectLst/>
                          <a:latin typeface="+mj-lt"/>
                          <a:ea typeface="Times New Roman"/>
                          <a:cs typeface="Times New Roman"/>
                        </a:rPr>
                        <a:t>Nota </a:t>
                      </a:r>
                      <a:endParaRPr lang="es-MX" sz="1600" b="0" dirty="0">
                        <a:effectLst/>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r>
            </a:tbl>
          </a:graphicData>
        </a:graphic>
      </p:graphicFrame>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755063" y="2023533"/>
            <a:ext cx="2683404" cy="3869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73904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513666" y="694267"/>
            <a:ext cx="6241816" cy="753532"/>
          </a:xfrm>
        </p:spPr>
        <p:txBody>
          <a:bodyPr>
            <a:normAutofit fontScale="90000"/>
          </a:bodyPr>
          <a:lstStyle/>
          <a:p>
            <a:pPr lvl="0" defTabSz="914400" fontAlgn="base">
              <a:spcAft>
                <a:spcPct val="0"/>
              </a:spcAft>
            </a:pPr>
            <a:r>
              <a:rPr lang="es-MX" altLang="es-MX" sz="4400" b="1" dirty="0" err="1" smtClean="0">
                <a:ln>
                  <a:noFill/>
                </a:ln>
                <a:solidFill>
                  <a:schemeClr val="accent3">
                    <a:lumMod val="75000"/>
                  </a:schemeClr>
                </a:solidFill>
                <a:ea typeface="Times New Roman" pitchFamily="18" charset="0"/>
                <a:cs typeface="Times New Roman" pitchFamily="18" charset="0"/>
              </a:rPr>
              <a:t>Atencion</a:t>
            </a:r>
            <a:r>
              <a:rPr lang="es-MX" altLang="es-MX" sz="4400" b="1" dirty="0" smtClean="0">
                <a:ln>
                  <a:noFill/>
                </a:ln>
                <a:solidFill>
                  <a:schemeClr val="accent3">
                    <a:lumMod val="75000"/>
                  </a:schemeClr>
                </a:solidFill>
                <a:ea typeface="Times New Roman" pitchFamily="18" charset="0"/>
                <a:cs typeface="Times New Roman" pitchFamily="18" charset="0"/>
              </a:rPr>
              <a:t> de procesos</a:t>
            </a:r>
            <a:r>
              <a:rPr lang="es-MX" altLang="es-MX" sz="4400" dirty="0">
                <a:ln>
                  <a:noFill/>
                </a:ln>
                <a:solidFill>
                  <a:schemeClr val="accent3">
                    <a:lumMod val="75000"/>
                  </a:schemeClr>
                </a:solidFill>
                <a:ea typeface="+mn-ea"/>
                <a:cs typeface="Arial" pitchFamily="34" charset="0"/>
              </a:rPr>
              <a:t/>
            </a:r>
            <a:br>
              <a:rPr lang="es-MX" altLang="es-MX" sz="4400" dirty="0">
                <a:ln>
                  <a:noFill/>
                </a:ln>
                <a:solidFill>
                  <a:schemeClr val="accent3">
                    <a:lumMod val="75000"/>
                  </a:schemeClr>
                </a:solidFill>
                <a:ea typeface="+mn-ea"/>
                <a:cs typeface="Arial" pitchFamily="34" charset="0"/>
              </a:rPr>
            </a:br>
            <a:r>
              <a:rPr lang="es-CO" sz="1600" b="1" dirty="0" smtClean="0">
                <a:solidFill>
                  <a:schemeClr val="accent4"/>
                </a:solidFill>
                <a:effectLst>
                  <a:outerShdw blurRad="38100" dist="38100" dir="2700000" algn="tl">
                    <a:srgbClr val="000000">
                      <a:alpha val="43137"/>
                    </a:srgbClr>
                  </a:outerShdw>
                </a:effectLst>
              </a:rPr>
              <a:t>	</a:t>
            </a:r>
            <a:endParaRPr lang="es-CO" sz="1600" b="1" dirty="0">
              <a:solidFill>
                <a:schemeClr val="accent4"/>
              </a:solidFill>
              <a:effectLst>
                <a:outerShdw blurRad="38100" dist="38100" dir="2700000" algn="tl">
                  <a:srgbClr val="000000">
                    <a:alpha val="43137"/>
                  </a:srgbClr>
                </a:outerShdw>
              </a:effectLst>
            </a:endParaRPr>
          </a:p>
        </p:txBody>
      </p:sp>
      <p:sp>
        <p:nvSpPr>
          <p:cNvPr id="4" name="Marcador de texto 3"/>
          <p:cNvSpPr>
            <a:spLocks noGrp="1"/>
          </p:cNvSpPr>
          <p:nvPr>
            <p:ph type="body" sz="half" idx="2"/>
          </p:nvPr>
        </p:nvSpPr>
        <p:spPr>
          <a:xfrm>
            <a:off x="1295398" y="3255432"/>
            <a:ext cx="9959623" cy="2795412"/>
          </a:xfrm>
        </p:spPr>
        <p:txBody>
          <a:bodyPr>
            <a:normAutofit/>
          </a:bodyPr>
          <a:lstStyle/>
          <a:p>
            <a:endParaRPr lang="es-CO" dirty="0"/>
          </a:p>
        </p:txBody>
      </p:sp>
      <p:graphicFrame>
        <p:nvGraphicFramePr>
          <p:cNvPr id="3" name="2 Tabla"/>
          <p:cNvGraphicFramePr>
            <a:graphicFrameLocks noGrp="1"/>
          </p:cNvGraphicFramePr>
          <p:nvPr>
            <p:extLst>
              <p:ext uri="{D42A27DB-BD31-4B8C-83A1-F6EECF244321}">
                <p14:modId xmlns:p14="http://schemas.microsoft.com/office/powerpoint/2010/main" val="2697928535"/>
              </p:ext>
            </p:extLst>
          </p:nvPr>
        </p:nvGraphicFramePr>
        <p:xfrm>
          <a:off x="905933" y="1523979"/>
          <a:ext cx="10498667" cy="4693674"/>
        </p:xfrm>
        <a:graphic>
          <a:graphicData uri="http://schemas.openxmlformats.org/drawingml/2006/table">
            <a:tbl>
              <a:tblPr firstRow="1" firstCol="1" bandRow="1">
                <a:tableStyleId>{5C22544A-7EE6-4342-B048-85BDC9FD1C3A}</a:tableStyleId>
              </a:tblPr>
              <a:tblGrid>
                <a:gridCol w="2854512"/>
                <a:gridCol w="2707590"/>
                <a:gridCol w="2311048"/>
                <a:gridCol w="2625517"/>
              </a:tblGrid>
              <a:tr h="297986">
                <a:tc>
                  <a:txBody>
                    <a:bodyPr/>
                    <a:lstStyle/>
                    <a:p>
                      <a:pPr algn="l">
                        <a:lnSpc>
                          <a:spcPts val="1200"/>
                        </a:lnSpc>
                        <a:spcAft>
                          <a:spcPts val="0"/>
                        </a:spcAft>
                      </a:pPr>
                      <a:r>
                        <a:rPr lang="es-MX" sz="1600" dirty="0">
                          <a:solidFill>
                            <a:schemeClr val="tx1">
                              <a:lumMod val="95000"/>
                              <a:lumOff val="5000"/>
                            </a:schemeClr>
                          </a:solidFill>
                          <a:effectLst/>
                          <a:latin typeface="+mj-lt"/>
                        </a:rPr>
                        <a:t>Actividad</a:t>
                      </a:r>
                      <a:endParaRPr lang="es-MX" sz="1600" dirty="0">
                        <a:solidFill>
                          <a:schemeClr val="tx1">
                            <a:lumMod val="95000"/>
                            <a:lumOff val="5000"/>
                          </a:schemeClr>
                        </a:solidFill>
                        <a:effectLst/>
                        <a:latin typeface="+mj-lt"/>
                        <a:ea typeface="Calibri"/>
                        <a:cs typeface="Times New Roman"/>
                      </a:endParaRPr>
                    </a:p>
                  </a:txBody>
                  <a:tcPr marL="38283" marR="38283" marT="0" marB="0"/>
                </a:tc>
                <a:tc>
                  <a:txBody>
                    <a:bodyPr/>
                    <a:lstStyle/>
                    <a:p>
                      <a:pPr algn="l">
                        <a:lnSpc>
                          <a:spcPts val="1200"/>
                        </a:lnSpc>
                        <a:spcAft>
                          <a:spcPts val="0"/>
                        </a:spcAft>
                      </a:pPr>
                      <a:r>
                        <a:rPr lang="es-MX" sz="1600" dirty="0">
                          <a:solidFill>
                            <a:schemeClr val="tx1">
                              <a:lumMod val="95000"/>
                              <a:lumOff val="5000"/>
                            </a:schemeClr>
                          </a:solidFill>
                          <a:effectLst/>
                          <a:latin typeface="+mj-lt"/>
                        </a:rPr>
                        <a:t>Responsable</a:t>
                      </a:r>
                      <a:endParaRPr lang="es-MX" sz="1600" dirty="0">
                        <a:solidFill>
                          <a:schemeClr val="tx1">
                            <a:lumMod val="95000"/>
                            <a:lumOff val="5000"/>
                          </a:schemeClr>
                        </a:solidFill>
                        <a:effectLst/>
                        <a:latin typeface="+mj-lt"/>
                        <a:ea typeface="Calibri"/>
                        <a:cs typeface="Times New Roman"/>
                      </a:endParaRPr>
                    </a:p>
                  </a:txBody>
                  <a:tcPr marL="38283" marR="38283" marT="0" marB="0"/>
                </a:tc>
                <a:tc>
                  <a:txBody>
                    <a:bodyPr/>
                    <a:lstStyle/>
                    <a:p>
                      <a:pPr algn="l">
                        <a:lnSpc>
                          <a:spcPts val="1200"/>
                        </a:lnSpc>
                        <a:spcAft>
                          <a:spcPts val="0"/>
                        </a:spcAft>
                      </a:pPr>
                      <a:r>
                        <a:rPr lang="es-MX" sz="1600" dirty="0">
                          <a:solidFill>
                            <a:schemeClr val="tx1">
                              <a:lumMod val="95000"/>
                              <a:lumOff val="5000"/>
                            </a:schemeClr>
                          </a:solidFill>
                          <a:effectLst/>
                          <a:latin typeface="+mj-lt"/>
                        </a:rPr>
                        <a:t>Término</a:t>
                      </a:r>
                      <a:endParaRPr lang="es-MX" sz="1600" dirty="0">
                        <a:solidFill>
                          <a:schemeClr val="tx1">
                            <a:lumMod val="95000"/>
                            <a:lumOff val="5000"/>
                          </a:schemeClr>
                        </a:solidFill>
                        <a:effectLst/>
                        <a:latin typeface="+mj-lt"/>
                        <a:ea typeface="Calibri"/>
                        <a:cs typeface="Times New Roman"/>
                      </a:endParaRPr>
                    </a:p>
                  </a:txBody>
                  <a:tcPr marL="38283" marR="38283" marT="0" marB="0"/>
                </a:tc>
                <a:tc>
                  <a:txBody>
                    <a:bodyPr/>
                    <a:lstStyle/>
                    <a:p>
                      <a:pPr algn="l">
                        <a:lnSpc>
                          <a:spcPts val="1200"/>
                        </a:lnSpc>
                        <a:spcAft>
                          <a:spcPts val="0"/>
                        </a:spcAft>
                      </a:pPr>
                      <a:r>
                        <a:rPr lang="es-MX" sz="1600" dirty="0">
                          <a:solidFill>
                            <a:schemeClr val="tx1">
                              <a:lumMod val="95000"/>
                              <a:lumOff val="5000"/>
                            </a:schemeClr>
                          </a:solidFill>
                          <a:effectLst/>
                          <a:latin typeface="+mj-lt"/>
                        </a:rPr>
                        <a:t>Resultado</a:t>
                      </a:r>
                      <a:endParaRPr lang="es-MX" sz="1600" dirty="0">
                        <a:solidFill>
                          <a:schemeClr val="tx1">
                            <a:lumMod val="95000"/>
                            <a:lumOff val="5000"/>
                          </a:schemeClr>
                        </a:solidFill>
                        <a:effectLst/>
                        <a:latin typeface="+mj-lt"/>
                        <a:ea typeface="Calibri"/>
                        <a:cs typeface="Times New Roman"/>
                      </a:endParaRPr>
                    </a:p>
                  </a:txBody>
                  <a:tcPr marL="38283" marR="38283" marT="0" marB="0"/>
                </a:tc>
              </a:tr>
              <a:tr h="316895">
                <a:tc>
                  <a:txBody>
                    <a:bodyPr/>
                    <a:lstStyle/>
                    <a:p>
                      <a:pPr algn="l">
                        <a:lnSpc>
                          <a:spcPts val="1200"/>
                        </a:lnSpc>
                        <a:spcAft>
                          <a:spcPts val="0"/>
                        </a:spcAft>
                      </a:pPr>
                      <a:r>
                        <a:rPr lang="es-MX" sz="1600" b="0" dirty="0">
                          <a:solidFill>
                            <a:schemeClr val="tx1">
                              <a:lumMod val="95000"/>
                              <a:lumOff val="5000"/>
                            </a:schemeClr>
                          </a:solidFill>
                          <a:effectLst/>
                          <a:latin typeface="+mj-lt"/>
                        </a:rPr>
                        <a:t>Recepción-asignación</a:t>
                      </a:r>
                      <a:endParaRPr lang="es-MX" sz="1600" b="0" dirty="0">
                        <a:solidFill>
                          <a:schemeClr val="tx1">
                            <a:lumMod val="95000"/>
                            <a:lumOff val="5000"/>
                          </a:schemeClr>
                        </a:solidFill>
                        <a:effectLst/>
                        <a:latin typeface="+mj-lt"/>
                        <a:ea typeface="Calibri"/>
                        <a:cs typeface="Times New Roman"/>
                      </a:endParaRPr>
                    </a:p>
                  </a:txBody>
                  <a:tcPr marL="38283" marR="38283" marT="0" marB="0"/>
                </a:tc>
                <a:tc>
                  <a:txBody>
                    <a:bodyPr/>
                    <a:lstStyle/>
                    <a:p>
                      <a:pPr algn="l">
                        <a:lnSpc>
                          <a:spcPts val="1200"/>
                        </a:lnSpc>
                        <a:spcAft>
                          <a:spcPts val="0"/>
                        </a:spcAft>
                      </a:pPr>
                      <a:r>
                        <a:rPr lang="es-MX" sz="1600" dirty="0">
                          <a:effectLst/>
                          <a:latin typeface="+mj-lt"/>
                        </a:rPr>
                        <a:t>Estudiante /Secretaria consultorio</a:t>
                      </a:r>
                      <a:endParaRPr lang="es-MX" sz="1600" dirty="0">
                        <a:effectLst/>
                        <a:latin typeface="+mj-lt"/>
                        <a:ea typeface="Calibri"/>
                        <a:cs typeface="Times New Roman"/>
                      </a:endParaRPr>
                    </a:p>
                  </a:txBody>
                  <a:tcPr marL="38283" marR="38283" marT="0" marB="0"/>
                </a:tc>
                <a:tc>
                  <a:txBody>
                    <a:bodyPr/>
                    <a:lstStyle/>
                    <a:p>
                      <a:pPr algn="l">
                        <a:lnSpc>
                          <a:spcPts val="1200"/>
                        </a:lnSpc>
                        <a:spcAft>
                          <a:spcPts val="0"/>
                        </a:spcAft>
                      </a:pPr>
                      <a:r>
                        <a:rPr lang="es-MX" sz="1600">
                          <a:effectLst/>
                          <a:latin typeface="+mj-lt"/>
                        </a:rPr>
                        <a:t>Inmediato</a:t>
                      </a:r>
                      <a:endParaRPr lang="es-MX" sz="1600">
                        <a:effectLst/>
                        <a:latin typeface="+mj-lt"/>
                        <a:ea typeface="Calibri"/>
                        <a:cs typeface="Times New Roman"/>
                      </a:endParaRPr>
                    </a:p>
                  </a:txBody>
                  <a:tcPr marL="38283" marR="38283" marT="0" marB="0"/>
                </a:tc>
                <a:tc>
                  <a:txBody>
                    <a:bodyPr/>
                    <a:lstStyle/>
                    <a:p>
                      <a:pPr algn="l">
                        <a:lnSpc>
                          <a:spcPts val="1200"/>
                        </a:lnSpc>
                        <a:spcAft>
                          <a:spcPts val="0"/>
                        </a:spcAft>
                      </a:pPr>
                      <a:r>
                        <a:rPr lang="es-MX" sz="1600">
                          <a:effectLst/>
                          <a:latin typeface="+mj-lt"/>
                        </a:rPr>
                        <a:t>Asignación estudiante a cargo del tramite</a:t>
                      </a:r>
                      <a:endParaRPr lang="es-MX" sz="1600">
                        <a:effectLst/>
                        <a:latin typeface="+mj-lt"/>
                        <a:ea typeface="Calibri"/>
                        <a:cs typeface="Times New Roman"/>
                      </a:endParaRPr>
                    </a:p>
                  </a:txBody>
                  <a:tcPr marL="38283" marR="38283" marT="0" marB="0"/>
                </a:tc>
              </a:tr>
              <a:tr h="233719">
                <a:tc>
                  <a:txBody>
                    <a:bodyPr/>
                    <a:lstStyle/>
                    <a:p>
                      <a:pPr algn="l">
                        <a:lnSpc>
                          <a:spcPts val="1200"/>
                        </a:lnSpc>
                        <a:spcAft>
                          <a:spcPts val="0"/>
                        </a:spcAft>
                      </a:pPr>
                      <a:r>
                        <a:rPr lang="es-MX" sz="1600" b="0" dirty="0">
                          <a:solidFill>
                            <a:schemeClr val="tx1">
                              <a:lumMod val="95000"/>
                              <a:lumOff val="5000"/>
                            </a:schemeClr>
                          </a:solidFill>
                          <a:effectLst/>
                          <a:latin typeface="+mj-lt"/>
                        </a:rPr>
                        <a:t>Asignación docente</a:t>
                      </a:r>
                      <a:endParaRPr lang="es-MX" sz="1600" b="0" dirty="0">
                        <a:solidFill>
                          <a:schemeClr val="tx1">
                            <a:lumMod val="95000"/>
                            <a:lumOff val="5000"/>
                          </a:schemeClr>
                        </a:solidFill>
                        <a:effectLst/>
                        <a:latin typeface="+mj-lt"/>
                        <a:ea typeface="Calibri"/>
                        <a:cs typeface="Times New Roman"/>
                      </a:endParaRPr>
                    </a:p>
                  </a:txBody>
                  <a:tcPr marL="38283" marR="38283" marT="0" marB="0"/>
                </a:tc>
                <a:tc>
                  <a:txBody>
                    <a:bodyPr/>
                    <a:lstStyle/>
                    <a:p>
                      <a:pPr algn="l">
                        <a:lnSpc>
                          <a:spcPts val="1200"/>
                        </a:lnSpc>
                        <a:spcAft>
                          <a:spcPts val="0"/>
                        </a:spcAft>
                      </a:pPr>
                      <a:r>
                        <a:rPr lang="es-MX" sz="1600" dirty="0">
                          <a:effectLst/>
                          <a:latin typeface="+mj-lt"/>
                        </a:rPr>
                        <a:t>Dirección consultorio</a:t>
                      </a:r>
                      <a:endParaRPr lang="es-MX" sz="1600" dirty="0">
                        <a:effectLst/>
                        <a:latin typeface="+mj-lt"/>
                        <a:ea typeface="Calibri"/>
                        <a:cs typeface="Times New Roman"/>
                      </a:endParaRPr>
                    </a:p>
                  </a:txBody>
                  <a:tcPr marL="38283" marR="38283" marT="0" marB="0"/>
                </a:tc>
                <a:tc>
                  <a:txBody>
                    <a:bodyPr/>
                    <a:lstStyle/>
                    <a:p>
                      <a:pPr algn="l">
                        <a:lnSpc>
                          <a:spcPts val="1200"/>
                        </a:lnSpc>
                        <a:spcAft>
                          <a:spcPts val="0"/>
                        </a:spcAft>
                      </a:pPr>
                      <a:r>
                        <a:rPr lang="es-MX" sz="1600" dirty="0">
                          <a:effectLst/>
                          <a:latin typeface="+mj-lt"/>
                        </a:rPr>
                        <a:t>Inmediato</a:t>
                      </a:r>
                      <a:endParaRPr lang="es-MX" sz="1600" dirty="0">
                        <a:effectLst/>
                        <a:latin typeface="+mj-lt"/>
                        <a:ea typeface="Calibri"/>
                        <a:cs typeface="Times New Roman"/>
                      </a:endParaRPr>
                    </a:p>
                  </a:txBody>
                  <a:tcPr marL="38283" marR="38283" marT="0" marB="0"/>
                </a:tc>
                <a:tc>
                  <a:txBody>
                    <a:bodyPr/>
                    <a:lstStyle/>
                    <a:p>
                      <a:pPr algn="l">
                        <a:lnSpc>
                          <a:spcPts val="1200"/>
                        </a:lnSpc>
                        <a:spcAft>
                          <a:spcPts val="0"/>
                        </a:spcAft>
                      </a:pPr>
                      <a:r>
                        <a:rPr lang="es-MX" sz="1600">
                          <a:effectLst/>
                          <a:latin typeface="+mj-lt"/>
                        </a:rPr>
                        <a:t>Designación docente a cargo</a:t>
                      </a:r>
                      <a:endParaRPr lang="es-MX" sz="1600">
                        <a:effectLst/>
                        <a:latin typeface="+mj-lt"/>
                        <a:ea typeface="Calibri"/>
                        <a:cs typeface="Times New Roman"/>
                      </a:endParaRPr>
                    </a:p>
                  </a:txBody>
                  <a:tcPr marL="38283" marR="38283" marT="0" marB="0"/>
                </a:tc>
              </a:tr>
              <a:tr h="615266">
                <a:tc>
                  <a:txBody>
                    <a:bodyPr/>
                    <a:lstStyle/>
                    <a:p>
                      <a:pPr algn="l">
                        <a:lnSpc>
                          <a:spcPts val="1200"/>
                        </a:lnSpc>
                        <a:spcAft>
                          <a:spcPts val="0"/>
                        </a:spcAft>
                      </a:pPr>
                      <a:r>
                        <a:rPr lang="es-MX" sz="1600" b="0" dirty="0">
                          <a:solidFill>
                            <a:schemeClr val="tx1">
                              <a:lumMod val="95000"/>
                              <a:lumOff val="5000"/>
                            </a:schemeClr>
                          </a:solidFill>
                          <a:effectLst/>
                          <a:latin typeface="+mj-lt"/>
                        </a:rPr>
                        <a:t>Radicación poder ante entidad</a:t>
                      </a:r>
                      <a:endParaRPr lang="es-MX" sz="1600" b="0" dirty="0">
                        <a:solidFill>
                          <a:schemeClr val="tx1">
                            <a:lumMod val="95000"/>
                            <a:lumOff val="5000"/>
                          </a:schemeClr>
                        </a:solidFill>
                        <a:effectLst/>
                        <a:latin typeface="+mj-lt"/>
                        <a:ea typeface="Calibri"/>
                        <a:cs typeface="Times New Roman"/>
                      </a:endParaRPr>
                    </a:p>
                  </a:txBody>
                  <a:tcPr marL="38283" marR="38283" marT="0" marB="0"/>
                </a:tc>
                <a:tc>
                  <a:txBody>
                    <a:bodyPr/>
                    <a:lstStyle/>
                    <a:p>
                      <a:pPr algn="l">
                        <a:lnSpc>
                          <a:spcPts val="1200"/>
                        </a:lnSpc>
                        <a:spcAft>
                          <a:spcPts val="0"/>
                        </a:spcAft>
                      </a:pPr>
                      <a:r>
                        <a:rPr lang="es-MX" sz="1600" dirty="0">
                          <a:effectLst/>
                          <a:latin typeface="+mj-lt"/>
                        </a:rPr>
                        <a:t>Estudiante asignado</a:t>
                      </a:r>
                      <a:endParaRPr lang="es-MX" sz="1600" dirty="0">
                        <a:effectLst/>
                        <a:latin typeface="+mj-lt"/>
                        <a:ea typeface="Calibri"/>
                        <a:cs typeface="Times New Roman"/>
                      </a:endParaRPr>
                    </a:p>
                  </a:txBody>
                  <a:tcPr marL="38283" marR="38283" marT="0" marB="0"/>
                </a:tc>
                <a:tc>
                  <a:txBody>
                    <a:bodyPr/>
                    <a:lstStyle/>
                    <a:p>
                      <a:pPr algn="l">
                        <a:lnSpc>
                          <a:spcPts val="1200"/>
                        </a:lnSpc>
                        <a:spcAft>
                          <a:spcPts val="0"/>
                        </a:spcAft>
                      </a:pPr>
                      <a:r>
                        <a:rPr lang="es-MX" sz="1600" dirty="0">
                          <a:effectLst/>
                          <a:latin typeface="+mj-lt"/>
                        </a:rPr>
                        <a:t>Siete (7) días hábiles.</a:t>
                      </a:r>
                    </a:p>
                    <a:p>
                      <a:pPr algn="l">
                        <a:lnSpc>
                          <a:spcPts val="1200"/>
                        </a:lnSpc>
                        <a:spcAft>
                          <a:spcPts val="0"/>
                        </a:spcAft>
                      </a:pPr>
                      <a:r>
                        <a:rPr lang="es-MX" sz="1600" dirty="0">
                          <a:effectLst/>
                          <a:latin typeface="+mj-lt"/>
                        </a:rPr>
                        <a:t>En caso de estar corriendo algún término debe hacerse de inmediato.</a:t>
                      </a:r>
                      <a:endParaRPr lang="es-MX" sz="1600" dirty="0">
                        <a:effectLst/>
                        <a:latin typeface="+mj-lt"/>
                        <a:ea typeface="Calibri"/>
                        <a:cs typeface="Times New Roman"/>
                      </a:endParaRPr>
                    </a:p>
                  </a:txBody>
                  <a:tcPr marL="38283" marR="38283" marT="0" marB="0"/>
                </a:tc>
                <a:tc>
                  <a:txBody>
                    <a:bodyPr/>
                    <a:lstStyle/>
                    <a:p>
                      <a:pPr algn="l">
                        <a:lnSpc>
                          <a:spcPts val="1200"/>
                        </a:lnSpc>
                        <a:spcAft>
                          <a:spcPts val="0"/>
                        </a:spcAft>
                      </a:pPr>
                      <a:r>
                        <a:rPr lang="es-MX" sz="1600">
                          <a:effectLst/>
                          <a:latin typeface="+mj-lt"/>
                        </a:rPr>
                        <a:t>Reconocimiento de personería y conocimiento del expediente</a:t>
                      </a:r>
                      <a:endParaRPr lang="es-MX" sz="1600">
                        <a:effectLst/>
                        <a:latin typeface="+mj-lt"/>
                        <a:ea typeface="Calibri"/>
                        <a:cs typeface="Times New Roman"/>
                      </a:endParaRPr>
                    </a:p>
                  </a:txBody>
                  <a:tcPr marL="38283" marR="38283" marT="0" marB="0"/>
                </a:tc>
              </a:tr>
              <a:tr h="562305">
                <a:tc>
                  <a:txBody>
                    <a:bodyPr/>
                    <a:lstStyle/>
                    <a:p>
                      <a:pPr algn="l">
                        <a:lnSpc>
                          <a:spcPts val="1200"/>
                        </a:lnSpc>
                        <a:spcAft>
                          <a:spcPts val="0"/>
                        </a:spcAft>
                      </a:pPr>
                      <a:r>
                        <a:rPr lang="es-MX" sz="1600" b="0" dirty="0">
                          <a:solidFill>
                            <a:schemeClr val="tx1">
                              <a:lumMod val="95000"/>
                              <a:lumOff val="5000"/>
                            </a:schemeClr>
                          </a:solidFill>
                          <a:effectLst/>
                          <a:latin typeface="+mj-lt"/>
                        </a:rPr>
                        <a:t>Diligenciar información en plataforma (hechos, problema jurídico, estrategia, flujograma)</a:t>
                      </a:r>
                      <a:endParaRPr lang="es-MX" sz="1600" b="0" dirty="0">
                        <a:solidFill>
                          <a:schemeClr val="tx1">
                            <a:lumMod val="95000"/>
                            <a:lumOff val="5000"/>
                          </a:schemeClr>
                        </a:solidFill>
                        <a:effectLst/>
                        <a:latin typeface="+mj-lt"/>
                        <a:ea typeface="Calibri"/>
                        <a:cs typeface="Times New Roman"/>
                      </a:endParaRPr>
                    </a:p>
                  </a:txBody>
                  <a:tcPr marL="38283" marR="38283" marT="0" marB="0"/>
                </a:tc>
                <a:tc>
                  <a:txBody>
                    <a:bodyPr/>
                    <a:lstStyle/>
                    <a:p>
                      <a:pPr algn="l">
                        <a:lnSpc>
                          <a:spcPts val="1200"/>
                        </a:lnSpc>
                        <a:spcAft>
                          <a:spcPts val="0"/>
                        </a:spcAft>
                      </a:pPr>
                      <a:r>
                        <a:rPr lang="es-MX" sz="1600" dirty="0">
                          <a:effectLst/>
                          <a:latin typeface="+mj-lt"/>
                        </a:rPr>
                        <a:t>Estudiante asignado</a:t>
                      </a:r>
                      <a:endParaRPr lang="es-MX" sz="1600" dirty="0">
                        <a:effectLst/>
                        <a:latin typeface="+mj-lt"/>
                        <a:ea typeface="Calibri"/>
                        <a:cs typeface="Times New Roman"/>
                      </a:endParaRPr>
                    </a:p>
                  </a:txBody>
                  <a:tcPr marL="38283" marR="38283" marT="0" marB="0"/>
                </a:tc>
                <a:tc>
                  <a:txBody>
                    <a:bodyPr/>
                    <a:lstStyle/>
                    <a:p>
                      <a:pPr algn="l">
                        <a:lnSpc>
                          <a:spcPts val="1200"/>
                        </a:lnSpc>
                        <a:spcAft>
                          <a:spcPts val="0"/>
                        </a:spcAft>
                      </a:pPr>
                      <a:r>
                        <a:rPr lang="es-MX" sz="1600" dirty="0">
                          <a:effectLst/>
                          <a:latin typeface="+mj-lt"/>
                        </a:rPr>
                        <a:t>Inmediato</a:t>
                      </a:r>
                      <a:endParaRPr lang="es-MX" sz="1600" dirty="0">
                        <a:effectLst/>
                        <a:latin typeface="+mj-lt"/>
                        <a:ea typeface="Calibri"/>
                        <a:cs typeface="Times New Roman"/>
                      </a:endParaRPr>
                    </a:p>
                  </a:txBody>
                  <a:tcPr marL="38283" marR="38283" marT="0" marB="0"/>
                </a:tc>
                <a:tc>
                  <a:txBody>
                    <a:bodyPr/>
                    <a:lstStyle/>
                    <a:p>
                      <a:pPr algn="l">
                        <a:lnSpc>
                          <a:spcPts val="1200"/>
                        </a:lnSpc>
                        <a:spcAft>
                          <a:spcPts val="0"/>
                        </a:spcAft>
                      </a:pPr>
                      <a:r>
                        <a:rPr lang="es-MX" sz="1600">
                          <a:effectLst/>
                          <a:latin typeface="+mj-lt"/>
                        </a:rPr>
                        <a:t>Información completa en el sistema de gestión</a:t>
                      </a:r>
                      <a:endParaRPr lang="es-MX" sz="1600">
                        <a:effectLst/>
                        <a:latin typeface="+mj-lt"/>
                        <a:ea typeface="Calibri"/>
                        <a:cs typeface="Times New Roman"/>
                      </a:endParaRPr>
                    </a:p>
                  </a:txBody>
                  <a:tcPr marL="38283" marR="38283" marT="0" marB="0"/>
                </a:tc>
              </a:tr>
              <a:tr h="477593">
                <a:tc>
                  <a:txBody>
                    <a:bodyPr/>
                    <a:lstStyle/>
                    <a:p>
                      <a:pPr algn="l">
                        <a:lnSpc>
                          <a:spcPts val="1200"/>
                        </a:lnSpc>
                        <a:spcAft>
                          <a:spcPts val="0"/>
                        </a:spcAft>
                      </a:pPr>
                      <a:r>
                        <a:rPr lang="es-MX" sz="1600" b="0" dirty="0">
                          <a:solidFill>
                            <a:schemeClr val="tx1">
                              <a:lumMod val="95000"/>
                              <a:lumOff val="5000"/>
                            </a:schemeClr>
                          </a:solidFill>
                          <a:effectLst/>
                          <a:latin typeface="+mj-lt"/>
                        </a:rPr>
                        <a:t>Presentación con docente asesor para definir plan de acción</a:t>
                      </a:r>
                      <a:endParaRPr lang="es-MX" sz="1600" b="0" dirty="0">
                        <a:solidFill>
                          <a:schemeClr val="tx1">
                            <a:lumMod val="95000"/>
                            <a:lumOff val="5000"/>
                          </a:schemeClr>
                        </a:solidFill>
                        <a:effectLst/>
                        <a:latin typeface="+mj-lt"/>
                        <a:ea typeface="Calibri"/>
                        <a:cs typeface="Times New Roman"/>
                      </a:endParaRPr>
                    </a:p>
                  </a:txBody>
                  <a:tcPr marL="38283" marR="38283" marT="0" marB="0"/>
                </a:tc>
                <a:tc>
                  <a:txBody>
                    <a:bodyPr/>
                    <a:lstStyle/>
                    <a:p>
                      <a:pPr algn="l">
                        <a:lnSpc>
                          <a:spcPts val="1200"/>
                        </a:lnSpc>
                        <a:spcAft>
                          <a:spcPts val="0"/>
                        </a:spcAft>
                      </a:pPr>
                      <a:r>
                        <a:rPr lang="es-MX" sz="1600" dirty="0">
                          <a:effectLst/>
                          <a:latin typeface="+mj-lt"/>
                        </a:rPr>
                        <a:t>Estudiante asignado</a:t>
                      </a:r>
                      <a:endParaRPr lang="es-MX" sz="1600" dirty="0">
                        <a:effectLst/>
                        <a:latin typeface="+mj-lt"/>
                        <a:ea typeface="Calibri"/>
                        <a:cs typeface="Times New Roman"/>
                      </a:endParaRPr>
                    </a:p>
                  </a:txBody>
                  <a:tcPr marL="38283" marR="38283" marT="0" marB="0"/>
                </a:tc>
                <a:tc>
                  <a:txBody>
                    <a:bodyPr/>
                    <a:lstStyle/>
                    <a:p>
                      <a:pPr algn="l">
                        <a:lnSpc>
                          <a:spcPts val="1200"/>
                        </a:lnSpc>
                        <a:spcAft>
                          <a:spcPts val="0"/>
                        </a:spcAft>
                      </a:pPr>
                      <a:r>
                        <a:rPr lang="es-MX" sz="1600" dirty="0">
                          <a:effectLst/>
                          <a:latin typeface="+mj-lt"/>
                        </a:rPr>
                        <a:t>Inmediato</a:t>
                      </a:r>
                      <a:endParaRPr lang="es-MX" sz="1600" dirty="0">
                        <a:effectLst/>
                        <a:latin typeface="+mj-lt"/>
                        <a:ea typeface="Calibri"/>
                        <a:cs typeface="Times New Roman"/>
                      </a:endParaRPr>
                    </a:p>
                  </a:txBody>
                  <a:tcPr marL="38283" marR="38283" marT="0" marB="0"/>
                </a:tc>
                <a:tc>
                  <a:txBody>
                    <a:bodyPr/>
                    <a:lstStyle/>
                    <a:p>
                      <a:pPr algn="l">
                        <a:lnSpc>
                          <a:spcPts val="1200"/>
                        </a:lnSpc>
                        <a:spcAft>
                          <a:spcPts val="0"/>
                        </a:spcAft>
                      </a:pPr>
                      <a:r>
                        <a:rPr lang="es-MX" sz="1600" dirty="0">
                          <a:effectLst/>
                          <a:latin typeface="+mj-lt"/>
                        </a:rPr>
                        <a:t>Conocer expediente y definir estrategia de defensa</a:t>
                      </a:r>
                      <a:endParaRPr lang="es-MX" sz="1600" dirty="0">
                        <a:effectLst/>
                        <a:latin typeface="+mj-lt"/>
                        <a:ea typeface="Calibri"/>
                        <a:cs typeface="Times New Roman"/>
                      </a:endParaRPr>
                    </a:p>
                  </a:txBody>
                  <a:tcPr marL="38283" marR="38283" marT="0" marB="0"/>
                </a:tc>
              </a:tr>
              <a:tr h="361110">
                <a:tc>
                  <a:txBody>
                    <a:bodyPr/>
                    <a:lstStyle/>
                    <a:p>
                      <a:pPr algn="l">
                        <a:lnSpc>
                          <a:spcPts val="1200"/>
                        </a:lnSpc>
                        <a:spcAft>
                          <a:spcPts val="0"/>
                        </a:spcAft>
                      </a:pPr>
                      <a:r>
                        <a:rPr lang="es-MX" sz="1600" b="0" dirty="0">
                          <a:solidFill>
                            <a:schemeClr val="tx1">
                              <a:lumMod val="95000"/>
                              <a:lumOff val="5000"/>
                            </a:schemeClr>
                          </a:solidFill>
                          <a:effectLst/>
                          <a:latin typeface="+mj-lt"/>
                        </a:rPr>
                        <a:t>Acciones del expediente</a:t>
                      </a:r>
                      <a:endParaRPr lang="es-MX" sz="1600" b="0" dirty="0">
                        <a:solidFill>
                          <a:schemeClr val="tx1">
                            <a:lumMod val="95000"/>
                            <a:lumOff val="5000"/>
                          </a:schemeClr>
                        </a:solidFill>
                        <a:effectLst/>
                        <a:latin typeface="+mj-lt"/>
                        <a:ea typeface="Calibri"/>
                        <a:cs typeface="Times New Roman"/>
                      </a:endParaRPr>
                    </a:p>
                  </a:txBody>
                  <a:tcPr marL="38283" marR="38283" marT="0" marB="0"/>
                </a:tc>
                <a:tc>
                  <a:txBody>
                    <a:bodyPr/>
                    <a:lstStyle/>
                    <a:p>
                      <a:pPr algn="l">
                        <a:lnSpc>
                          <a:spcPts val="1200"/>
                        </a:lnSpc>
                        <a:spcAft>
                          <a:spcPts val="0"/>
                        </a:spcAft>
                      </a:pPr>
                      <a:r>
                        <a:rPr lang="es-MX" sz="1600" dirty="0">
                          <a:effectLst/>
                          <a:latin typeface="+mj-lt"/>
                        </a:rPr>
                        <a:t>Estudiante asignado</a:t>
                      </a:r>
                      <a:endParaRPr lang="es-MX" sz="1600" dirty="0">
                        <a:effectLst/>
                        <a:latin typeface="+mj-lt"/>
                        <a:ea typeface="Calibri"/>
                        <a:cs typeface="Times New Roman"/>
                      </a:endParaRPr>
                    </a:p>
                  </a:txBody>
                  <a:tcPr marL="38283" marR="38283" marT="0" marB="0"/>
                </a:tc>
                <a:tc>
                  <a:txBody>
                    <a:bodyPr/>
                    <a:lstStyle/>
                    <a:p>
                      <a:pPr algn="l">
                        <a:lnSpc>
                          <a:spcPts val="1200"/>
                        </a:lnSpc>
                        <a:spcAft>
                          <a:spcPts val="0"/>
                        </a:spcAft>
                      </a:pPr>
                      <a:r>
                        <a:rPr lang="es-MX" sz="1600" dirty="0">
                          <a:effectLst/>
                          <a:latin typeface="+mj-lt"/>
                        </a:rPr>
                        <a:t>Fijado por el docente </a:t>
                      </a:r>
                      <a:endParaRPr lang="es-MX" sz="1600" dirty="0">
                        <a:effectLst/>
                        <a:latin typeface="+mj-lt"/>
                        <a:ea typeface="Calibri"/>
                        <a:cs typeface="Times New Roman"/>
                      </a:endParaRPr>
                    </a:p>
                  </a:txBody>
                  <a:tcPr marL="38283" marR="38283" marT="0" marB="0"/>
                </a:tc>
                <a:tc>
                  <a:txBody>
                    <a:bodyPr/>
                    <a:lstStyle/>
                    <a:p>
                      <a:pPr algn="l">
                        <a:lnSpc>
                          <a:spcPts val="1200"/>
                        </a:lnSpc>
                        <a:spcAft>
                          <a:spcPts val="0"/>
                        </a:spcAft>
                      </a:pPr>
                      <a:r>
                        <a:rPr lang="es-MX" sz="1600" dirty="0">
                          <a:effectLst/>
                          <a:latin typeface="+mj-lt"/>
                        </a:rPr>
                        <a:t>Informes sobre el avance del tramite</a:t>
                      </a:r>
                      <a:endParaRPr lang="es-MX" sz="1600" dirty="0">
                        <a:effectLst/>
                        <a:latin typeface="+mj-lt"/>
                        <a:ea typeface="Calibri"/>
                        <a:cs typeface="Times New Roman"/>
                      </a:endParaRPr>
                    </a:p>
                  </a:txBody>
                  <a:tcPr marL="38283" marR="38283" marT="0" marB="0"/>
                </a:tc>
              </a:tr>
              <a:tr h="1808749">
                <a:tc>
                  <a:txBody>
                    <a:bodyPr/>
                    <a:lstStyle/>
                    <a:p>
                      <a:pPr algn="l">
                        <a:lnSpc>
                          <a:spcPts val="1200"/>
                        </a:lnSpc>
                        <a:spcAft>
                          <a:spcPts val="0"/>
                        </a:spcAft>
                      </a:pPr>
                      <a:r>
                        <a:rPr lang="es-MX" sz="1600" b="0" dirty="0">
                          <a:solidFill>
                            <a:schemeClr val="tx1">
                              <a:lumMod val="95000"/>
                              <a:lumOff val="5000"/>
                            </a:schemeClr>
                          </a:solidFill>
                          <a:effectLst/>
                          <a:latin typeface="+mj-lt"/>
                        </a:rPr>
                        <a:t>Evaluación</a:t>
                      </a:r>
                      <a:endParaRPr lang="es-MX" sz="1600" b="0" dirty="0">
                        <a:solidFill>
                          <a:schemeClr val="tx1">
                            <a:lumMod val="95000"/>
                            <a:lumOff val="5000"/>
                          </a:schemeClr>
                        </a:solidFill>
                        <a:effectLst/>
                        <a:latin typeface="+mj-lt"/>
                        <a:ea typeface="Calibri"/>
                        <a:cs typeface="Times New Roman"/>
                      </a:endParaRPr>
                    </a:p>
                  </a:txBody>
                  <a:tcPr marL="38283" marR="38283" marT="0" marB="0"/>
                </a:tc>
                <a:tc>
                  <a:txBody>
                    <a:bodyPr/>
                    <a:lstStyle/>
                    <a:p>
                      <a:pPr algn="l">
                        <a:lnSpc>
                          <a:spcPts val="1200"/>
                        </a:lnSpc>
                        <a:spcAft>
                          <a:spcPts val="0"/>
                        </a:spcAft>
                      </a:pPr>
                      <a:r>
                        <a:rPr lang="es-MX" sz="1600" dirty="0">
                          <a:effectLst/>
                          <a:latin typeface="+mj-lt"/>
                        </a:rPr>
                        <a:t>Docente</a:t>
                      </a:r>
                      <a:endParaRPr lang="es-MX" sz="1600" dirty="0">
                        <a:effectLst/>
                        <a:latin typeface="+mj-lt"/>
                        <a:ea typeface="Calibri"/>
                        <a:cs typeface="Times New Roman"/>
                      </a:endParaRPr>
                    </a:p>
                  </a:txBody>
                  <a:tcPr marL="38283" marR="38283" marT="0" marB="0"/>
                </a:tc>
                <a:tc>
                  <a:txBody>
                    <a:bodyPr/>
                    <a:lstStyle/>
                    <a:p>
                      <a:pPr algn="l">
                        <a:lnSpc>
                          <a:spcPts val="1200"/>
                        </a:lnSpc>
                        <a:spcAft>
                          <a:spcPts val="0"/>
                        </a:spcAft>
                      </a:pPr>
                      <a:r>
                        <a:rPr lang="es-MX" sz="1600" dirty="0">
                          <a:effectLst/>
                          <a:latin typeface="+mj-lt"/>
                        </a:rPr>
                        <a:t>Una nota al final del semestre en fecha fijada por la Dirección del Consultorio o al terminar el proceso con archivo definitivo; por designación de apoderado por el investigado; retiro de la asistencia por autorización expresa de la dirección del consultorio.  </a:t>
                      </a:r>
                      <a:r>
                        <a:rPr lang="es-MX" sz="1600" dirty="0" err="1">
                          <a:effectLst/>
                          <a:latin typeface="+mj-lt"/>
                        </a:rPr>
                        <a:t>Ó</a:t>
                      </a:r>
                      <a:r>
                        <a:rPr lang="es-MX" sz="1600" dirty="0">
                          <a:effectLst/>
                          <a:latin typeface="+mj-lt"/>
                        </a:rPr>
                        <a:t> asignación de otro estudiante</a:t>
                      </a:r>
                      <a:endParaRPr lang="es-MX" sz="1600" dirty="0">
                        <a:effectLst/>
                        <a:latin typeface="+mj-lt"/>
                        <a:ea typeface="Calibri"/>
                        <a:cs typeface="Times New Roman"/>
                      </a:endParaRPr>
                    </a:p>
                  </a:txBody>
                  <a:tcPr marL="38283" marR="38283" marT="0" marB="0"/>
                </a:tc>
                <a:tc>
                  <a:txBody>
                    <a:bodyPr/>
                    <a:lstStyle/>
                    <a:p>
                      <a:pPr algn="l">
                        <a:lnSpc>
                          <a:spcPts val="1200"/>
                        </a:lnSpc>
                        <a:spcAft>
                          <a:spcPts val="0"/>
                        </a:spcAft>
                      </a:pPr>
                      <a:r>
                        <a:rPr lang="es-MX" sz="1600" dirty="0">
                          <a:effectLst/>
                          <a:latin typeface="+mj-lt"/>
                        </a:rPr>
                        <a:t>Nota final</a:t>
                      </a:r>
                      <a:endParaRPr lang="es-MX" sz="1600" dirty="0">
                        <a:effectLst/>
                        <a:latin typeface="+mj-lt"/>
                        <a:ea typeface="Calibri"/>
                        <a:cs typeface="Times New Roman"/>
                      </a:endParaRPr>
                    </a:p>
                  </a:txBody>
                  <a:tcPr marL="38283" marR="38283" marT="0" marB="0"/>
                </a:tc>
              </a:tr>
            </a:tbl>
          </a:graphicData>
        </a:graphic>
      </p:graphicFrame>
    </p:spTree>
    <p:extLst>
      <p:ext uri="{BB962C8B-B14F-4D97-AF65-F5344CB8AC3E}">
        <p14:creationId xmlns:p14="http://schemas.microsoft.com/office/powerpoint/2010/main" val="6684141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95402" y="982132"/>
            <a:ext cx="9601196" cy="810809"/>
          </a:xfrm>
        </p:spPr>
        <p:txBody>
          <a:bodyPr>
            <a:normAutofit/>
          </a:bodyPr>
          <a:lstStyle/>
          <a:p>
            <a:r>
              <a:rPr lang="es-CO" dirty="0" smtClean="0">
                <a:solidFill>
                  <a:schemeClr val="accent2"/>
                </a:solidFill>
                <a:effectLst>
                  <a:outerShdw blurRad="38100" dist="38100" dir="2700000" algn="tl">
                    <a:srgbClr val="000000">
                      <a:alpha val="43137"/>
                    </a:srgbClr>
                  </a:outerShdw>
                </a:effectLst>
              </a:rPr>
              <a:t>Procedimientos Área Publico</a:t>
            </a:r>
            <a:endParaRPr lang="es-CO" dirty="0">
              <a:solidFill>
                <a:schemeClr val="accent2"/>
              </a:solidFill>
              <a:effectLst>
                <a:outerShdw blurRad="38100" dist="38100" dir="2700000" algn="tl">
                  <a:srgbClr val="000000">
                    <a:alpha val="43137"/>
                  </a:srgbClr>
                </a:outerShdw>
              </a:effectLst>
            </a:endParaRPr>
          </a:p>
        </p:txBody>
      </p:sp>
      <p:pic>
        <p:nvPicPr>
          <p:cNvPr id="13314" name="Picture 2" descr="http://rs72.pbsrc.com/albums/i163/codejeremielyoko/Neopets/quill.gif%7Ec2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62174" y="4618576"/>
            <a:ext cx="3326017" cy="160642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AutoShape 4" descr="data:image/jpeg;base64,/9j/4AAQSkZJRgABAQAAAQABAAD/2wCEAAkGBxQTEhUUExQVFBUUFBYVFxgWFhUXFxkXHBcXFxgXFxYaHCggGholHBcXITEiJSkrLi4uFx8zODMsNygtLisBCgoKDg0OGhAQGzUlICQ0LCwsLSwsLDQsLCwvLCwsLCwsLC0vLC8sLCwsLCwsLCw0LDQsLCwsLCwsNCwsLCwsLP/AABEIAM0A9gMBIgACEQEDEQH/xAAcAAEAAQUBAQAAAAAAAAAAAAAABgIDBAUHAQj/xABHEAABAwIDBAcEBggEBQUAAAABAAIDBBEFEiEGMUFREyJhcYGRoQcyUrEUI3LB0fAVQmKCkqLC4RYzQ3MIJLLS8SU0U2ST/8QAGgEBAAMBAQEAAAAAAAAAAAAAAAECAwQFBv/EADERAAICAQMBBAgGAwAAAAAAAAABAhEDBBIhMQUTQVEiMmFxgZGx8BQjQqHB0TNS4f/aAAwDAQACEQMRAD8A7iiIgCIiAIiIAiIgCIiALzML2uL2vbjbnZajaXGxTR3FjI73R6Fx7B6qKbFVL31pc9xc50UgcTx6zHD5WU0DoaIqZJA0FziAACSTuAGpJUAtVlWyJhfI4MaN5Py7T2KK1m2hJtTxXHxSXAPcwa27yO5RysxN9ZL0jriMH6ph3NbzI+M8eW7gr4AAXmZ9a7qB6OHRqrmbD/FFXe9orcsrv+5bCg2xN7TRWHxMNx4tOtu4laaPcrUkdiueOryp9TeWlxtdDo9PO17Q5hDmncQrigGC4qYJN/UceuP6h2hT4FepgzLLG/E83NheOVHqIi3MQiIgCIiAIiIAiIgCIiAIiIAiIgCIiAIiIAvCV6tXtPU9HSykby0tHe7q/egOd45iJnmlk/VIaGdjATbTzPiVvdgHtMrrR6iK5eSSb57WA3Ab+3TeolTOBIzcLg89HajXssp9sCyExyPhZI3r9G7pHB24Z9LAafWclZ9CzJUoT7RsUOVtKw6ydaS3wX0aftH0aeak2PYvHSU8lRMSGRgE23kkhrWjtLiAO9cGn2oqK2olmghe7O4e6W5WgAAND32voOHaubUSag0jTAlvtk1oYcrVckK0WH4nVN/z4Hsb8ZyW7BdruPcrOM41OHMZBEXlw967QB2anf8A2Xjd226PX7xJEthboqZwoT9MxKMZnQylu89G6KQj9wG58Atjgm1jagZSRm11GneHNO4o8UlyuV7CFmi3T495s82q6BslWdJTtB3xkxnwsW/ylq56Spn7P79FKeBlsPBjb/P0XXo3WSjm1iXd2SlEReqeYEREAREQBERAEREAREQBERAEREAREQBERAFEPaLV5Y4mfE8k9wbb+r0UvXPPae8mSJo4MJ/ieG/cpRK6kUjdcjtOve4O+9dP2HpslIz9suefE2HoAuZjf4t9D/crpOz1c+RgjjjMbYAI3vk1OcAXa1gPiSSN40OtolKkkWqzb4pQQzxujnYySI2LmyAFvVIcCQdNCAfBcVpXMbWVXROa6M1EjmFhBaWl1xlI0sL205LrW0Wz/wBLp3wSSyZX2uG2aCQbgHLZxbfhmXLRscIZHMc6SBzbk2f1HDm1zgSG9pv27ly6hOcao1wyUHdm9uHxuY7UOBBUJp3ltUYyb9GAPE638svmpRs1BTSlzJW1LZInEESVErRcOtazC1ru7UEHktX/AIXY+unmEjmU/SAXiFsrsoJYNbG1t/aFyx02zi7vyOj8WsqtJ8eZJMPn0WhxDBoW1BqGsAkdv5E8XAcHdq3+A4NR1LjG2SrFr69M4XsNdWgEb+B8VtMW2OiZGOjy3BtncHOltY6GVzi5w7yqS0s8acvv6lo6vHkpL7/YifS6dy6DstUQwUsbXSszOHSO1FwX9axtxAIHgubOsx7jJ7sRJcNes4HRuo3cfBaLaPFMTdIBTvjYwi7WxgZrftOePlZNPJxlar4ls1TjzfwPoaCdrxmY4OHNpBHmFcXHvY8/EnVcgqJc8LYrvuG++SMguALn3j3DtXYV6kJOStnmzik6QREVyoREQBERAEREAREQBERAEREAWHimKQ07Q+eRsTHODA55s3Mb2BO4bjvWYtFtzg30uhqIALudGSz/AHG9dn8wChhGy/SMZbma9rwd2Qhw8xokeIMPMd4/BfJuG4pLCc0Mj4j+y4t8xx8VM8I9qdXHYStjnb2jI/8Aibp6LneaVmndn0QyQEXBBHYbrnftMicJ4XkdV4DAf2muzkHw+SwMK9p1DNbpM8Dv223Hg9lz5gKRVUUVZEMtR0jA4PaQ9sgDgCL3Ou4nS/FSs68URtaZEcIg6WWJnxSAH+IF3oCul7OtytljPvNqJie573SNPi1wWgw+gdTdaOKGU3Lg85g+5uNLmw0NtFRHtJnrWQujdDO5h67eu0tAc4CWPTq9U2IO8q8sik1KPgF5MnChHtAqhHLA7eQ11/s3FvvWdjO2DKZoEpbnN7NZdzj2hvDx0ULr9vaKf6xwe94GWxj1A101OXjzVZZotcMmMHfQwqmeSd8kVOGMzC7pD1so3Bob3DwC3GzcLhT5HvLH3dnBIewuudTmFyNxBBBOij0+3UY0jgPiWt9ACtXLtjKfdYxvmSuGbSfEunsOq3VbevtJxT40+mccsEbhezjGCHEcxprz3raVGNulsLhgI94/q8zrx5C2/foFyWbaCod/qW+yAFhS1T3e89x73FWln3KjKMKZ0faQU8jY4zKxrRdxu4GxG64J3nTvIWr/AElSRXPSZyGhoytcefYoMvFzT5dnTHJSo6pQe0ekpYujgglkN8znOyR53He42LiNwA5ABYdZ7XKg/wCVBEz7Ze/5ZVzkL1bfiMlUmZd3HqTOP2j1z5Y80rWs6RmYMjYLtzC4uQTuvxXc18sO3FfUFFNnjY/42Nd5gFdWlm5XbMc0UqovoiLsMAiIgCIiAIiIAiIgCIiAK3PM1gzOIaBxKorKpsbC924ep4AKD4lXPmcXOO4aN4Du/FSlZKRyL2g7MmCaaojLXQSTuLLXu3Pd9iLbr5gO4KItcutbftH6PkO4B8YH2s40vz3rkQK58sEnwapl8OV1tWY2uINrjTv4LEurMj7rHZfUtuonWyW3VRFC2L6SxjWaNEjWHS5OjjbjfzW3qdpGvf0stczPk6O8Rja7JfNluy5tdc0wyrEd8zA8cWm33hSShxtjf8uhF+ZDG+uVZ5cb5r6pEJslWHYg15/5SF0hO+aUOa3vzO6zvIBQ+ppzFPJGbXB4bvDzW4/TlQ8WJbE34Y7l3jId37oHetLXaSNdzNj+fFckfWaNkmlbLllU0JdAVBYqRLopQYREUkHoXq8C9QsgvozYubPQUp/+vED3hoafkvnNd69ls+bDYObTI3ylfb0suvRv0mjHP6pLERF6ByhERAEREAREQBERAERW55Q1rnHc1pce4C6Ai21NZmkEd9Gb/tH8BbzK0b9b9/ovJ5c5zk6u1PeSqoq0suWk3FrEd1/JargsKvDZK+jqYXOc68TywEkgSNIdFpuGrQvnfP8AnivrXZOpkkic+Ug9chugHVAbvtv1zL5v9p2C/RMSqIwLMe7po/sSdbTsDsw/dXPlVkpkYe5Z9PUwaB8fiCfuK1yLKiydEnwzDKdxzNBA4XcfNbefDmAXa63qPVQSOpez3XWW1fFO+K4lubgEDTQ31zd9lEow2+kTFyu0SCOmHxhU1WF9ILB7QVEHUVQNxJ7nLHbWyMNnF1+Ti4EeoWEdPF8xZs8y6OJOf0QfjZ6rXuFiRyNlr8NzOaS57t+nWO6wWcuecUnSNE7RcC9Vte3We0ii4ioDlVdSRRVdLqm69Qmypdp9jM+aie34Kh48C1jvmSuKgrq/sQn6lUzk6N/mHD+ldGldZCmXmB1BERemcYREQBERAEREAREQBaba6W1K8Xtns31ufQFblRfbmUZI2niXHyAH3lSuoRE4dTodNePh+e5GMPovYm77cfz962OEU2eRjOBcPK1z8loXZNsIpujhY3k0E951PqSuTf8AETg12U1W0e64wP04OBewnkAWuHe8Lsq0O3WC/TKCop7Xc+Mln+43rx/zNCxfJQ+SUQIsTQ9LLhbrA5szS3mLePD1WqaVVh0uR/iqNbk0Xg6Zv2Fe1NIyQWeL8jxHiqXbz26+avRledK4u0dPUwoRle5viPz5LIWPV6SNPPQ/nyV5XfNMqnXBVdeXRVRsLiAN53KSLKbr1XRT/EQ3S+veBY23HW/ddV9C0EhzxccW9YH3dL89T/CqtEqRj3VbVXI1ltHEmwI0sL5iCCN+6xurcZubDU9mqiiepWujexKa1TOz4oQ7+F9v61A3YbMGl5hlDW73GN4aLmwuSOalPsjny4i0fHFI30D/AOlaYH+YjOfqs7qiIvWOQIiIAiIgCIiAIiIAtDtbhxki6Rvvx625t/WFudtVvlZq5Q2N7jua1zj3AElLoHNKNji7qguuToAT+sdbBS/ZnDnNc572lp91txbvNvJV7ER2pW6a3dc8TY21W/UqVotLrQREUFT5U9p2C/RMSqIwLMe7po/syXdp3OzDwUWXcf8AiIwW8dPVtGrHGB/2XdZhPYHNI/fXDllJcl0XGFW5TYgr1pV+CjdKcrR57lRcMsbemlzMafD8PvWVEVZwnBpxdrmgDgbgj8Vfmp3Rmzhb5FcmfE078DeE0zGxNvVvyN1cabi/NXJ2ZmkdixaJ12Ds0WUeYlpdSSYfspLNE2XpII43XsZJLHQkHQA8ir/+GaZn+biMA5hjTIf+r7lG2x33C9gT4Desmnpt5cHaZTYaXB7bHsso2y8yjN59GwtnvT1Mp5MYGg+Lm/evP0jhrfdo5pP9yYtHk133LA+jgXtH1ba5n20G7NlcSD1mXI00Nhr1XR3JH1ep0FgSHZInuzDKLttmvY6dK624Wd2vFv5/0RZsmbSMv9Th1KCNbub0pA5nqi3fdez7Y1zQbFkIvl+riAsdRbrFw3td5HktQJ7adZ5uXC2p1yyZcve0Ab7OD7izlflYMp9+QHUDS92uy8hrbMS3R1t28lO6h4r58/UjgtVW0NVK0tkne9rt7TkAPg1oWw9nlRkxKlPOQt/ia5vzIWmFSwC4jGYFpFyS07i64PaCO5w4jW/gVUGVdO8dUMmh7dA9oJJ4nwV4JRkqRbwo+nURF6xyBERAEREAREQBERARX2k7UPw6jM8UYke6RsYzXyMLg455La5dLbxcuaLi64lXe0fE5yWuqGtY/qljGRNaQd4LnAusb237l0f26bRU7aN9CSXVE3RPDWjRjWyNdmedwBDHADf2W1XB46XcNNbcRbxO5QCZ4V7QsQhla2OdpbnDRC5sZjcSbZc9swuTvzcbr6UHavkCKnLZBYtzNcCDcFtwbixGhFxvX0psFtmK+F73x9DJDJ0cjc2Zt7AgtdYaa8tO3egJYi19RjMTN7lqqnbCJv8A5RySJSZm7X4E2uo5qZxDelbZriL5XghzHW7HAFfMO1Wx9Xh78tTHZpNmysu6J3c+2h7HAHsXeKv2hsG6wUaxf2osIdFI1r2kWc0tDmkHgQQqOUWW2yRw5bLCK3otSDlJtmtpfldbGsoaeeQupw6Jl7vbqWj7BOo7tVaxetY1nQsAta1t4A/FZOVOkaKFxtm9psejtvCx8QxRsgyjXW9+Si+BVAinaSBYm25SvH6YXEjdzhr+P55qubI0tvmTjx2t19DEZuWBS6Oe3tuPH8hZsRWDP1ZQfiFvz6LjguqNZM2ja1wAAsLADdy+XC9t9teN6mVlyekJcOQ01zXJNrbwX7uJHBYGdMylIrRsZK6+ttQLj7dxew3AdaQ6cxyurb6r4QLZs2rWjW+mg0sWhoI7PE4sQvxA77rzM3i62/hfu7r/AHK1UTGDk6irMl1a7KW8zqbnXRosb7/dvzuSb6lWnVbt+Y8ePO/4+CxpZxpYHtufkrBcVJ3YuzckuZcfUyDIgktry18tVjJdDfL2bSvG/mfXNPLmY13xNB8xdXFBdgdvKWeGGB0nRzsjZGWyWGdzWht2O3G5G7f2KdL0YyTVo8LJinjltmqYREVjMIiIAiIgC1uI49TQSRxSzMZJMQI2E9ZxJsLDfv0utksHFaXMx7mC0wjcGPa2MyA2NgwyAtBvz05oDhHt2d0eKscLXdSRO113STDd4KBtqhmzOAOtyN1+Y03LtVTsy7FW/wDqNFNSvgiDI6kzxOmfY3LXsYwNcN5vYDU2tdQys2R+gOyibphJqLsyFuXgesb3zdm5TGO50ZZ8vdY3OroiOKVjZZC6GAQsNrRszPA05nU3Us2Fnq4YJxFTyuLnsIBa5oPVIJuRrZUWXQdmLOhb2C3kr5MW1dTn0ut72dVRFmR4nJfPCG33DM0HxBerTtmax/vFg73/APaCukCFUy0uYEHiCFzPCn1PRWVo5s/Y2UFoc+PrG1xnNja4vdo32so/i2z9nlpNnA2vbf6rsDsJ+qcwG595pPBwsW25agKMbV0V2smALcwGYEWIJ4HxWmLDjvk5dXnzRx7oPp7Dm01wDFEPc3358z2laplKXEjTNydofA81LqqHj5rX1dE1410I3Eb/AO65si7qbidenyrUYlP5r2kYqaF7TqCPzzU0w+bp6XXUsGvPTf6LTsqXRnJKLjcHfjzWzwdzY5Rl9yXTfcZt4t3j5LPI7R0Y0kzFpmsHvPHduJ8/wWLj0oJZlaeqdDbf48StpVUQa91y463u57jpw3my1FRitnljSBbcd99As1FbtyLQwynLa3TLX0gcifBe9L2WVD3k7zdeJwevi7NguZu/2RUXlUollB6EMcYKoqgi9siWXo8svVvcG2RqqmxZGWsP68nUb4X1PgCp1g3s2gZZ07nTO+EXYz06x8x3LSOKUjjz9oYMPDdvyRzChoZJnZImOkdyaCfPkO0rruwmMVFBeHEJHlhY0xt0kMepBu697abhe1uC314KWP8A04Ix9ljf7n1XP9pNoY6mojFPmcGhzXuykN33Fr689dFq4LGrT5Pnu1Ndqc+nlLDFVHnnyXXnw+HPgdtw/FIZxeKRr+wHUd7d4WYuBMeQQQSCNxGhHcVv8N2yq4tOk6RvKQZv5ve9UjqV+pHy2HtuD4yRr3HXkUMwv2gwvsJmOjPMddvpqPIqT4fikM4JhljktvyODiPtAag966IzUuh62HU4sy/Llf35GYiIrG4REQGNXMu0rlW3dK4yQhrXPcRJYNBcdMl9BwXXSFDdsYuimppg17gDK1wYwud1mC2g7QFaLalaMc8IzxuMnS/6c2ZgVUd1PJ4ljf8AqcFK9nKaphZldEPGRvrlv2rLOOPPu0lT++wM+ZVUGNHXpIXR8tQ4+m5WnNtcnPp9PihK4W38f6MrpZ+LIW90j3enRj5r0RznXpYwOXQu+fS/ctVW7Wxs/wBKV3cG29StPUe0O3u05/efb5ArneSC8T0Vjk/AlppHnfPIPstjA/ma4+qtVGDRyC0rpJByLy0fyZVCZfaHOfdijb35nfgtXiG11RM3K8tAPBrSPmSo76KDwya6G628wmGGKPoWBpLyHWc5xtl0vck71C8xVzp77ymUFc+WalK0b4IOMaaS932i1JZws4Ag8FrYHdC83a50d7i2tu3vW1LFTkVIyo0lGy9NX087bOD3m3wuuPFQ2UAOa61wHa35Xt8lKgLLW4nR3u5o14jn2raOVX0M3BrxLEjcttbtO533H8V6sSlqcnVdqw+Nv7LcYThEk8rYosrswJaXOA0AubnjpyuVSePxietou0EvQzP3P+H7TCV6kpXyuDI2Oe48Ggk+nBdMwX2aRNs6okMp+Fl2s8/ePoplTUsNPGcjY4WDUkWaO9zvvKmOnf6i+bteC4xK/ocxwj2cTvs6dzYW/COu/wAgco8z3Kb4LsnS01iyMPeP15Ou6/McB4ALAxz2hUsV2x3nd+zozxed/gCoPi211bU3APRM+FnUv2Fx6x+S0vHDpycOR6rOryy2x+X7dWdSxjaempv82UZvgb1n+Q3eNlEqzbWpnB+ixthbwfLq49rRaw8j3rmlPUPY674yfA37wOKkOH4412l79h3qZb5Lg8TXat6dVgx7n/tLp8Ir+X8DOfhpkdnqZJJndpOX8fLRZ7GsYLNbYcmjTxO7zWJNibGRPkO5jbkczwA7yoZhtTJiFUyGV7mxuLzlZYAANLvHcN995VYQtco8CtZ2nL86bpfL4RVIlVftDBHcOewHk36x3cQ3QHvKwYK+pqf/AGtK94O58pszy0b6lTLBdkqSDVsLXOB95/Xd3i+g8AtviGKwU7bzSsjFtA4i5+y3efALZYork9LD2Tgx8vn7+/EiNDsBVT2+l1eRv/xwDhbdfQDycuwbE7H0uHxf8swtdI1nSPc5znPIBte+g947gBqueUm1c1R1cOop6rf9Y4dFB/8Ao7Qm/A5eK6RsXDXtgIxB0LpM3U6G/VZYWa8kAEg33cOJVz0IQjBVFV7iQIiIXCIiAIiIDGqKQOWkr8FvwUkRQ0Smc3r8B7FGsQ2dvwXZ5aZrt4WvqMGadyzliTNI5GjhdTgDhu9VgS0L272rttXs72LUVOzfYsXhZqspyF0RHAhUEWXTqjZkfD6LWzbLDkqPHIt3iIK2Uq4JAVKJdlewrFfsye1V2MtvRpAAvDGFuDs67tXowJ6jaydyItPg7HEnUX5Wt5KnZ+pdRVUTnH6sPBvr7p0dbtsTopcMBcqnbNZhZwzDfqFeMpIj0PEysW9pRN20kV+GeT5hgPzPgohX1c9S7NUSudybfQdzdw8ApZHsz2aLKi2YHJS98upqs0Mf+NV7er+f9ENpaRg91uvM6lbGHDi5TCDZzsWzpcBtwRYmYyzXyROkwMEWIusqfYWGYatseDm6O8+PjdTukwbsW5pcLtwW8IUc85KXU4TtF7N65sThAfpLDY5dGyixvuJs7wN+xRfY7DKyKqD2UVRK9mZmURvbZ5FrPcW2bpzX1jDTBqvLYwjCMfVOPUGxGLVWtRPHQRn9SL6ya3IuBsD2h3gpZgPsuw+mOcxGplvcyVB6Uk88p6t/BTVELHjGgAAAADQAaADsC9REAREQBERAEREAREQBERAFS6MHgqkQFh9I08FYfhjCs5FFE2at+DNPJWXYGOQW6RKQtkfds+OSt/4dHJSRE2obmRv/AA+OSrbgI5KQom1E7maRmCDkrzMHb2LaolIi2YLMNaFfZStHBX0SkLKWsA4KpEUkBERAEREAREQBERAf/9k="/>
          <p:cNvSpPr>
            <a:spLocks noChangeAspect="1" noChangeArrowheads="1"/>
          </p:cNvSpPr>
          <p:nvPr/>
        </p:nvSpPr>
        <p:spPr bwMode="auto">
          <a:xfrm>
            <a:off x="155575" y="-1211263"/>
            <a:ext cx="3038475" cy="25336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solidFill>
                <a:prstClr val="black"/>
              </a:solidFill>
            </a:endParaRPr>
          </a:p>
        </p:txBody>
      </p:sp>
      <p:sp>
        <p:nvSpPr>
          <p:cNvPr id="4" name="3 CuadroTexto"/>
          <p:cNvSpPr txBox="1"/>
          <p:nvPr/>
        </p:nvSpPr>
        <p:spPr>
          <a:xfrm>
            <a:off x="1185333" y="2550017"/>
            <a:ext cx="9575800" cy="3539430"/>
          </a:xfrm>
          <a:prstGeom prst="rect">
            <a:avLst/>
          </a:prstGeom>
          <a:noFill/>
        </p:spPr>
        <p:txBody>
          <a:bodyPr wrap="square" rtlCol="0">
            <a:spAutoFit/>
          </a:bodyPr>
          <a:lstStyle/>
          <a:p>
            <a:pPr algn="just">
              <a:spcAft>
                <a:spcPts val="0"/>
              </a:spcAft>
            </a:pPr>
            <a:r>
              <a:rPr lang="es-CO" sz="1600" dirty="0">
                <a:solidFill>
                  <a:srgbClr val="000000"/>
                </a:solidFill>
                <a:latin typeface="Calibri" panose="020F0502020204030204" pitchFamily="34" charset="0"/>
                <a:ea typeface="Arial Unicode MS" panose="020B0604020202020204" pitchFamily="34" charset="-128"/>
                <a:cs typeface="Arial" panose="020B0604020202020204" pitchFamily="34" charset="0"/>
              </a:rPr>
              <a:t>Durante el primer semestre de 2016, se adelantó </a:t>
            </a:r>
            <a:r>
              <a:rPr lang="es-CO" sz="1600" dirty="0" smtClean="0">
                <a:solidFill>
                  <a:srgbClr val="000000"/>
                </a:solidFill>
                <a:latin typeface="Calibri" panose="020F0502020204030204" pitchFamily="34" charset="0"/>
                <a:ea typeface="Arial Unicode MS" panose="020B0604020202020204" pitchFamily="34" charset="-128"/>
                <a:cs typeface="Arial" panose="020B0604020202020204" pitchFamily="34" charset="0"/>
              </a:rPr>
              <a:t>con </a:t>
            </a:r>
            <a:r>
              <a:rPr lang="es-CO" sz="1600" dirty="0">
                <a:solidFill>
                  <a:srgbClr val="000000"/>
                </a:solidFill>
                <a:latin typeface="Calibri" panose="020F0502020204030204" pitchFamily="34" charset="0"/>
                <a:ea typeface="Arial Unicode MS" panose="020B0604020202020204" pitchFamily="34" charset="-128"/>
                <a:cs typeface="Arial" panose="020B0604020202020204" pitchFamily="34" charset="0"/>
              </a:rPr>
              <a:t>el grupo de litigio </a:t>
            </a:r>
            <a:r>
              <a:rPr lang="es-CO" sz="1600" dirty="0" smtClean="0">
                <a:solidFill>
                  <a:srgbClr val="000000"/>
                </a:solidFill>
                <a:latin typeface="Calibri" panose="020F0502020204030204" pitchFamily="34" charset="0"/>
                <a:ea typeface="Arial Unicode MS" panose="020B0604020202020204" pitchFamily="34" charset="-128"/>
                <a:cs typeface="Arial" panose="020B0604020202020204" pitchFamily="34" charset="0"/>
              </a:rPr>
              <a:t>de alto impacto, un </a:t>
            </a:r>
            <a:r>
              <a:rPr lang="es-CO" sz="1600" dirty="0">
                <a:solidFill>
                  <a:srgbClr val="000000"/>
                </a:solidFill>
                <a:latin typeface="Calibri" panose="020F0502020204030204" pitchFamily="34" charset="0"/>
                <a:ea typeface="Arial Unicode MS" panose="020B0604020202020204" pitchFamily="34" charset="-128"/>
                <a:cs typeface="Arial" panose="020B0604020202020204" pitchFamily="34" charset="0"/>
              </a:rPr>
              <a:t>trabajo de campo </a:t>
            </a:r>
            <a:r>
              <a:rPr lang="es-CO" sz="1600" dirty="0" smtClean="0">
                <a:solidFill>
                  <a:srgbClr val="000000"/>
                </a:solidFill>
                <a:latin typeface="Calibri" panose="020F0502020204030204" pitchFamily="34" charset="0"/>
                <a:ea typeface="Arial Unicode MS" panose="020B0604020202020204" pitchFamily="34" charset="-128"/>
                <a:cs typeface="Arial" panose="020B0604020202020204" pitchFamily="34" charset="0"/>
              </a:rPr>
              <a:t>buscando identificar </a:t>
            </a:r>
            <a:r>
              <a:rPr lang="es-CO" sz="1600" dirty="0">
                <a:solidFill>
                  <a:srgbClr val="000000"/>
                </a:solidFill>
                <a:latin typeface="Calibri" panose="020F0502020204030204" pitchFamily="34" charset="0"/>
                <a:ea typeface="Arial Unicode MS" panose="020B0604020202020204" pitchFamily="34" charset="-128"/>
                <a:cs typeface="Arial" panose="020B0604020202020204" pitchFamily="34" charset="0"/>
              </a:rPr>
              <a:t>en una muestra realizada sobre los estudiantes de derecho que </a:t>
            </a:r>
            <a:r>
              <a:rPr lang="es-CO" sz="1600" dirty="0" smtClean="0">
                <a:solidFill>
                  <a:srgbClr val="000000"/>
                </a:solidFill>
                <a:latin typeface="Calibri" panose="020F0502020204030204" pitchFamily="34" charset="0"/>
                <a:ea typeface="Arial Unicode MS" panose="020B0604020202020204" pitchFamily="34" charset="-128"/>
                <a:cs typeface="Arial" panose="020B0604020202020204" pitchFamily="34" charset="0"/>
              </a:rPr>
              <a:t>cursan </a:t>
            </a:r>
            <a:r>
              <a:rPr lang="es-CO" sz="1600" dirty="0">
                <a:solidFill>
                  <a:srgbClr val="000000"/>
                </a:solidFill>
                <a:latin typeface="Calibri" panose="020F0502020204030204" pitchFamily="34" charset="0"/>
                <a:ea typeface="Arial Unicode MS" panose="020B0604020202020204" pitchFamily="34" charset="-128"/>
                <a:cs typeface="Arial" panose="020B0604020202020204" pitchFamily="34" charset="0"/>
              </a:rPr>
              <a:t>consultorio jurídico, que tipo de consultas son recibidas, en qué nivel de volumen de recepción, cuales son de mayor impacto y sobre qué hechos versan, únicamente en el área de derecho público</a:t>
            </a:r>
            <a:r>
              <a:rPr lang="es-CO" sz="1600" dirty="0" smtClean="0">
                <a:solidFill>
                  <a:srgbClr val="000000"/>
                </a:solidFill>
                <a:latin typeface="Calibri" panose="020F0502020204030204" pitchFamily="34" charset="0"/>
                <a:ea typeface="Arial Unicode MS" panose="020B0604020202020204" pitchFamily="34" charset="-128"/>
                <a:cs typeface="Arial" panose="020B0604020202020204" pitchFamily="34" charset="0"/>
              </a:rPr>
              <a:t>.</a:t>
            </a:r>
          </a:p>
          <a:p>
            <a:pPr algn="just">
              <a:spcAft>
                <a:spcPts val="0"/>
              </a:spcAft>
            </a:pPr>
            <a:endParaRPr lang="es-CO" sz="1400" dirty="0">
              <a:solidFill>
                <a:srgbClr val="000000"/>
              </a:solidFill>
              <a:latin typeface="Helvetica" panose="020B0604020202020204" pitchFamily="34" charset="0"/>
              <a:ea typeface="Arial Unicode MS" panose="020B0604020202020204" pitchFamily="34" charset="-128"/>
              <a:cs typeface="Arial Unicode MS" panose="020B0604020202020204" pitchFamily="34" charset="-128"/>
            </a:endParaRPr>
          </a:p>
          <a:p>
            <a:pPr algn="just">
              <a:spcAft>
                <a:spcPts val="0"/>
              </a:spcAft>
            </a:pPr>
            <a:r>
              <a:rPr lang="es-CO" sz="1600" dirty="0" smtClean="0">
                <a:solidFill>
                  <a:srgbClr val="000000"/>
                </a:solidFill>
                <a:latin typeface="Calibri" panose="020F0502020204030204" pitchFamily="34" charset="0"/>
                <a:ea typeface="Arial Unicode MS" panose="020B0604020202020204" pitchFamily="34" charset="-128"/>
                <a:cs typeface="Arial" panose="020B0604020202020204" pitchFamily="34" charset="0"/>
              </a:rPr>
              <a:t>Se realizaron </a:t>
            </a:r>
            <a:r>
              <a:rPr lang="es-CO" sz="1600" dirty="0">
                <a:solidFill>
                  <a:srgbClr val="000000"/>
                </a:solidFill>
                <a:latin typeface="Calibri" panose="020F0502020204030204" pitchFamily="34" charset="0"/>
                <a:ea typeface="Arial Unicode MS" panose="020B0604020202020204" pitchFamily="34" charset="-128"/>
                <a:cs typeface="Arial" panose="020B0604020202020204" pitchFamily="34" charset="0"/>
              </a:rPr>
              <a:t>100 </a:t>
            </a:r>
            <a:r>
              <a:rPr lang="es-CO" sz="1600" dirty="0" smtClean="0">
                <a:solidFill>
                  <a:srgbClr val="000000"/>
                </a:solidFill>
                <a:latin typeface="Calibri" panose="020F0502020204030204" pitchFamily="34" charset="0"/>
                <a:ea typeface="Arial Unicode MS" panose="020B0604020202020204" pitchFamily="34" charset="-128"/>
                <a:cs typeface="Arial" panose="020B0604020202020204" pitchFamily="34" charset="0"/>
              </a:rPr>
              <a:t>entrevistas entre los estudiantes </a:t>
            </a:r>
            <a:r>
              <a:rPr lang="es-CO" sz="1600" dirty="0">
                <a:solidFill>
                  <a:srgbClr val="000000"/>
                </a:solidFill>
                <a:latin typeface="Calibri" panose="020F0502020204030204" pitchFamily="34" charset="0"/>
                <a:ea typeface="Arial Unicode MS" panose="020B0604020202020204" pitchFamily="34" charset="-128"/>
                <a:cs typeface="Arial" panose="020B0604020202020204" pitchFamily="34" charset="0"/>
              </a:rPr>
              <a:t>que cursan los niveles de consultorio jurídico II, III, y IV; se descartó el nivel I por la no atención de usuarios ya que este nivel desarrolla clínicas de estudio de las diferentes áreas y no tiene contacto con el </a:t>
            </a:r>
            <a:r>
              <a:rPr lang="es-CO" sz="1600" dirty="0" smtClean="0">
                <a:solidFill>
                  <a:srgbClr val="000000"/>
                </a:solidFill>
                <a:latin typeface="Calibri" panose="020F0502020204030204" pitchFamily="34" charset="0"/>
                <a:ea typeface="Arial Unicode MS" panose="020B0604020202020204" pitchFamily="34" charset="-128"/>
                <a:cs typeface="Arial" panose="020B0604020202020204" pitchFamily="34" charset="0"/>
              </a:rPr>
              <a:t>usuario, lo que equivale aproximadamente al 20% del total de estudiantes activos en el consultorio jurídico.</a:t>
            </a:r>
            <a:endParaRPr lang="es-CO" sz="1400" dirty="0">
              <a:solidFill>
                <a:srgbClr val="000000"/>
              </a:solidFill>
              <a:latin typeface="Helvetica" panose="020B0604020202020204" pitchFamily="34" charset="0"/>
              <a:ea typeface="Arial Unicode MS" panose="020B0604020202020204" pitchFamily="34" charset="-128"/>
              <a:cs typeface="Arial Unicode MS" panose="020B0604020202020204" pitchFamily="34" charset="-128"/>
            </a:endParaRPr>
          </a:p>
          <a:p>
            <a:pPr algn="just">
              <a:spcAft>
                <a:spcPts val="0"/>
              </a:spcAft>
            </a:pPr>
            <a:r>
              <a:rPr lang="es-CO" sz="1600" dirty="0">
                <a:solidFill>
                  <a:srgbClr val="000000"/>
                </a:solidFill>
                <a:latin typeface="Calibri" panose="020F0502020204030204" pitchFamily="34" charset="0"/>
                <a:ea typeface="Arial Unicode MS" panose="020B0604020202020204" pitchFamily="34" charset="-128"/>
                <a:cs typeface="Arial" panose="020B0604020202020204" pitchFamily="34" charset="0"/>
              </a:rPr>
              <a:t> </a:t>
            </a:r>
            <a:endParaRPr lang="es-CO" sz="1400" dirty="0">
              <a:solidFill>
                <a:srgbClr val="000000"/>
              </a:solidFill>
              <a:latin typeface="Helvetica" panose="020B0604020202020204" pitchFamily="34" charset="0"/>
              <a:ea typeface="Arial Unicode MS" panose="020B0604020202020204" pitchFamily="34" charset="-128"/>
              <a:cs typeface="Arial Unicode MS" panose="020B0604020202020204" pitchFamily="34" charset="-128"/>
            </a:endParaRPr>
          </a:p>
          <a:p>
            <a:pPr algn="just">
              <a:spcAft>
                <a:spcPts val="0"/>
              </a:spcAft>
            </a:pPr>
            <a:r>
              <a:rPr lang="es-CO" sz="1600" dirty="0">
                <a:solidFill>
                  <a:srgbClr val="000000"/>
                </a:solidFill>
                <a:latin typeface="Calibri" panose="020F0502020204030204" pitchFamily="34" charset="0"/>
                <a:ea typeface="Arial Unicode MS" panose="020B0604020202020204" pitchFamily="34" charset="-128"/>
                <a:cs typeface="Arial" panose="020B0604020202020204" pitchFamily="34" charset="0"/>
              </a:rPr>
              <a:t>El resultado identificado en las respuestas de los estudiantes antes mencionados, </a:t>
            </a:r>
            <a:r>
              <a:rPr lang="es-CO" sz="1600" dirty="0" smtClean="0">
                <a:solidFill>
                  <a:srgbClr val="000000"/>
                </a:solidFill>
                <a:latin typeface="Calibri" panose="020F0502020204030204" pitchFamily="34" charset="0"/>
                <a:ea typeface="Arial Unicode MS" panose="020B0604020202020204" pitchFamily="34" charset="-128"/>
                <a:cs typeface="Arial" panose="020B0604020202020204" pitchFamily="34" charset="0"/>
              </a:rPr>
              <a:t>que corresponde a la acción mas solicitada, es el </a:t>
            </a:r>
            <a:r>
              <a:rPr lang="es-CO" sz="1600" dirty="0">
                <a:solidFill>
                  <a:srgbClr val="000000"/>
                </a:solidFill>
                <a:latin typeface="Calibri" panose="020F0502020204030204" pitchFamily="34" charset="0"/>
                <a:ea typeface="Arial Unicode MS" panose="020B0604020202020204" pitchFamily="34" charset="-128"/>
                <a:cs typeface="Arial" panose="020B0604020202020204" pitchFamily="34" charset="0"/>
              </a:rPr>
              <a:t>Derecho de Petición en desarrollo de solicitudes de documentos y </a:t>
            </a:r>
            <a:r>
              <a:rPr lang="es-CO" sz="1600" dirty="0" smtClean="0">
                <a:solidFill>
                  <a:srgbClr val="000000"/>
                </a:solidFill>
                <a:latin typeface="Calibri" panose="020F0502020204030204" pitchFamily="34" charset="0"/>
                <a:ea typeface="Arial Unicode MS" panose="020B0604020202020204" pitchFamily="34" charset="-128"/>
                <a:cs typeface="Arial" panose="020B0604020202020204" pitchFamily="34" charset="0"/>
              </a:rPr>
              <a:t>la protección </a:t>
            </a:r>
            <a:r>
              <a:rPr lang="es-CO" sz="1600" dirty="0">
                <a:solidFill>
                  <a:srgbClr val="000000"/>
                </a:solidFill>
                <a:latin typeface="Calibri" panose="020F0502020204030204" pitchFamily="34" charset="0"/>
                <a:ea typeface="Arial Unicode MS" panose="020B0604020202020204" pitchFamily="34" charset="-128"/>
                <a:cs typeface="Arial" panose="020B0604020202020204" pitchFamily="34" charset="0"/>
              </a:rPr>
              <a:t>de derechos.</a:t>
            </a:r>
            <a:endParaRPr lang="es-CO" sz="1400" dirty="0">
              <a:solidFill>
                <a:srgbClr val="000000"/>
              </a:solidFill>
              <a:latin typeface="Helvetica" panose="020B0604020202020204" pitchFamily="34" charset="0"/>
              <a:ea typeface="Arial Unicode MS" panose="020B0604020202020204" pitchFamily="34" charset="-128"/>
              <a:cs typeface="Arial Unicode MS" panose="020B0604020202020204" pitchFamily="34" charset="-128"/>
            </a:endParaRPr>
          </a:p>
          <a:p>
            <a:endParaRPr lang="es-CO" dirty="0">
              <a:solidFill>
                <a:prstClr val="black"/>
              </a:solidFill>
            </a:endParaRPr>
          </a:p>
          <a:p>
            <a:pPr algn="r"/>
            <a:r>
              <a:rPr lang="es-CO" sz="1600" dirty="0" smtClean="0">
                <a:solidFill>
                  <a:prstClr val="black">
                    <a:lumMod val="95000"/>
                    <a:lumOff val="5000"/>
                  </a:prstClr>
                </a:solidFill>
                <a:latin typeface="Garamond"/>
                <a:ea typeface="Times New Roman"/>
                <a:cs typeface="Times New Roman"/>
              </a:rPr>
              <a:t>.</a:t>
            </a:r>
            <a:endParaRPr lang="es-CO" dirty="0">
              <a:solidFill>
                <a:prstClr val="black"/>
              </a:solidFill>
            </a:endParaRPr>
          </a:p>
        </p:txBody>
      </p:sp>
    </p:spTree>
    <p:extLst>
      <p:ext uri="{BB962C8B-B14F-4D97-AF65-F5344CB8AC3E}">
        <p14:creationId xmlns:p14="http://schemas.microsoft.com/office/powerpoint/2010/main" val="8235689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95402" y="982132"/>
            <a:ext cx="9601196" cy="810809"/>
          </a:xfrm>
        </p:spPr>
        <p:txBody>
          <a:bodyPr>
            <a:normAutofit/>
          </a:bodyPr>
          <a:lstStyle/>
          <a:p>
            <a:r>
              <a:rPr lang="es-CO" dirty="0">
                <a:solidFill>
                  <a:srgbClr val="A5644E"/>
                </a:solidFill>
                <a:effectLst>
                  <a:outerShdw blurRad="38100" dist="38100" dir="2700000" algn="tl">
                    <a:srgbClr val="000000">
                      <a:alpha val="43137"/>
                    </a:srgbClr>
                  </a:outerShdw>
                </a:effectLst>
              </a:rPr>
              <a:t>Procedimientos Área Publico</a:t>
            </a:r>
            <a:endParaRPr lang="es-CO" dirty="0">
              <a:solidFill>
                <a:schemeClr val="accent2"/>
              </a:solidFill>
              <a:effectLst>
                <a:outerShdw blurRad="38100" dist="38100" dir="2700000" algn="tl">
                  <a:srgbClr val="000000">
                    <a:alpha val="43137"/>
                  </a:srgbClr>
                </a:outerShdw>
              </a:effectLst>
            </a:endParaRPr>
          </a:p>
        </p:txBody>
      </p:sp>
      <p:pic>
        <p:nvPicPr>
          <p:cNvPr id="13314" name="Picture 2" descr="http://rs72.pbsrc.com/albums/i163/codejeremielyoko/Neopets/quill.gif%7Ec2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62174" y="4618576"/>
            <a:ext cx="3326017" cy="160642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AutoShape 4" descr="data:image/jpeg;base64,/9j/4AAQSkZJRgABAQAAAQABAAD/2wCEAAkGBxQTEhUUExQVFBUUFBYVFxgWFhUXFxkXHBcXFxgXFxYaHCggGholHBcXITEiJSkrLi4uFx8zODMsNygtLisBCgoKDg0OGhAQGzUlICQ0LCwsLSwsLDQsLCwvLCwsLCwsLC0vLC8sLCwsLCwsLCw0LDQsLCwsLCwsNCwsLCwsLP/AABEIAM0A9gMBIgACEQEDEQH/xAAcAAEAAQUBAQAAAAAAAAAAAAAABgIDBAUHAQj/xABHEAABAwIDBAcEBggEBQUAAAABAAIDBBEFEiEGMUFREyJhcYGRoQcyUrEUI3LB0fAVQmKCkqLC4RYzQ3MIJLLS8SU0U2ST/8QAGgEBAAMBAQEAAAAAAAAAAAAAAAECAwQFBv/EADERAAICAQMBBAgGAwAAAAAAAAABAhEDBBIhMQUTQVEiMmFxgZGx8BQjQqHB0TNS4f/aAAwDAQACEQMRAD8A7iiIgCIiAIiIAiIgCIiALzML2uL2vbjbnZajaXGxTR3FjI73R6Fx7B6qKbFVL31pc9xc50UgcTx6zHD5WU0DoaIqZJA0FziAACSTuAGpJUAtVlWyJhfI4MaN5Py7T2KK1m2hJtTxXHxSXAPcwa27yO5RysxN9ZL0jriMH6ph3NbzI+M8eW7gr4AAXmZ9a7qB6OHRqrmbD/FFXe9orcsrv+5bCg2xN7TRWHxMNx4tOtu4laaPcrUkdiueOryp9TeWlxtdDo9PO17Q5hDmncQrigGC4qYJN/UceuP6h2hT4FepgzLLG/E83NheOVHqIi3MQiIgCIiAIiIAiIgCIiAIiIAiIgCIiAIiIAvCV6tXtPU9HSykby0tHe7q/egOd45iJnmlk/VIaGdjATbTzPiVvdgHtMrrR6iK5eSSb57WA3Ab+3TeolTOBIzcLg89HajXssp9sCyExyPhZI3r9G7pHB24Z9LAafWclZ9CzJUoT7RsUOVtKw6ydaS3wX0aftH0aeak2PYvHSU8lRMSGRgE23kkhrWjtLiAO9cGn2oqK2olmghe7O4e6W5WgAAND32voOHaubUSag0jTAlvtk1oYcrVckK0WH4nVN/z4Hsb8ZyW7BdruPcrOM41OHMZBEXlw967QB2anf8A2Xjd226PX7xJEthboqZwoT9MxKMZnQylu89G6KQj9wG58Atjgm1jagZSRm11GneHNO4o8UlyuV7CFmi3T495s82q6BslWdJTtB3xkxnwsW/ylq56Spn7P79FKeBlsPBjb/P0XXo3WSjm1iXd2SlEReqeYEREAREQBERAEREAREQBERAEREAREQBERAFEPaLV5Y4mfE8k9wbb+r0UvXPPae8mSJo4MJ/ieG/cpRK6kUjdcjtOve4O+9dP2HpslIz9suefE2HoAuZjf4t9D/crpOz1c+RgjjjMbYAI3vk1OcAXa1gPiSSN40OtolKkkWqzb4pQQzxujnYySI2LmyAFvVIcCQdNCAfBcVpXMbWVXROa6M1EjmFhBaWl1xlI0sL205LrW0Wz/wBLp3wSSyZX2uG2aCQbgHLZxbfhmXLRscIZHMc6SBzbk2f1HDm1zgSG9pv27ly6hOcao1wyUHdm9uHxuY7UOBBUJp3ltUYyb9GAPE638svmpRs1BTSlzJW1LZInEESVErRcOtazC1ru7UEHktX/AIXY+unmEjmU/SAXiFsrsoJYNbG1t/aFyx02zi7vyOj8WsqtJ8eZJMPn0WhxDBoW1BqGsAkdv5E8XAcHdq3+A4NR1LjG2SrFr69M4XsNdWgEb+B8VtMW2OiZGOjy3BtncHOltY6GVzi5w7yqS0s8acvv6lo6vHkpL7/YifS6dy6DstUQwUsbXSszOHSO1FwX9axtxAIHgubOsx7jJ7sRJcNes4HRuo3cfBaLaPFMTdIBTvjYwi7WxgZrftOePlZNPJxlar4ls1TjzfwPoaCdrxmY4OHNpBHmFcXHvY8/EnVcgqJc8LYrvuG++SMguALn3j3DtXYV6kJOStnmzik6QREVyoREQBERAEREAREQBERAEREAWHimKQ07Q+eRsTHODA55s3Mb2BO4bjvWYtFtzg30uhqIALudGSz/AHG9dn8wChhGy/SMZbma9rwd2Qhw8xokeIMPMd4/BfJuG4pLCc0Mj4j+y4t8xx8VM8I9qdXHYStjnb2jI/8Aibp6LneaVmndn0QyQEXBBHYbrnftMicJ4XkdV4DAf2muzkHw+SwMK9p1DNbpM8Dv223Hg9lz5gKRVUUVZEMtR0jA4PaQ9sgDgCL3Ou4nS/FSs68URtaZEcIg6WWJnxSAH+IF3oCul7OtytljPvNqJie573SNPi1wWgw+gdTdaOKGU3Lg85g+5uNLmw0NtFRHtJnrWQujdDO5h67eu0tAc4CWPTq9U2IO8q8sik1KPgF5MnChHtAqhHLA7eQ11/s3FvvWdjO2DKZoEpbnN7NZdzj2hvDx0ULr9vaKf6xwe94GWxj1A101OXjzVZZotcMmMHfQwqmeSd8kVOGMzC7pD1so3Bob3DwC3GzcLhT5HvLH3dnBIewuudTmFyNxBBBOij0+3UY0jgPiWt9ACtXLtjKfdYxvmSuGbSfEunsOq3VbevtJxT40+mccsEbhezjGCHEcxprz3raVGNulsLhgI94/q8zrx5C2/foFyWbaCod/qW+yAFhS1T3e89x73FWln3KjKMKZ0faQU8jY4zKxrRdxu4GxG64J3nTvIWr/AElSRXPSZyGhoytcefYoMvFzT5dnTHJSo6pQe0ekpYujgglkN8znOyR53He42LiNwA5ABYdZ7XKg/wCVBEz7Ze/5ZVzkL1bfiMlUmZd3HqTOP2j1z5Y80rWs6RmYMjYLtzC4uQTuvxXc18sO3FfUFFNnjY/42Nd5gFdWlm5XbMc0UqovoiLsMAiIgCIiAIiIAiIgCIiAK3PM1gzOIaBxKorKpsbC924ep4AKD4lXPmcXOO4aN4Du/FSlZKRyL2g7MmCaaojLXQSTuLLXu3Pd9iLbr5gO4KItcutbftH6PkO4B8YH2s40vz3rkQK58sEnwapl8OV1tWY2uINrjTv4LEurMj7rHZfUtuonWyW3VRFC2L6SxjWaNEjWHS5OjjbjfzW3qdpGvf0stczPk6O8Rja7JfNluy5tdc0wyrEd8zA8cWm33hSShxtjf8uhF+ZDG+uVZ5cb5r6pEJslWHYg15/5SF0hO+aUOa3vzO6zvIBQ+ppzFPJGbXB4bvDzW4/TlQ8WJbE34Y7l3jId37oHetLXaSNdzNj+fFckfWaNkmlbLllU0JdAVBYqRLopQYREUkHoXq8C9QsgvozYubPQUp/+vED3hoafkvnNd69ls+bDYObTI3ylfb0suvRv0mjHP6pLERF6ByhERAEREAREQBERAERW55Q1rnHc1pce4C6Ai21NZmkEd9Gb/tH8BbzK0b9b9/ovJ5c5zk6u1PeSqoq0suWk3FrEd1/JargsKvDZK+jqYXOc68TywEkgSNIdFpuGrQvnfP8AnivrXZOpkkic+Ug9chugHVAbvtv1zL5v9p2C/RMSqIwLMe7po/sSdbTsDsw/dXPlVkpkYe5Z9PUwaB8fiCfuK1yLKiydEnwzDKdxzNBA4XcfNbefDmAXa63qPVQSOpez3XWW1fFO+K4lubgEDTQ31zd9lEow2+kTFyu0SCOmHxhU1WF9ILB7QVEHUVQNxJ7nLHbWyMNnF1+Ti4EeoWEdPF8xZs8y6OJOf0QfjZ6rXuFiRyNlr8NzOaS57t+nWO6wWcuecUnSNE7RcC9Vte3We0ii4ioDlVdSRRVdLqm69Qmypdp9jM+aie34Kh48C1jvmSuKgrq/sQn6lUzk6N/mHD+ldGldZCmXmB1BERemcYREQBERAEREAREQBaba6W1K8Xtns31ufQFblRfbmUZI2niXHyAH3lSuoRE4dTodNePh+e5GMPovYm77cfz962OEU2eRjOBcPK1z8loXZNsIpujhY3k0E951PqSuTf8AETg12U1W0e64wP04OBewnkAWuHe8Lsq0O3WC/TKCop7Xc+Mln+43rx/zNCxfJQ+SUQIsTQ9LLhbrA5szS3mLePD1WqaVVh0uR/iqNbk0Xg6Zv2Fe1NIyQWeL8jxHiqXbz26+avRledK4u0dPUwoRle5viPz5LIWPV6SNPPQ/nyV5XfNMqnXBVdeXRVRsLiAN53KSLKbr1XRT/EQ3S+veBY23HW/ddV9C0EhzxccW9YH3dL89T/CqtEqRj3VbVXI1ltHEmwI0sL5iCCN+6xurcZubDU9mqiiepWujexKa1TOz4oQ7+F9v61A3YbMGl5hlDW73GN4aLmwuSOalPsjny4i0fHFI30D/AOlaYH+YjOfqs7qiIvWOQIiIAiIgCIiAIiIAtDtbhxki6Rvvx625t/WFudtVvlZq5Q2N7jua1zj3AElLoHNKNji7qguuToAT+sdbBS/ZnDnNc572lp91txbvNvJV7ER2pW6a3dc8TY21W/UqVotLrQREUFT5U9p2C/RMSqIwLMe7po/syXdp3OzDwUWXcf8AiIwW8dPVtGrHGB/2XdZhPYHNI/fXDllJcl0XGFW5TYgr1pV+CjdKcrR57lRcMsbemlzMafD8PvWVEVZwnBpxdrmgDgbgj8Vfmp3Rmzhb5FcmfE078DeE0zGxNvVvyN1cabi/NXJ2ZmkdixaJ12Ds0WUeYlpdSSYfspLNE2XpII43XsZJLHQkHQA8ir/+GaZn+biMA5hjTIf+r7lG2x33C9gT4Desmnpt5cHaZTYaXB7bHsso2y8yjN59GwtnvT1Mp5MYGg+Lm/evP0jhrfdo5pP9yYtHk133LA+jgXtH1ba5n20G7NlcSD1mXI00Nhr1XR3JH1ep0FgSHZInuzDKLttmvY6dK624Wd2vFv5/0RZsmbSMv9Th1KCNbub0pA5nqi3fdez7Y1zQbFkIvl+riAsdRbrFw3td5HktQJ7adZ5uXC2p1yyZcve0Ab7OD7izlflYMp9+QHUDS92uy8hrbMS3R1t28lO6h4r58/UjgtVW0NVK0tkne9rt7TkAPg1oWw9nlRkxKlPOQt/ia5vzIWmFSwC4jGYFpFyS07i64PaCO5w4jW/gVUGVdO8dUMmh7dA9oJJ4nwV4JRkqRbwo+nURF6xyBERAEREAREQBERARX2k7UPw6jM8UYke6RsYzXyMLg455La5dLbxcuaLi64lXe0fE5yWuqGtY/qljGRNaQd4LnAusb237l0f26bRU7aN9CSXVE3RPDWjRjWyNdmedwBDHADf2W1XB46XcNNbcRbxO5QCZ4V7QsQhla2OdpbnDRC5sZjcSbZc9swuTvzcbr6UHavkCKnLZBYtzNcCDcFtwbixGhFxvX0psFtmK+F73x9DJDJ0cjc2Zt7AgtdYaa8tO3egJYi19RjMTN7lqqnbCJv8A5RySJSZm7X4E2uo5qZxDelbZriL5XghzHW7HAFfMO1Wx9Xh78tTHZpNmysu6J3c+2h7HAHsXeKv2hsG6wUaxf2osIdFI1r2kWc0tDmkHgQQqOUWW2yRw5bLCK3otSDlJtmtpfldbGsoaeeQupw6Jl7vbqWj7BOo7tVaxetY1nQsAta1t4A/FZOVOkaKFxtm9psejtvCx8QxRsgyjXW9+Si+BVAinaSBYm25SvH6YXEjdzhr+P55qubI0tvmTjx2t19DEZuWBS6Oe3tuPH8hZsRWDP1ZQfiFvz6LjguqNZM2ja1wAAsLADdy+XC9t9teN6mVlyekJcOQ01zXJNrbwX7uJHBYGdMylIrRsZK6+ttQLj7dxew3AdaQ6cxyurb6r4QLZs2rWjW+mg0sWhoI7PE4sQvxA77rzM3i62/hfu7r/AHK1UTGDk6irMl1a7KW8zqbnXRosb7/dvzuSb6lWnVbt+Y8ePO/4+CxpZxpYHtufkrBcVJ3YuzckuZcfUyDIgktry18tVjJdDfL2bSvG/mfXNPLmY13xNB8xdXFBdgdvKWeGGB0nRzsjZGWyWGdzWht2O3G5G7f2KdL0YyTVo8LJinjltmqYREVjMIiIAiIgC1uI49TQSRxSzMZJMQI2E9ZxJsLDfv0utksHFaXMx7mC0wjcGPa2MyA2NgwyAtBvz05oDhHt2d0eKscLXdSRO113STDd4KBtqhmzOAOtyN1+Y03LtVTsy7FW/wDqNFNSvgiDI6kzxOmfY3LXsYwNcN5vYDU2tdQys2R+gOyibphJqLsyFuXgesb3zdm5TGO50ZZ8vdY3OroiOKVjZZC6GAQsNrRszPA05nU3Us2Fnq4YJxFTyuLnsIBa5oPVIJuRrZUWXQdmLOhb2C3kr5MW1dTn0ut72dVRFmR4nJfPCG33DM0HxBerTtmax/vFg73/APaCukCFUy0uYEHiCFzPCn1PRWVo5s/Y2UFoc+PrG1xnNja4vdo32so/i2z9nlpNnA2vbf6rsDsJ+qcwG595pPBwsW25agKMbV0V2smALcwGYEWIJ4HxWmLDjvk5dXnzRx7oPp7Dm01wDFEPc3358z2laplKXEjTNydofA81LqqHj5rX1dE1410I3Eb/AO65si7qbidenyrUYlP5r2kYqaF7TqCPzzU0w+bp6XXUsGvPTf6LTsqXRnJKLjcHfjzWzwdzY5Rl9yXTfcZt4t3j5LPI7R0Y0kzFpmsHvPHduJ8/wWLj0oJZlaeqdDbf48StpVUQa91y463u57jpw3my1FRitnljSBbcd99As1FbtyLQwynLa3TLX0gcifBe9L2WVD3k7zdeJwevi7NguZu/2RUXlUollB6EMcYKoqgi9siWXo8svVvcG2RqqmxZGWsP68nUb4X1PgCp1g3s2gZZ07nTO+EXYz06x8x3LSOKUjjz9oYMPDdvyRzChoZJnZImOkdyaCfPkO0rruwmMVFBeHEJHlhY0xt0kMepBu697abhe1uC314KWP8A04Ix9ljf7n1XP9pNoY6mojFPmcGhzXuykN33Fr689dFq4LGrT5Pnu1Ndqc+nlLDFVHnnyXXnw+HPgdtw/FIZxeKRr+wHUd7d4WYuBMeQQQSCNxGhHcVv8N2yq4tOk6RvKQZv5ve9UjqV+pHy2HtuD4yRr3HXkUMwv2gwvsJmOjPMddvpqPIqT4fikM4JhljktvyODiPtAag966IzUuh62HU4sy/Llf35GYiIrG4REQGNXMu0rlW3dK4yQhrXPcRJYNBcdMl9BwXXSFDdsYuimppg17gDK1wYwud1mC2g7QFaLalaMc8IzxuMnS/6c2ZgVUd1PJ4ljf8AqcFK9nKaphZldEPGRvrlv2rLOOPPu0lT++wM+ZVUGNHXpIXR8tQ4+m5WnNtcnPp9PihK4W38f6MrpZ+LIW90j3enRj5r0RznXpYwOXQu+fS/ctVW7Wxs/wBKV3cG29StPUe0O3u05/efb5ArneSC8T0Vjk/AlppHnfPIPstjA/ma4+qtVGDRyC0rpJByLy0fyZVCZfaHOfdijb35nfgtXiG11RM3K8tAPBrSPmSo76KDwya6G628wmGGKPoWBpLyHWc5xtl0vck71C8xVzp77ymUFc+WalK0b4IOMaaS932i1JZws4Ag8FrYHdC83a50d7i2tu3vW1LFTkVIyo0lGy9NX087bOD3m3wuuPFQ2UAOa61wHa35Xt8lKgLLW4nR3u5o14jn2raOVX0M3BrxLEjcttbtO533H8V6sSlqcnVdqw+Nv7LcYThEk8rYosrswJaXOA0AubnjpyuVSePxietou0EvQzP3P+H7TCV6kpXyuDI2Oe48Ggk+nBdMwX2aRNs6okMp+Fl2s8/ePoplTUsNPGcjY4WDUkWaO9zvvKmOnf6i+bteC4xK/ocxwj2cTvs6dzYW/COu/wAgco8z3Kb4LsnS01iyMPeP15Ou6/McB4ALAxz2hUsV2x3nd+zozxed/gCoPi211bU3APRM+FnUv2Fx6x+S0vHDpycOR6rOryy2x+X7dWdSxjaempv82UZvgb1n+Q3eNlEqzbWpnB+ixthbwfLq49rRaw8j3rmlPUPY674yfA37wOKkOH4412l79h3qZb5Lg8TXat6dVgx7n/tLp8Ir+X8DOfhpkdnqZJJndpOX8fLRZ7GsYLNbYcmjTxO7zWJNibGRPkO5jbkczwA7yoZhtTJiFUyGV7mxuLzlZYAANLvHcN995VYQtco8CtZ2nL86bpfL4RVIlVftDBHcOewHk36x3cQ3QHvKwYK+pqf/AGtK94O58pszy0b6lTLBdkqSDVsLXOB95/Xd3i+g8AtviGKwU7bzSsjFtA4i5+y3efALZYork9LD2Tgx8vn7+/EiNDsBVT2+l1eRv/xwDhbdfQDycuwbE7H0uHxf8swtdI1nSPc5znPIBte+g947gBqueUm1c1R1cOop6rf9Y4dFB/8Ao7Qm/A5eK6RsXDXtgIxB0LpM3U6G/VZYWa8kAEg33cOJVz0IQjBVFV7iQIiIXCIiAIiIDGqKQOWkr8FvwUkRQ0Smc3r8B7FGsQ2dvwXZ5aZrt4WvqMGadyzliTNI5GjhdTgDhu9VgS0L272rttXs72LUVOzfYsXhZqspyF0RHAhUEWXTqjZkfD6LWzbLDkqPHIt3iIK2Uq4JAVKJdlewrFfsye1V2MtvRpAAvDGFuDs67tXowJ6jaydyItPg7HEnUX5Wt5KnZ+pdRVUTnH6sPBvr7p0dbtsTopcMBcqnbNZhZwzDfqFeMpIj0PEysW9pRN20kV+GeT5hgPzPgohX1c9S7NUSudybfQdzdw8ApZHsz2aLKi2YHJS98upqs0Mf+NV7er+f9ENpaRg91uvM6lbGHDi5TCDZzsWzpcBtwRYmYyzXyROkwMEWIusqfYWGYatseDm6O8+PjdTukwbsW5pcLtwW8IUc85KXU4TtF7N65sThAfpLDY5dGyixvuJs7wN+xRfY7DKyKqD2UVRK9mZmURvbZ5FrPcW2bpzX1jDTBqvLYwjCMfVOPUGxGLVWtRPHQRn9SL6ya3IuBsD2h3gpZgPsuw+mOcxGplvcyVB6Uk88p6t/BTVELHjGgAAAADQAaADsC9REAREQBERAEREAREQBERAFS6MHgqkQFh9I08FYfhjCs5FFE2at+DNPJWXYGOQW6RKQtkfds+OSt/4dHJSRE2obmRv/AA+OSrbgI5KQom1E7maRmCDkrzMHb2LaolIi2YLMNaFfZStHBX0SkLKWsA4KpEUkBERAEREAREQBERAf/9k="/>
          <p:cNvSpPr>
            <a:spLocks noChangeAspect="1" noChangeArrowheads="1"/>
          </p:cNvSpPr>
          <p:nvPr/>
        </p:nvSpPr>
        <p:spPr bwMode="auto">
          <a:xfrm>
            <a:off x="155575" y="-1211263"/>
            <a:ext cx="3038475" cy="25336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solidFill>
                <a:prstClr val="black"/>
              </a:solidFill>
            </a:endParaRPr>
          </a:p>
        </p:txBody>
      </p:sp>
      <p:sp>
        <p:nvSpPr>
          <p:cNvPr id="4" name="3 CuadroTexto"/>
          <p:cNvSpPr txBox="1"/>
          <p:nvPr/>
        </p:nvSpPr>
        <p:spPr>
          <a:xfrm>
            <a:off x="1185333" y="2550017"/>
            <a:ext cx="9575800" cy="2585323"/>
          </a:xfrm>
          <a:prstGeom prst="rect">
            <a:avLst/>
          </a:prstGeom>
          <a:noFill/>
        </p:spPr>
        <p:txBody>
          <a:bodyPr wrap="square" rtlCol="0">
            <a:spAutoFit/>
          </a:bodyPr>
          <a:lstStyle/>
          <a:p>
            <a:pPr algn="just">
              <a:spcAft>
                <a:spcPts val="0"/>
              </a:spcAft>
            </a:pPr>
            <a:r>
              <a:rPr lang="es-CO" sz="2400" dirty="0" smtClean="0">
                <a:latin typeface="Calibri" panose="020F0502020204030204" pitchFamily="34" charset="0"/>
                <a:ea typeface="Arial Unicode MS" panose="020B0604020202020204" pitchFamily="34" charset="-128"/>
                <a:cs typeface="Arial" panose="020B0604020202020204" pitchFamily="34" charset="0"/>
              </a:rPr>
              <a:t>Se identificó, </a:t>
            </a:r>
            <a:r>
              <a:rPr lang="es-CO" sz="2400" dirty="0">
                <a:latin typeface="Calibri" panose="020F0502020204030204" pitchFamily="34" charset="0"/>
                <a:ea typeface="Arial Unicode MS" panose="020B0604020202020204" pitchFamily="34" charset="-128"/>
                <a:cs typeface="Arial" panose="020B0604020202020204" pitchFamily="34" charset="0"/>
              </a:rPr>
              <a:t>cuales son los motivos por los </a:t>
            </a:r>
            <a:r>
              <a:rPr lang="es-CO" sz="2400" dirty="0" smtClean="0">
                <a:latin typeface="Calibri" panose="020F0502020204030204" pitchFamily="34" charset="0"/>
                <a:ea typeface="Arial Unicode MS" panose="020B0604020202020204" pitchFamily="34" charset="-128"/>
                <a:cs typeface="Arial" panose="020B0604020202020204" pitchFamily="34" charset="0"/>
              </a:rPr>
              <a:t>que </a:t>
            </a:r>
            <a:r>
              <a:rPr lang="es-CO" sz="2400" dirty="0">
                <a:latin typeface="Calibri" panose="020F0502020204030204" pitchFamily="34" charset="0"/>
                <a:ea typeface="Arial Unicode MS" panose="020B0604020202020204" pitchFamily="34" charset="-128"/>
                <a:cs typeface="Arial" panose="020B0604020202020204" pitchFamily="34" charset="0"/>
              </a:rPr>
              <a:t>se le dificulta al estudiante desarrollar la consulta en su totalidad, el resultado </a:t>
            </a:r>
            <a:r>
              <a:rPr lang="es-CO" sz="2400" dirty="0" smtClean="0">
                <a:latin typeface="Calibri" panose="020F0502020204030204" pitchFamily="34" charset="0"/>
                <a:ea typeface="Arial Unicode MS" panose="020B0604020202020204" pitchFamily="34" charset="-128"/>
                <a:cs typeface="Arial" panose="020B0604020202020204" pitchFamily="34" charset="0"/>
              </a:rPr>
              <a:t>fue:</a:t>
            </a:r>
          </a:p>
          <a:p>
            <a:pPr algn="just">
              <a:spcAft>
                <a:spcPts val="0"/>
              </a:spcAft>
            </a:pPr>
            <a:endParaRPr lang="es-CO" sz="2400" dirty="0" smtClean="0">
              <a:latin typeface="Calibri" panose="020F0502020204030204" pitchFamily="34" charset="0"/>
              <a:ea typeface="Arial Unicode MS" panose="020B0604020202020204" pitchFamily="34" charset="-128"/>
              <a:cs typeface="Arial" panose="020B0604020202020204" pitchFamily="34" charset="0"/>
            </a:endParaRPr>
          </a:p>
          <a:p>
            <a:pPr algn="just">
              <a:spcAft>
                <a:spcPts val="0"/>
              </a:spcAft>
            </a:pPr>
            <a:r>
              <a:rPr lang="es-CO" sz="2400" dirty="0" smtClean="0">
                <a:latin typeface="Calibri" panose="020F0502020204030204" pitchFamily="34" charset="0"/>
                <a:ea typeface="Arial Unicode MS" panose="020B0604020202020204" pitchFamily="34" charset="-128"/>
                <a:cs typeface="Arial" panose="020B0604020202020204" pitchFamily="34" charset="0"/>
              </a:rPr>
              <a:t>54% </a:t>
            </a:r>
            <a:r>
              <a:rPr lang="es-CO" sz="2400" dirty="0">
                <a:latin typeface="Calibri" panose="020F0502020204030204" pitchFamily="34" charset="0"/>
                <a:ea typeface="Arial Unicode MS" panose="020B0604020202020204" pitchFamily="34" charset="-128"/>
                <a:cs typeface="Arial" panose="020B0604020202020204" pitchFamily="34" charset="0"/>
              </a:rPr>
              <a:t>corresponde a la falta de capacitación jurídica por parte del </a:t>
            </a:r>
            <a:r>
              <a:rPr lang="es-CO" sz="2400" dirty="0" smtClean="0">
                <a:latin typeface="Calibri" panose="020F0502020204030204" pitchFamily="34" charset="0"/>
                <a:ea typeface="Arial Unicode MS" panose="020B0604020202020204" pitchFamily="34" charset="-128"/>
                <a:cs typeface="Arial" panose="020B0604020202020204" pitchFamily="34" charset="0"/>
              </a:rPr>
              <a:t>estudiante</a:t>
            </a:r>
          </a:p>
          <a:p>
            <a:pPr algn="just">
              <a:spcAft>
                <a:spcPts val="0"/>
              </a:spcAft>
            </a:pPr>
            <a:endParaRPr lang="es-CO" sz="2400" dirty="0">
              <a:latin typeface="Calibri" panose="020F0502020204030204" pitchFamily="34" charset="0"/>
              <a:ea typeface="Arial Unicode MS" panose="020B0604020202020204" pitchFamily="34" charset="-128"/>
              <a:cs typeface="Arial" panose="020B0604020202020204" pitchFamily="34" charset="0"/>
            </a:endParaRPr>
          </a:p>
          <a:p>
            <a:pPr algn="just">
              <a:spcAft>
                <a:spcPts val="0"/>
              </a:spcAft>
            </a:pPr>
            <a:r>
              <a:rPr lang="es-CO" sz="2400" dirty="0" smtClean="0">
                <a:latin typeface="Calibri" panose="020F0502020204030204" pitchFamily="34" charset="0"/>
                <a:ea typeface="Arial Unicode MS" panose="020B0604020202020204" pitchFamily="34" charset="-128"/>
                <a:cs typeface="Arial" panose="020B0604020202020204" pitchFamily="34" charset="0"/>
              </a:rPr>
              <a:t>25% falta </a:t>
            </a:r>
            <a:r>
              <a:rPr lang="es-CO" sz="2400" dirty="0">
                <a:latin typeface="Calibri" panose="020F0502020204030204" pitchFamily="34" charset="0"/>
                <a:ea typeface="Arial Unicode MS" panose="020B0604020202020204" pitchFamily="34" charset="-128"/>
                <a:cs typeface="Arial" panose="020B0604020202020204" pitchFamily="34" charset="0"/>
              </a:rPr>
              <a:t>de documentación presentada por el consultante</a:t>
            </a:r>
            <a:endParaRPr lang="es-CO" sz="2400" dirty="0">
              <a:solidFill>
                <a:prstClr val="black"/>
              </a:solidFill>
            </a:endParaRPr>
          </a:p>
          <a:p>
            <a:pPr algn="r"/>
            <a:endParaRPr lang="es-CO" dirty="0">
              <a:solidFill>
                <a:prstClr val="black"/>
              </a:solidFill>
            </a:endParaRPr>
          </a:p>
        </p:txBody>
      </p:sp>
    </p:spTree>
    <p:extLst>
      <p:ext uri="{BB962C8B-B14F-4D97-AF65-F5344CB8AC3E}">
        <p14:creationId xmlns:p14="http://schemas.microsoft.com/office/powerpoint/2010/main" val="79185654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ánico">
  <a:themeElements>
    <a:clrScheme name="Naranja amarillo">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Garamond-Trebuchet MS">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1046</TotalTime>
  <Words>1175</Words>
  <Application>Microsoft Office PowerPoint</Application>
  <PresentationFormat>Panorámica</PresentationFormat>
  <Paragraphs>261</Paragraphs>
  <Slides>22</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22</vt:i4>
      </vt:variant>
    </vt:vector>
  </HeadingPairs>
  <TitlesOfParts>
    <vt:vector size="30" baseType="lpstr">
      <vt:lpstr>Arial Unicode MS</vt:lpstr>
      <vt:lpstr>Arial</vt:lpstr>
      <vt:lpstr>Calibri</vt:lpstr>
      <vt:lpstr>Garamond</vt:lpstr>
      <vt:lpstr>Helvetica</vt:lpstr>
      <vt:lpstr>Times New Roman</vt:lpstr>
      <vt:lpstr>Trebuchet MS</vt:lpstr>
      <vt:lpstr>Orgánico</vt:lpstr>
      <vt:lpstr>CONSULTORIO JURIDICO AREA DE DERECHO PUBLICO GUIA PARA EL ESTUDIANTE </vt:lpstr>
      <vt:lpstr>Presentación</vt:lpstr>
      <vt:lpstr>Presentación de PowerPoint</vt:lpstr>
      <vt:lpstr>Presentación de PowerPoint</vt:lpstr>
      <vt:lpstr>Actividades  </vt:lpstr>
      <vt:lpstr>Atención de consultas</vt:lpstr>
      <vt:lpstr>Atencion de procesos  </vt:lpstr>
      <vt:lpstr>Procedimientos Área Publico</vt:lpstr>
      <vt:lpstr>Procedimientos Área Publico</vt:lpstr>
      <vt:lpstr>Procedimientos Área Publico</vt:lpstr>
      <vt:lpstr>Procedimientos Área Publico</vt:lpstr>
      <vt:lpstr>Procedimiento Derecho de petición</vt:lpstr>
      <vt:lpstr>Derecho de petición</vt:lpstr>
      <vt:lpstr>Procedimiento Acción de tutela</vt:lpstr>
      <vt:lpstr>Accion de tutela</vt:lpstr>
      <vt:lpstr>Otros procesos</vt:lpstr>
      <vt:lpstr>Presentación de PowerPoint</vt:lpstr>
      <vt:lpstr>Presentación de PowerPoint</vt:lpstr>
      <vt:lpstr>Presentación de PowerPoint</vt:lpstr>
      <vt:lpstr>Presentación de PowerPoint</vt:lpstr>
      <vt:lpstr>Presentación de PowerPoint</vt:lpstr>
      <vt:lpstr>UNIVERSIDAD MILITAR NUEVA GRANADA  CONSULTORIO JURÍDICO  Guía para el estudiante del consultorio jurídico  LUIS ADELMO SÁNCHEZ HERNÁNDEZ Coordinador Área Derecho Público 2016-II</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ACCIÓN PÚBLICA  DE INCONSTITUCIONALIDAD</dc:title>
  <dc:creator>Estudiante</dc:creator>
  <cp:lastModifiedBy>Maria Irma Trujillo Vargas</cp:lastModifiedBy>
  <cp:revision>106</cp:revision>
  <dcterms:created xsi:type="dcterms:W3CDTF">2015-10-02T14:28:38Z</dcterms:created>
  <dcterms:modified xsi:type="dcterms:W3CDTF">2017-07-14T01:17:46Z</dcterms:modified>
</cp:coreProperties>
</file>