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sldIdLst>
    <p:sldId id="275" r:id="rId2"/>
    <p:sldId id="276" r:id="rId3"/>
    <p:sldId id="256" r:id="rId4"/>
    <p:sldId id="270" r:id="rId5"/>
    <p:sldId id="257" r:id="rId6"/>
    <p:sldId id="258" r:id="rId7"/>
    <p:sldId id="259" r:id="rId8"/>
    <p:sldId id="271" r:id="rId9"/>
    <p:sldId id="277" r:id="rId10"/>
    <p:sldId id="261" r:id="rId11"/>
    <p:sldId id="274" r:id="rId12"/>
    <p:sldId id="278" r:id="rId13"/>
    <p:sldId id="269" r:id="rId1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44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792894-3D5D-4BF6-ABB2-DBECC5A00678}" type="datetimeFigureOut">
              <a:rPr lang="es-CO" smtClean="0"/>
              <a:t>16/03/2017</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E88C11-C670-4DC2-836F-A1376ADE6F81}" type="slidenum">
              <a:rPr lang="es-CO" smtClean="0"/>
              <a:t>‹Nº›</a:t>
            </a:fld>
            <a:endParaRPr lang="es-CO"/>
          </a:p>
        </p:txBody>
      </p:sp>
    </p:spTree>
    <p:extLst>
      <p:ext uri="{BB962C8B-B14F-4D97-AF65-F5344CB8AC3E}">
        <p14:creationId xmlns:p14="http://schemas.microsoft.com/office/powerpoint/2010/main" val="1258918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45E88C11-C670-4DC2-836F-A1376ADE6F81}" type="slidenum">
              <a:rPr lang="es-CO" smtClean="0"/>
              <a:t>6</a:t>
            </a:fld>
            <a:endParaRPr lang="es-CO"/>
          </a:p>
        </p:txBody>
      </p:sp>
    </p:spTree>
    <p:extLst>
      <p:ext uri="{BB962C8B-B14F-4D97-AF65-F5344CB8AC3E}">
        <p14:creationId xmlns:p14="http://schemas.microsoft.com/office/powerpoint/2010/main" val="3079029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7A847CFC-816F-41D0-AAC0-9BF4FEBC753E}" type="datetimeFigureOut">
              <a:rPr lang="es-ES" smtClean="0"/>
              <a:pPr/>
              <a:t>16/03/2017</a:t>
            </a:fld>
            <a:endParaRPr lang="es-ES"/>
          </a:p>
        </p:txBody>
      </p:sp>
      <p:sp>
        <p:nvSpPr>
          <p:cNvPr id="20" name="19 Marcador de pie de página"/>
          <p:cNvSpPr>
            <a:spLocks noGrp="1"/>
          </p:cNvSpPr>
          <p:nvPr>
            <p:ph type="ftr" sz="quarter" idx="11"/>
          </p:nvPr>
        </p:nvSpPr>
        <p:spPr/>
        <p:txBody>
          <a:bodyPr/>
          <a:lstStyle>
            <a:extLst/>
          </a:lstStyle>
          <a:p>
            <a:endParaRPr lang="es-ES"/>
          </a:p>
        </p:txBody>
      </p:sp>
      <p:sp>
        <p:nvSpPr>
          <p:cNvPr id="10" name="9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16/03/2017</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16/03/2017</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16/03/2017</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16/03/2017</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A847CFC-816F-41D0-AAC0-9BF4FEBC753E}" type="datetimeFigureOut">
              <a:rPr lang="es-ES" smtClean="0"/>
              <a:pPr/>
              <a:t>16/03/2017</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7A847CFC-816F-41D0-AAC0-9BF4FEBC753E}" type="datetimeFigureOut">
              <a:rPr lang="es-ES" smtClean="0"/>
              <a:pPr/>
              <a:t>16/03/2017</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7A847CFC-816F-41D0-AAC0-9BF4FEBC753E}" type="datetimeFigureOut">
              <a:rPr lang="es-ES" smtClean="0"/>
              <a:pPr/>
              <a:t>16/03/2017</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7A847CFC-816F-41D0-AAC0-9BF4FEBC753E}" type="datetimeFigureOut">
              <a:rPr lang="es-ES" smtClean="0"/>
              <a:pPr/>
              <a:t>16/03/2017</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A847CFC-816F-41D0-AAC0-9BF4FEBC753E}" type="datetimeFigureOut">
              <a:rPr lang="es-ES" smtClean="0"/>
              <a:pPr/>
              <a:t>16/03/2017</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7A847CFC-816F-41D0-AAC0-9BF4FEBC753E}" type="datetimeFigureOut">
              <a:rPr lang="es-ES" smtClean="0"/>
              <a:pPr/>
              <a:t>16/03/2017</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A847CFC-816F-41D0-AAC0-9BF4FEBC753E}" type="datetimeFigureOut">
              <a:rPr lang="es-ES" smtClean="0"/>
              <a:pPr/>
              <a:t>16/03/2017</a:t>
            </a:fld>
            <a:endParaRPr lang="es-ES"/>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S"/>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32FADFE-3B8F-471C-ABF0-DBC7717ECBBC}" type="slidenum">
              <a:rPr lang="es-ES" smtClean="0"/>
              <a:pPr/>
              <a:t>‹Nº›</a:t>
            </a:fld>
            <a:endParaRPr lang="es-ES"/>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7.gif"/><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gifs animados escribiendo"/>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5600" y="1126380"/>
            <a:ext cx="6218648" cy="5309099"/>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p:cNvSpPr>
            <a:spLocks noGrp="1"/>
          </p:cNvSpPr>
          <p:nvPr>
            <p:ph type="ctrTitle"/>
          </p:nvPr>
        </p:nvSpPr>
        <p:spPr>
          <a:xfrm>
            <a:off x="665292" y="5034363"/>
            <a:ext cx="5850924" cy="1129762"/>
          </a:xfrm>
        </p:spPr>
        <p:txBody>
          <a:bodyPr>
            <a:noAutofit/>
          </a:bodyPr>
          <a:lstStyle/>
          <a:p>
            <a:pPr algn="ctr"/>
            <a:r>
              <a:rPr lang="es-CO" sz="2700" b="1" i="1" dirty="0">
                <a:solidFill>
                  <a:schemeClr val="tx1"/>
                </a:solidFill>
                <a:latin typeface="Algerian" panose="04020705040A02060702" pitchFamily="82" charset="0"/>
              </a:rPr>
              <a:t>CONSULTORIO JURIDICO</a:t>
            </a:r>
            <a:br>
              <a:rPr lang="es-CO" sz="2700" b="1" i="1" dirty="0">
                <a:solidFill>
                  <a:schemeClr val="tx1"/>
                </a:solidFill>
                <a:latin typeface="Algerian" panose="04020705040A02060702" pitchFamily="82" charset="0"/>
              </a:rPr>
            </a:br>
            <a:r>
              <a:rPr lang="es-CO" sz="2700" b="1" i="1" dirty="0">
                <a:solidFill>
                  <a:schemeClr val="tx1"/>
                </a:solidFill>
                <a:latin typeface="Algerian" panose="04020705040A02060702" pitchFamily="82" charset="0"/>
              </a:rPr>
              <a:t>AREA DE DERECHO PENAL</a:t>
            </a:r>
            <a:br>
              <a:rPr lang="es-CO" sz="2700" b="1" i="1" dirty="0">
                <a:solidFill>
                  <a:schemeClr val="tx1"/>
                </a:solidFill>
                <a:latin typeface="Algerian" panose="04020705040A02060702" pitchFamily="82" charset="0"/>
              </a:rPr>
            </a:br>
            <a:r>
              <a:rPr lang="es-CO" sz="2700" b="1" i="1" dirty="0">
                <a:solidFill>
                  <a:schemeClr val="tx1"/>
                </a:solidFill>
                <a:latin typeface="Algerian" panose="04020705040A02060702" pitchFamily="82" charset="0"/>
              </a:rPr>
              <a:t>GUIA PARA EL ESTUDIANTE</a:t>
            </a:r>
            <a:br>
              <a:rPr lang="es-CO" sz="2700" b="1" i="1" dirty="0">
                <a:solidFill>
                  <a:schemeClr val="tx1"/>
                </a:solidFill>
                <a:latin typeface="Algerian" panose="04020705040A02060702" pitchFamily="82" charset="0"/>
              </a:rPr>
            </a:br>
            <a:endParaRPr lang="es-CO" sz="2700" b="1" i="1" dirty="0">
              <a:solidFill>
                <a:schemeClr val="tx1"/>
              </a:solidFill>
              <a:latin typeface="Algerian" panose="04020705040A02060702" pitchFamily="82" charset="0"/>
            </a:endParaRPr>
          </a:p>
        </p:txBody>
      </p:sp>
      <p:sp>
        <p:nvSpPr>
          <p:cNvPr id="7" name="AutoShape 6" descr="Resultado de imagen para universidad militar nueva granada"/>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MX" sz="1350"/>
          </a:p>
        </p:txBody>
      </p:sp>
      <p:sp>
        <p:nvSpPr>
          <p:cNvPr id="8" name="AutoShape 8" descr="Resultado de imagen para universidad militar nueva granada"/>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MX" sz="1350"/>
          </a:p>
        </p:txBody>
      </p:sp>
      <p:sp>
        <p:nvSpPr>
          <p:cNvPr id="9" name="AutoShape 10" descr="Resultado de imagen para universidad militar nueva granada"/>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MX" sz="1350"/>
          </a:p>
        </p:txBody>
      </p:sp>
      <p:sp>
        <p:nvSpPr>
          <p:cNvPr id="10" name="AutoShape 12" descr="Resultado de imagen para universidad militar nueva granada"/>
          <p:cNvSpPr>
            <a:spLocks noChangeAspect="1" noChangeArrowheads="1"/>
          </p:cNvSpPr>
          <p:nvPr/>
        </p:nvSpPr>
        <p:spPr bwMode="auto">
          <a:xfrm>
            <a:off x="459581" y="1091803"/>
            <a:ext cx="2330915" cy="23309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MX" sz="1350"/>
          </a:p>
        </p:txBody>
      </p:sp>
      <p:pic>
        <p:nvPicPr>
          <p:cNvPr id="1038" name="Picture 14" descr="Resultado de imagen para universidad militar nueva granad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3533" y="544659"/>
            <a:ext cx="3800475" cy="144418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sultado de imagen para colombia mapa"/>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55861" y="2252225"/>
            <a:ext cx="2716677" cy="3645948"/>
          </a:xfrm>
          <a:prstGeom prst="rect">
            <a:avLst/>
          </a:prstGeom>
          <a:noFill/>
          <a:scene3d>
            <a:camera prst="perspectiveRelaxed"/>
            <a:lightRig rig="threePt" dir="t"/>
          </a:scene3d>
          <a:extLst>
            <a:ext uri="{909E8E84-426E-40DD-AFC4-6F175D3DCCD1}">
              <a14:hiddenFill xmlns:a14="http://schemas.microsoft.com/office/drawing/2010/main">
                <a:solidFill>
                  <a:srgbClr val="FFFFFF"/>
                </a:solidFill>
              </a14:hiddenFill>
            </a:ext>
          </a:extLst>
        </p:spPr>
      </p:pic>
      <p:pic>
        <p:nvPicPr>
          <p:cNvPr id="3074" name="Picture 2" descr="bandera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746246" y="2252224"/>
            <a:ext cx="1535906" cy="1164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54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8"/>
                                        </p:tgtEl>
                                        <p:attrNameLst>
                                          <p:attrName>style.visibility</p:attrName>
                                        </p:attrNameLst>
                                      </p:cBhvr>
                                      <p:to>
                                        <p:strVal val="visible"/>
                                      </p:to>
                                    </p:set>
                                    <p:animEffect transition="in" filter="fade">
                                      <p:cBhvr>
                                        <p:cTn id="7" dur="500"/>
                                        <p:tgtEl>
                                          <p:spTgt spid="10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up)">
                                      <p:cBhvr>
                                        <p:cTn id="12" dur="3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circle(in)">
                                      <p:cBhvr>
                                        <p:cTn id="22" dur="2000"/>
                                        <p:tgtEl>
                                          <p:spTgt spid="2050"/>
                                        </p:tgtEl>
                                      </p:cBhvr>
                                    </p:animEffect>
                                  </p:childTnLst>
                                </p:cTn>
                              </p:par>
                              <p:par>
                                <p:cTn id="23" presetID="6" presetClass="entr" presetSubtype="16" fill="hold" nodeType="withEffect">
                                  <p:stCondLst>
                                    <p:cond delay="0"/>
                                  </p:stCondLst>
                                  <p:childTnLst>
                                    <p:set>
                                      <p:cBhvr>
                                        <p:cTn id="24" dur="1" fill="hold">
                                          <p:stCondLst>
                                            <p:cond delay="0"/>
                                          </p:stCondLst>
                                        </p:cTn>
                                        <p:tgtEl>
                                          <p:spTgt spid="3074"/>
                                        </p:tgtEl>
                                        <p:attrNameLst>
                                          <p:attrName>style.visibility</p:attrName>
                                        </p:attrNameLst>
                                      </p:cBhvr>
                                      <p:to>
                                        <p:strVal val="visible"/>
                                      </p:to>
                                    </p:set>
                                    <p:animEffect transition="in" filter="circle(in)">
                                      <p:cBhvr>
                                        <p:cTn id="25"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574374299"/>
              </p:ext>
            </p:extLst>
          </p:nvPr>
        </p:nvGraphicFramePr>
        <p:xfrm>
          <a:off x="1259632" y="1419027"/>
          <a:ext cx="7344816" cy="4976202"/>
        </p:xfrm>
        <a:graphic>
          <a:graphicData uri="http://schemas.openxmlformats.org/drawingml/2006/table">
            <a:tbl>
              <a:tblPr firstRow="1" bandRow="1">
                <a:tableStyleId>{C4B1156A-380E-4F78-BDF5-A606A8083BF9}</a:tableStyleId>
              </a:tblPr>
              <a:tblGrid>
                <a:gridCol w="3672408"/>
                <a:gridCol w="3672408"/>
              </a:tblGrid>
              <a:tr h="465162">
                <a:tc>
                  <a:txBody>
                    <a:bodyPr/>
                    <a:lstStyle/>
                    <a:p>
                      <a:r>
                        <a:rPr kumimoji="0" lang="es-CO" sz="1400" kern="1200" dirty="0" smtClean="0"/>
                        <a:t> </a:t>
                      </a:r>
                    </a:p>
                    <a:p>
                      <a:r>
                        <a:rPr kumimoji="0" lang="es-CO" sz="1400" kern="1200" dirty="0" smtClean="0"/>
                        <a:t>CONDUCTA PUNIBLE: </a:t>
                      </a:r>
                    </a:p>
                    <a:p>
                      <a:r>
                        <a:rPr kumimoji="0" lang="es-CO" sz="1400" kern="1200" dirty="0" smtClean="0"/>
                        <a:t> </a:t>
                      </a:r>
                      <a:endParaRPr lang="es-CO" sz="1400" dirty="0">
                        <a:latin typeface="+mj-lt"/>
                      </a:endParaRPr>
                    </a:p>
                  </a:txBody>
                  <a:tcPr anchor="ctr"/>
                </a:tc>
                <a:tc>
                  <a:txBody>
                    <a:bodyPr/>
                    <a:lstStyle/>
                    <a:p>
                      <a:endParaRPr lang="es-CO" sz="1400" dirty="0">
                        <a:latin typeface="+mj-lt"/>
                      </a:endParaRPr>
                    </a:p>
                  </a:txBody>
                  <a:tcPr/>
                </a:tc>
              </a:tr>
              <a:tr h="465162">
                <a:tc>
                  <a:txBody>
                    <a:bodyPr/>
                    <a:lstStyle/>
                    <a:p>
                      <a:pPr algn="l"/>
                      <a:r>
                        <a:rPr kumimoji="0" lang="es-CO" sz="1400" b="1" kern="1200" dirty="0" smtClean="0"/>
                        <a:t>FECHA Y HORA DE CAPTURA: </a:t>
                      </a:r>
                      <a:endParaRPr lang="es-CO" sz="1400" b="1" dirty="0">
                        <a:latin typeface="+mj-lt"/>
                      </a:endParaRPr>
                    </a:p>
                  </a:txBody>
                  <a:tcPr anchor="ctr"/>
                </a:tc>
                <a:tc>
                  <a:txBody>
                    <a:bodyPr/>
                    <a:lstStyle/>
                    <a:p>
                      <a:endParaRPr lang="es-CO" sz="1400" dirty="0">
                        <a:latin typeface="+mj-lt"/>
                      </a:endParaRPr>
                    </a:p>
                  </a:txBody>
                  <a:tcPr/>
                </a:tc>
              </a:tr>
              <a:tr h="465162">
                <a:tc>
                  <a:txBody>
                    <a:bodyPr/>
                    <a:lstStyle/>
                    <a:p>
                      <a:r>
                        <a:rPr kumimoji="0" lang="es-CO" sz="1400" b="1" kern="1200" dirty="0" smtClean="0"/>
                        <a:t>NÚMERO DE RADICACIÓN O PROCESO:</a:t>
                      </a:r>
                    </a:p>
                    <a:p>
                      <a:r>
                        <a:rPr kumimoji="0" lang="es-CO" sz="1400" b="1" kern="1200" dirty="0" smtClean="0"/>
                        <a:t> </a:t>
                      </a:r>
                    </a:p>
                    <a:p>
                      <a:endParaRPr lang="es-CO" sz="1400" b="1" dirty="0">
                        <a:latin typeface="+mj-lt"/>
                      </a:endParaRPr>
                    </a:p>
                  </a:txBody>
                  <a:tcPr anchor="ctr"/>
                </a:tc>
                <a:tc>
                  <a:txBody>
                    <a:bodyPr/>
                    <a:lstStyle/>
                    <a:p>
                      <a:endParaRPr lang="es-CO" sz="1400" dirty="0">
                        <a:latin typeface="+mj-lt"/>
                      </a:endParaRPr>
                    </a:p>
                  </a:txBody>
                  <a:tcPr/>
                </a:tc>
              </a:tr>
              <a:tr h="465162">
                <a:tc>
                  <a:txBody>
                    <a:bodyPr/>
                    <a:lstStyle/>
                    <a:p>
                      <a:r>
                        <a:rPr kumimoji="0" lang="es-CO" sz="1400" b="1" kern="1200" dirty="0" smtClean="0"/>
                        <a:t>AUTORIDAD:</a:t>
                      </a:r>
                      <a:endParaRPr lang="es-CO" sz="1400" b="1" dirty="0">
                        <a:latin typeface="+mj-lt"/>
                      </a:endParaRPr>
                    </a:p>
                  </a:txBody>
                  <a:tcPr anchor="ctr"/>
                </a:tc>
                <a:tc>
                  <a:txBody>
                    <a:bodyPr/>
                    <a:lstStyle/>
                    <a:p>
                      <a:pPr algn="just"/>
                      <a:r>
                        <a:rPr kumimoji="0" lang="es-CO" sz="1400" kern="1200" dirty="0" smtClean="0"/>
                        <a:t>Registrar ante que autoridad judicial se está adelantando el caso, señalando en la casilla correspondiente con la Fiscalía, Juez o Tribunal Superior del Distrito Judicial que conozca el caso y su lugar de ubicación. </a:t>
                      </a:r>
                      <a:endParaRPr lang="es-CO" sz="1400" dirty="0">
                        <a:latin typeface="+mj-lt"/>
                      </a:endParaRPr>
                    </a:p>
                  </a:txBody>
                  <a:tcPr/>
                </a:tc>
              </a:tr>
              <a:tr h="465162">
                <a:tc>
                  <a:txBody>
                    <a:bodyPr/>
                    <a:lstStyle/>
                    <a:p>
                      <a:r>
                        <a:rPr kumimoji="0" lang="es-CO" sz="1400" b="1" kern="1200" dirty="0" smtClean="0"/>
                        <a:t>ETAPA DEL PROCESO. </a:t>
                      </a:r>
                    </a:p>
                    <a:p>
                      <a:r>
                        <a:rPr kumimoji="0" lang="es-CO" sz="1400" b="1" kern="1200" dirty="0" smtClean="0"/>
                        <a:t> </a:t>
                      </a:r>
                    </a:p>
                    <a:p>
                      <a:endParaRPr lang="es-CO" sz="1400" b="1" dirty="0">
                        <a:latin typeface="+mj-lt"/>
                      </a:endParaRPr>
                    </a:p>
                  </a:txBody>
                  <a:tcPr anchor="ctr"/>
                </a:tc>
                <a:tc>
                  <a:txBody>
                    <a:bodyPr/>
                    <a:lstStyle/>
                    <a:p>
                      <a:pPr algn="just"/>
                      <a:r>
                        <a:rPr kumimoji="0" lang="es-CO" sz="1400" kern="1200" dirty="0" smtClean="0"/>
                        <a:t>En Averiguación, Preliminares, Juicio, Casación o Revisión, Incidente de Reparación</a:t>
                      </a:r>
                      <a:endParaRPr lang="es-CO" sz="1400" dirty="0">
                        <a:latin typeface="+mj-lt"/>
                      </a:endParaRPr>
                    </a:p>
                  </a:txBody>
                  <a:tcPr/>
                </a:tc>
              </a:tr>
              <a:tr h="4651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CO" sz="1400" b="1" kern="1200" dirty="0" smtClean="0"/>
                        <a:t>ESTABLECIMIENTO DE RECLUSIÓN/PATIO/</a:t>
                      </a:r>
                      <a:r>
                        <a:rPr kumimoji="0" lang="es-CO" sz="1400" b="1" kern="1200" dirty="0" err="1" smtClean="0"/>
                        <a:t>TD</a:t>
                      </a:r>
                      <a:r>
                        <a:rPr kumimoji="0" lang="es-CO" sz="1400" b="1" kern="1200" dirty="0" smtClean="0"/>
                        <a:t>:</a:t>
                      </a:r>
                    </a:p>
                    <a:p>
                      <a:endParaRPr lang="es-CO" sz="1400" b="1" dirty="0">
                        <a:latin typeface="+mj-lt"/>
                      </a:endParaRPr>
                    </a:p>
                  </a:txBody>
                  <a:tcPr anchor="ctr"/>
                </a:tc>
                <a:tc>
                  <a:txBody>
                    <a:bodyPr/>
                    <a:lstStyle/>
                    <a:p>
                      <a:pPr algn="just"/>
                      <a:r>
                        <a:rPr kumimoji="0" lang="es-CO" sz="1400" kern="1200" dirty="0" smtClean="0"/>
                        <a:t>Se debe indicar, en caso de que el potencial usuario este en esta condición, el lugar de reclusión en el que se encuentre, así como el patio y Tarjeta </a:t>
                      </a:r>
                      <a:r>
                        <a:rPr kumimoji="0" lang="es-CO" sz="1400" kern="1200" dirty="0" err="1" smtClean="0"/>
                        <a:t>Decadactilar</a:t>
                      </a:r>
                      <a:r>
                        <a:rPr kumimoji="0" lang="es-CO" sz="1400" kern="1200" dirty="0" smtClean="0"/>
                        <a:t> respectiva. </a:t>
                      </a:r>
                      <a:endParaRPr lang="es-CO" sz="1400" dirty="0">
                        <a:latin typeface="+mj-lt"/>
                      </a:endParaRPr>
                    </a:p>
                  </a:txBody>
                  <a:tcPr/>
                </a:tc>
              </a:tr>
            </a:tbl>
          </a:graphicData>
        </a:graphic>
      </p:graphicFrame>
      <p:sp>
        <p:nvSpPr>
          <p:cNvPr id="3" name="7 CuadroTexto"/>
          <p:cNvSpPr txBox="1"/>
          <p:nvPr/>
        </p:nvSpPr>
        <p:spPr>
          <a:xfrm rot="16200000">
            <a:off x="-2336120" y="3064312"/>
            <a:ext cx="5688630" cy="369332"/>
          </a:xfrm>
          <a:prstGeom prst="rect">
            <a:avLst/>
          </a:prstGeom>
          <a:noFill/>
        </p:spPr>
        <p:txBody>
          <a:bodyPr wrap="square" rtlCol="0">
            <a:spAutoFit/>
          </a:bodyPr>
          <a:lstStyle/>
          <a:p>
            <a:r>
              <a:rPr lang="es-CO" b="1" dirty="0" smtClean="0">
                <a:latin typeface="Algerian" pitchFamily="82" charset="0"/>
              </a:rPr>
              <a:t>PROTOCOLO  ATENCION USUARIOS AREA PENAL</a:t>
            </a:r>
            <a:endParaRPr lang="es-CO" b="1" dirty="0">
              <a:latin typeface="Algerian" pitchFamily="82" charset="0"/>
            </a:endParaRPr>
          </a:p>
        </p:txBody>
      </p:sp>
      <p:pic>
        <p:nvPicPr>
          <p:cNvPr id="4" name="Picture 4" descr="http://www.canalgif.net/Gifs-animados/Personas/Leyendo/Imagen-animada-Leyendo-04.gif"/>
          <p:cNvPicPr>
            <a:picLocks noChangeAspect="1" noChangeArrowheads="1" noCrop="1"/>
          </p:cNvPicPr>
          <p:nvPr/>
        </p:nvPicPr>
        <p:blipFill>
          <a:blip r:embed="rId2" cstate="print"/>
          <a:srcRect/>
          <a:stretch>
            <a:fillRect/>
          </a:stretch>
        </p:blipFill>
        <p:spPr bwMode="auto">
          <a:xfrm>
            <a:off x="6156176" y="116632"/>
            <a:ext cx="1656184" cy="1337104"/>
          </a:xfrm>
          <a:prstGeom prst="rect">
            <a:avLst/>
          </a:prstGeom>
          <a:noFill/>
        </p:spPr>
      </p:pic>
      <p:sp>
        <p:nvSpPr>
          <p:cNvPr id="5" name="CuadroTexto 4"/>
          <p:cNvSpPr txBox="1"/>
          <p:nvPr/>
        </p:nvSpPr>
        <p:spPr>
          <a:xfrm>
            <a:off x="1397245" y="415852"/>
            <a:ext cx="4758931" cy="369332"/>
          </a:xfrm>
          <a:prstGeom prst="rect">
            <a:avLst/>
          </a:prstGeom>
          <a:noFill/>
        </p:spPr>
        <p:txBody>
          <a:bodyPr wrap="none" rtlCol="0">
            <a:spAutoFit/>
          </a:bodyPr>
          <a:lstStyle/>
          <a:p>
            <a:r>
              <a:rPr lang="es-MX" b="1" i="1" dirty="0" smtClean="0">
                <a:solidFill>
                  <a:srgbClr val="FF0000"/>
                </a:solidFill>
              </a:rPr>
              <a:t>EL ESTUDIANTE DEBE TENER EN CUENTA:</a:t>
            </a:r>
            <a:endParaRPr lang="es-MX" b="1"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616529902"/>
              </p:ext>
            </p:extLst>
          </p:nvPr>
        </p:nvGraphicFramePr>
        <p:xfrm>
          <a:off x="1331640" y="2420888"/>
          <a:ext cx="7344816" cy="3888432"/>
        </p:xfrm>
        <a:graphic>
          <a:graphicData uri="http://schemas.openxmlformats.org/drawingml/2006/table">
            <a:tbl>
              <a:tblPr firstRow="1" bandRow="1">
                <a:tableStyleId>{0505E3EF-67EA-436B-97B2-0124C06EBD24}</a:tableStyleId>
              </a:tblPr>
              <a:tblGrid>
                <a:gridCol w="3672408"/>
                <a:gridCol w="3672408"/>
              </a:tblGrid>
              <a:tr h="533091">
                <a:tc>
                  <a:txBody>
                    <a:bodyPr/>
                    <a:lstStyle/>
                    <a:p>
                      <a:pPr lvl="0"/>
                      <a:r>
                        <a:rPr kumimoji="0" lang="es-CO" sz="1400" b="1" kern="1200" dirty="0" smtClean="0">
                          <a:solidFill>
                            <a:schemeClr val="dk1"/>
                          </a:solidFill>
                          <a:latin typeface="+mn-lt"/>
                          <a:ea typeface="+mn-ea"/>
                          <a:cs typeface="+mn-cs"/>
                        </a:rPr>
                        <a:t>NO PROCESO: </a:t>
                      </a:r>
                    </a:p>
                    <a:p>
                      <a:endParaRPr lang="es-CO" sz="1400" dirty="0"/>
                    </a:p>
                  </a:txBody>
                  <a:tcPr anchor="ctr"/>
                </a:tc>
                <a:tc>
                  <a:txBody>
                    <a:bodyPr/>
                    <a:lstStyle/>
                    <a:p>
                      <a:endParaRPr lang="es-CO" dirty="0"/>
                    </a:p>
                  </a:txBody>
                  <a:tcPr/>
                </a:tc>
              </a:tr>
              <a:tr h="1630633">
                <a:tc>
                  <a:txBody>
                    <a:bodyPr/>
                    <a:lstStyle/>
                    <a:p>
                      <a:pPr algn="l"/>
                      <a:r>
                        <a:rPr kumimoji="0" lang="es-CO" sz="1400" b="1" kern="1200" dirty="0" smtClean="0">
                          <a:solidFill>
                            <a:schemeClr val="dk1"/>
                          </a:solidFill>
                          <a:latin typeface="+mn-lt"/>
                          <a:ea typeface="+mn-ea"/>
                          <a:cs typeface="+mn-cs"/>
                        </a:rPr>
                        <a:t>PRETENSIONES:</a:t>
                      </a:r>
                      <a:endParaRPr lang="es-CO" sz="1400" dirty="0"/>
                    </a:p>
                  </a:txBody>
                  <a:tcPr anchor="ctr"/>
                </a:tc>
                <a:tc>
                  <a:txBody>
                    <a:bodyPr/>
                    <a:lstStyle/>
                    <a:p>
                      <a:pPr algn="just"/>
                      <a:r>
                        <a:rPr kumimoji="0" lang="es-CO" sz="1400" b="1" kern="1200" dirty="0" smtClean="0">
                          <a:solidFill>
                            <a:schemeClr val="dk1"/>
                          </a:solidFill>
                          <a:latin typeface="+mn-lt"/>
                          <a:ea typeface="+mn-ea"/>
                          <a:cs typeface="+mn-cs"/>
                        </a:rPr>
                        <a:t>Es importante identificar que pretende la víctima dentro del proceso penal, por ejemplo: verdad, justicia o una reparación integral. En el último evento se deberá indicar cuales son las pretensiones y los hechos que dan origen y justifican las mismas.</a:t>
                      </a:r>
                      <a:endParaRPr lang="es-CO" sz="1400" dirty="0"/>
                    </a:p>
                  </a:txBody>
                  <a:tcPr/>
                </a:tc>
              </a:tr>
              <a:tr h="1724708">
                <a:tc>
                  <a:txBody>
                    <a:bodyPr/>
                    <a:lstStyle/>
                    <a:p>
                      <a:r>
                        <a:rPr kumimoji="0" lang="es-CO" sz="1400" b="1" kern="1200" dirty="0" smtClean="0">
                          <a:solidFill>
                            <a:schemeClr val="dk1"/>
                          </a:solidFill>
                          <a:latin typeface="+mn-lt"/>
                          <a:ea typeface="+mn-ea"/>
                          <a:cs typeface="+mn-cs"/>
                        </a:rPr>
                        <a:t>DATOS DE LA VÍCTIMA </a:t>
                      </a:r>
                    </a:p>
                    <a:p>
                      <a:endParaRPr lang="es-CO" sz="1400" dirty="0"/>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s-CO" sz="1400" b="1" kern="1200" dirty="0" smtClean="0">
                          <a:solidFill>
                            <a:schemeClr val="dk1"/>
                          </a:solidFill>
                          <a:latin typeface="+mn-lt"/>
                          <a:ea typeface="+mn-ea"/>
                          <a:cs typeface="+mn-cs"/>
                        </a:rPr>
                        <a:t>Registrar los nombres completos de la(s) víctimas directas, junto con el número de identificación del documento de identidad, el parentesco con el usuario del servicio de Defensoría Pública y el Delito causante del daño</a:t>
                      </a:r>
                      <a:r>
                        <a:rPr kumimoji="0" lang="es-CO" sz="2000" b="1" kern="1200" dirty="0" smtClean="0">
                          <a:solidFill>
                            <a:schemeClr val="dk1"/>
                          </a:solidFill>
                          <a:latin typeface="+mn-lt"/>
                          <a:ea typeface="+mn-ea"/>
                          <a:cs typeface="+mn-cs"/>
                        </a:rPr>
                        <a:t>. </a:t>
                      </a:r>
                      <a:endParaRPr lang="es-CO" sz="2000" dirty="0"/>
                    </a:p>
                  </a:txBody>
                  <a:tcPr/>
                </a:tc>
              </a:tr>
            </a:tbl>
          </a:graphicData>
        </a:graphic>
      </p:graphicFrame>
      <p:sp>
        <p:nvSpPr>
          <p:cNvPr id="3" name="7 CuadroTexto"/>
          <p:cNvSpPr txBox="1"/>
          <p:nvPr/>
        </p:nvSpPr>
        <p:spPr>
          <a:xfrm rot="16200000">
            <a:off x="-2336120" y="3064312"/>
            <a:ext cx="5688630" cy="369332"/>
          </a:xfrm>
          <a:prstGeom prst="rect">
            <a:avLst/>
          </a:prstGeom>
          <a:noFill/>
        </p:spPr>
        <p:txBody>
          <a:bodyPr wrap="square" rtlCol="0">
            <a:spAutoFit/>
          </a:bodyPr>
          <a:lstStyle/>
          <a:p>
            <a:r>
              <a:rPr lang="es-CO" b="1" dirty="0" smtClean="0">
                <a:latin typeface="Algerian" pitchFamily="82" charset="0"/>
              </a:rPr>
              <a:t>PROTOCOLO  ATENCION USUARIOS AREA PENAL</a:t>
            </a:r>
            <a:endParaRPr lang="es-CO" b="1" dirty="0">
              <a:latin typeface="Algerian" pitchFamily="82" charset="0"/>
            </a:endParaRPr>
          </a:p>
        </p:txBody>
      </p:sp>
      <p:sp>
        <p:nvSpPr>
          <p:cNvPr id="4" name="CuadroTexto 3"/>
          <p:cNvSpPr txBox="1"/>
          <p:nvPr/>
        </p:nvSpPr>
        <p:spPr>
          <a:xfrm>
            <a:off x="1475656" y="404663"/>
            <a:ext cx="5595763" cy="369332"/>
          </a:xfrm>
          <a:prstGeom prst="rect">
            <a:avLst/>
          </a:prstGeom>
          <a:noFill/>
        </p:spPr>
        <p:txBody>
          <a:bodyPr wrap="none" rtlCol="0">
            <a:spAutoFit/>
          </a:bodyPr>
          <a:lstStyle/>
          <a:p>
            <a:r>
              <a:rPr lang="es-MX" b="1" i="1" dirty="0" smtClean="0">
                <a:solidFill>
                  <a:srgbClr val="0070C0"/>
                </a:solidFill>
                <a:latin typeface="Tekton Pro Ext" panose="020F0605020208020904" pitchFamily="34" charset="0"/>
              </a:rPr>
              <a:t>CUANDO SE REPRESENTA A LAS VICTIMAS</a:t>
            </a:r>
            <a:endParaRPr lang="es-MX" b="1" i="1" dirty="0">
              <a:solidFill>
                <a:srgbClr val="0070C0"/>
              </a:solidFill>
              <a:latin typeface="Tekton Pro Ext" panose="020F0605020208020904" pitchFamily="34" charset="0"/>
            </a:endParaRPr>
          </a:p>
        </p:txBody>
      </p:sp>
      <p:sp>
        <p:nvSpPr>
          <p:cNvPr id="5" name="Rectángulo 4"/>
          <p:cNvSpPr/>
          <p:nvPr/>
        </p:nvSpPr>
        <p:spPr>
          <a:xfrm>
            <a:off x="1475656" y="1268760"/>
            <a:ext cx="6912768" cy="646331"/>
          </a:xfrm>
          <a:prstGeom prst="rect">
            <a:avLst/>
          </a:prstGeom>
        </p:spPr>
        <p:txBody>
          <a:bodyPr wrap="square">
            <a:spAutoFit/>
          </a:bodyPr>
          <a:lstStyle/>
          <a:p>
            <a:pPr algn="just">
              <a:spcAft>
                <a:spcPts val="0"/>
              </a:spcAft>
            </a:pPr>
            <a:r>
              <a:rPr lang="es-CO" b="1" i="1" dirty="0">
                <a:latin typeface="Trebuchet MS" panose="020B0603020202020204" pitchFamily="34" charset="0"/>
                <a:ea typeface="Calibri" panose="020F0502020204030204" pitchFamily="34" charset="0"/>
                <a:cs typeface="Trebuchet MS" panose="020B0603020202020204" pitchFamily="34" charset="0"/>
              </a:rPr>
              <a:t>consulta Ley 1098 de 2006, Ley 1257 de 2008, Ley 1448 de 2011 o Ley 1719 de 2014</a:t>
            </a:r>
            <a:endParaRPr lang="es-MX" b="1" i="1" dirty="0">
              <a:effectLst/>
              <a:latin typeface="Trebuchet MS" panose="020B0603020202020204" pitchFamily="34" charset="0"/>
              <a:ea typeface="Calibri" panose="020F0502020204030204" pitchFamily="34" charset="0"/>
              <a:cs typeface="Trebuchet MS" panose="020B0603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plus(in)">
                                      <p:cBhvr>
                                        <p:cTn id="10" dur="2000"/>
                                        <p:tgtEl>
                                          <p:spTgt spid="5"/>
                                        </p:tgtEl>
                                      </p:cBhvr>
                                    </p:animEffect>
                                  </p:childTnLst>
                                </p:cTn>
                              </p:par>
                              <p:par>
                                <p:cTn id="11" presetID="13"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plus(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677963693"/>
              </p:ext>
            </p:extLst>
          </p:nvPr>
        </p:nvGraphicFramePr>
        <p:xfrm>
          <a:off x="1403648" y="2204864"/>
          <a:ext cx="7272808" cy="3810000"/>
        </p:xfrm>
        <a:graphic>
          <a:graphicData uri="http://schemas.openxmlformats.org/drawingml/2006/table">
            <a:tbl>
              <a:tblPr firstRow="1" bandRow="1">
                <a:tableStyleId>{0505E3EF-67EA-436B-97B2-0124C06EBD24}</a:tableStyleId>
              </a:tblPr>
              <a:tblGrid>
                <a:gridCol w="3504220"/>
                <a:gridCol w="3768588"/>
              </a:tblGrid>
              <a:tr h="1732736">
                <a:tc>
                  <a:txBody>
                    <a:bodyPr/>
                    <a:lstStyle/>
                    <a:p>
                      <a:r>
                        <a:rPr kumimoji="0" lang="es-CO" sz="1400" b="1" kern="1200" dirty="0" smtClean="0">
                          <a:solidFill>
                            <a:schemeClr val="dk1"/>
                          </a:solidFill>
                          <a:latin typeface="+mn-lt"/>
                          <a:ea typeface="+mn-ea"/>
                          <a:cs typeface="+mn-cs"/>
                        </a:rPr>
                        <a:t>BIENES AFECTADOS </a:t>
                      </a:r>
                    </a:p>
                    <a:p>
                      <a:endParaRPr lang="es-CO" sz="1400" dirty="0"/>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s-CO" sz="1400" b="1" kern="1200" dirty="0" smtClean="0">
                          <a:solidFill>
                            <a:schemeClr val="dk1"/>
                          </a:solidFill>
                          <a:latin typeface="+mn-lt"/>
                          <a:ea typeface="+mn-ea"/>
                          <a:cs typeface="+mn-cs"/>
                        </a:rPr>
                        <a:t>En este acápite se deben relacionar todos los bienes que fueron objeto del daño ocasionado como consecuencia del hecho </a:t>
                      </a:r>
                      <a:r>
                        <a:rPr kumimoji="0" lang="es-CO" sz="1400" b="1" kern="1200" dirty="0" err="1" smtClean="0">
                          <a:solidFill>
                            <a:schemeClr val="dk1"/>
                          </a:solidFill>
                          <a:latin typeface="+mn-lt"/>
                          <a:ea typeface="+mn-ea"/>
                          <a:cs typeface="+mn-cs"/>
                        </a:rPr>
                        <a:t>victimizante</a:t>
                      </a:r>
                      <a:r>
                        <a:rPr kumimoji="0" lang="es-CO" sz="1400" b="1" kern="1200" dirty="0" smtClean="0">
                          <a:solidFill>
                            <a:schemeClr val="dk1"/>
                          </a:solidFill>
                          <a:latin typeface="+mn-lt"/>
                          <a:ea typeface="+mn-ea"/>
                          <a:cs typeface="+mn-cs"/>
                        </a:rPr>
                        <a:t>, registrando en la casilla correspondiente si se trata de un </a:t>
                      </a:r>
                      <a:r>
                        <a:rPr kumimoji="0" lang="es-CO" sz="1400" b="1" i="1" kern="1200" dirty="0" smtClean="0">
                          <a:solidFill>
                            <a:schemeClr val="dk1"/>
                          </a:solidFill>
                          <a:latin typeface="+mn-lt"/>
                          <a:ea typeface="+mn-ea"/>
                          <a:cs typeface="+mn-cs"/>
                        </a:rPr>
                        <a:t>Bien Mueble </a:t>
                      </a:r>
                      <a:r>
                        <a:rPr kumimoji="0" lang="es-CO" sz="1400" b="1" kern="1200" dirty="0" smtClean="0">
                          <a:solidFill>
                            <a:schemeClr val="dk1"/>
                          </a:solidFill>
                          <a:latin typeface="+mn-lt"/>
                          <a:ea typeface="+mn-ea"/>
                          <a:cs typeface="+mn-cs"/>
                        </a:rPr>
                        <a:t>(Art. 655, Código Civil) o un </a:t>
                      </a:r>
                      <a:r>
                        <a:rPr kumimoji="0" lang="es-CO" sz="1400" b="1" i="1" kern="1200" dirty="0" smtClean="0">
                          <a:solidFill>
                            <a:schemeClr val="dk1"/>
                          </a:solidFill>
                          <a:latin typeface="+mn-lt"/>
                          <a:ea typeface="+mn-ea"/>
                          <a:cs typeface="+mn-cs"/>
                        </a:rPr>
                        <a:t>Bien Inmueble </a:t>
                      </a:r>
                      <a:r>
                        <a:rPr kumimoji="0" lang="es-CO" sz="1400" b="1" kern="1200" dirty="0" smtClean="0">
                          <a:solidFill>
                            <a:schemeClr val="dk1"/>
                          </a:solidFill>
                          <a:latin typeface="+mn-lt"/>
                          <a:ea typeface="+mn-ea"/>
                          <a:cs typeface="+mn-cs"/>
                        </a:rPr>
                        <a:t>(Artículo 656 ibídem) su </a:t>
                      </a:r>
                      <a:r>
                        <a:rPr kumimoji="0" lang="es-CO" sz="1400" b="1" i="1" kern="1200" dirty="0" smtClean="0">
                          <a:solidFill>
                            <a:schemeClr val="dk1"/>
                          </a:solidFill>
                          <a:latin typeface="+mn-lt"/>
                          <a:ea typeface="+mn-ea"/>
                          <a:cs typeface="+mn-cs"/>
                        </a:rPr>
                        <a:t>Descripción </a:t>
                      </a:r>
                      <a:r>
                        <a:rPr kumimoji="0" lang="es-CO" sz="1400" b="1" kern="1200" dirty="0" smtClean="0">
                          <a:solidFill>
                            <a:schemeClr val="dk1"/>
                          </a:solidFill>
                          <a:latin typeface="+mn-lt"/>
                          <a:ea typeface="+mn-ea"/>
                          <a:cs typeface="+mn-cs"/>
                        </a:rPr>
                        <a:t>y </a:t>
                      </a:r>
                      <a:r>
                        <a:rPr kumimoji="0" lang="es-CO" sz="1400" b="1" i="1" kern="1200" dirty="0" smtClean="0">
                          <a:solidFill>
                            <a:schemeClr val="dk1"/>
                          </a:solidFill>
                          <a:latin typeface="+mn-lt"/>
                          <a:ea typeface="+mn-ea"/>
                          <a:cs typeface="+mn-cs"/>
                        </a:rPr>
                        <a:t>Ubicación </a:t>
                      </a:r>
                      <a:r>
                        <a:rPr kumimoji="0" lang="es-CO" sz="1400" b="1" kern="1200" dirty="0" smtClean="0">
                          <a:solidFill>
                            <a:schemeClr val="dk1"/>
                          </a:solidFill>
                          <a:latin typeface="+mn-lt"/>
                          <a:ea typeface="+mn-ea"/>
                          <a:cs typeface="+mn-cs"/>
                        </a:rPr>
                        <a:t>(Municipio). </a:t>
                      </a:r>
                      <a:endParaRPr lang="es-CO" sz="1400" dirty="0"/>
                    </a:p>
                  </a:txBody>
                  <a:tcPr/>
                </a:tc>
              </a:tr>
              <a:tr h="465162">
                <a:tc>
                  <a:txBody>
                    <a:bodyPr/>
                    <a:lstStyle/>
                    <a:p>
                      <a:r>
                        <a:rPr kumimoji="0" lang="es-CO" sz="1400" b="1" i="1" kern="1200" dirty="0" smtClean="0">
                          <a:solidFill>
                            <a:schemeClr val="dk1"/>
                          </a:solidFill>
                          <a:latin typeface="+mn-lt"/>
                          <a:ea typeface="+mn-ea"/>
                          <a:cs typeface="+mn-cs"/>
                        </a:rPr>
                        <a:t>DOCUMENTOS APORTADOS </a:t>
                      </a:r>
                    </a:p>
                    <a:p>
                      <a:r>
                        <a:rPr kumimoji="0" lang="es-CO" sz="1200" b="1" kern="1200" dirty="0" smtClean="0">
                          <a:solidFill>
                            <a:schemeClr val="dk1"/>
                          </a:solidFill>
                          <a:latin typeface="+mn-lt"/>
                          <a:ea typeface="+mn-ea"/>
                          <a:cs typeface="+mn-cs"/>
                        </a:rPr>
                        <a:t> </a:t>
                      </a:r>
                      <a:endParaRPr kumimoji="0" lang="es-CO" sz="1800" b="1" kern="1200" dirty="0" smtClean="0">
                        <a:solidFill>
                          <a:schemeClr val="dk1"/>
                        </a:solidFill>
                        <a:latin typeface="+mn-lt"/>
                        <a:ea typeface="+mn-ea"/>
                        <a:cs typeface="+mn-cs"/>
                      </a:endParaRPr>
                    </a:p>
                    <a:p>
                      <a:endParaRPr lang="es-CO" sz="1200" dirty="0"/>
                    </a:p>
                  </a:txBody>
                  <a:tcPr anchor="ctr"/>
                </a:tc>
                <a:tc>
                  <a:txBody>
                    <a:bodyPr/>
                    <a:lstStyle/>
                    <a:p>
                      <a:pPr algn="just"/>
                      <a:endParaRPr kumimoji="0" lang="es-CO" sz="1400" b="1" kern="1200" dirty="0" smtClean="0">
                        <a:solidFill>
                          <a:schemeClr val="dk1"/>
                        </a:solidFill>
                        <a:latin typeface="+mn-lt"/>
                        <a:ea typeface="+mn-ea"/>
                        <a:cs typeface="+mn-cs"/>
                      </a:endParaRPr>
                    </a:p>
                    <a:p>
                      <a:pPr algn="just"/>
                      <a:r>
                        <a:rPr kumimoji="0" lang="es-CO" sz="1400" b="1" kern="1200" dirty="0" smtClean="0">
                          <a:solidFill>
                            <a:schemeClr val="dk1"/>
                          </a:solidFill>
                          <a:latin typeface="+mn-lt"/>
                          <a:ea typeface="+mn-ea"/>
                          <a:cs typeface="+mn-cs"/>
                        </a:rPr>
                        <a:t>Los documentos aportados: </a:t>
                      </a:r>
                      <a:r>
                        <a:rPr kumimoji="0" lang="es-CO" sz="1400" b="1" i="1" kern="1200" dirty="0" smtClean="0">
                          <a:solidFill>
                            <a:schemeClr val="dk1"/>
                          </a:solidFill>
                          <a:latin typeface="+mn-lt"/>
                          <a:ea typeface="+mn-ea"/>
                          <a:cs typeface="+mn-cs"/>
                        </a:rPr>
                        <a:t>Registros Civiles </a:t>
                      </a:r>
                      <a:r>
                        <a:rPr kumimoji="0" lang="es-CO" sz="1400" b="1" kern="1200" dirty="0" smtClean="0">
                          <a:solidFill>
                            <a:schemeClr val="dk1"/>
                          </a:solidFill>
                          <a:latin typeface="+mn-lt"/>
                          <a:ea typeface="+mn-ea"/>
                          <a:cs typeface="+mn-cs"/>
                        </a:rPr>
                        <a:t>(</a:t>
                      </a:r>
                      <a:r>
                        <a:rPr kumimoji="0" lang="es-CO" sz="1400" b="1" i="1" kern="1200" dirty="0" smtClean="0">
                          <a:solidFill>
                            <a:schemeClr val="dk1"/>
                          </a:solidFill>
                          <a:latin typeface="+mn-lt"/>
                          <a:ea typeface="+mn-ea"/>
                          <a:cs typeface="+mn-cs"/>
                        </a:rPr>
                        <a:t>Nacimiento, Matrimonio o Defunción</a:t>
                      </a:r>
                      <a:r>
                        <a:rPr kumimoji="0" lang="es-CO" sz="1400" b="1" kern="1200" dirty="0" smtClean="0">
                          <a:solidFill>
                            <a:schemeClr val="dk1"/>
                          </a:solidFill>
                          <a:latin typeface="+mn-lt"/>
                          <a:ea typeface="+mn-ea"/>
                          <a:cs typeface="+mn-cs"/>
                        </a:rPr>
                        <a:t>), </a:t>
                      </a:r>
                      <a:r>
                        <a:rPr kumimoji="0" lang="es-CO" sz="1400" b="1" i="1" kern="1200" dirty="0" smtClean="0">
                          <a:solidFill>
                            <a:schemeClr val="dk1"/>
                          </a:solidFill>
                          <a:latin typeface="+mn-lt"/>
                          <a:ea typeface="+mn-ea"/>
                          <a:cs typeface="+mn-cs"/>
                        </a:rPr>
                        <a:t>Identificación del Bien </a:t>
                      </a:r>
                      <a:r>
                        <a:rPr kumimoji="0" lang="es-CO" sz="1400" b="1" kern="1200" dirty="0" smtClean="0">
                          <a:solidFill>
                            <a:schemeClr val="dk1"/>
                          </a:solidFill>
                          <a:latin typeface="+mn-lt"/>
                          <a:ea typeface="+mn-ea"/>
                          <a:cs typeface="+mn-cs"/>
                        </a:rPr>
                        <a:t>(</a:t>
                      </a:r>
                      <a:r>
                        <a:rPr kumimoji="0" lang="es-CO" sz="1400" b="1" i="1" kern="1200" dirty="0" smtClean="0">
                          <a:solidFill>
                            <a:schemeClr val="dk1"/>
                          </a:solidFill>
                          <a:latin typeface="+mn-lt"/>
                          <a:ea typeface="+mn-ea"/>
                          <a:cs typeface="+mn-cs"/>
                        </a:rPr>
                        <a:t>Certificados expedidos por autoridades como de desplazamiento de vecindad, Tradición</a:t>
                      </a:r>
                      <a:r>
                        <a:rPr kumimoji="0" lang="es-CO" sz="1400" b="1" kern="1200" dirty="0" smtClean="0">
                          <a:solidFill>
                            <a:schemeClr val="dk1"/>
                          </a:solidFill>
                          <a:latin typeface="+mn-lt"/>
                          <a:ea typeface="+mn-ea"/>
                          <a:cs typeface="+mn-cs"/>
                        </a:rPr>
                        <a:t>, etc., </a:t>
                      </a:r>
                      <a:r>
                        <a:rPr kumimoji="0" lang="es-CO" sz="1400" b="1" i="1" kern="1200" dirty="0" smtClean="0">
                          <a:solidFill>
                            <a:schemeClr val="dk1"/>
                          </a:solidFill>
                          <a:latin typeface="+mn-lt"/>
                          <a:ea typeface="+mn-ea"/>
                          <a:cs typeface="+mn-cs"/>
                        </a:rPr>
                        <a:t>Grabaciones, Cintas o Videos, Cartas o Fotografías</a:t>
                      </a:r>
                      <a:r>
                        <a:rPr kumimoji="0" lang="es-CO" sz="1400" b="1" kern="1200" dirty="0" smtClean="0">
                          <a:solidFill>
                            <a:schemeClr val="dk1"/>
                          </a:solidFill>
                          <a:latin typeface="+mn-lt"/>
                          <a:ea typeface="+mn-ea"/>
                          <a:cs typeface="+mn-cs"/>
                        </a:rPr>
                        <a:t>). </a:t>
                      </a:r>
                    </a:p>
                    <a:p>
                      <a:pPr algn="just"/>
                      <a:r>
                        <a:rPr kumimoji="0" lang="es-CO" sz="1400" b="1" kern="1200" dirty="0" smtClean="0">
                          <a:solidFill>
                            <a:schemeClr val="dk1"/>
                          </a:solidFill>
                          <a:latin typeface="+mn-lt"/>
                          <a:ea typeface="+mn-ea"/>
                          <a:cs typeface="+mn-cs"/>
                        </a:rPr>
                        <a:t> </a:t>
                      </a:r>
                      <a:endParaRPr lang="es-CO" sz="1400" dirty="0"/>
                    </a:p>
                  </a:txBody>
                  <a:tcPr/>
                </a:tc>
              </a:tr>
            </a:tbl>
          </a:graphicData>
        </a:graphic>
      </p:graphicFrame>
      <p:sp>
        <p:nvSpPr>
          <p:cNvPr id="3" name="7 CuadroTexto"/>
          <p:cNvSpPr txBox="1"/>
          <p:nvPr/>
        </p:nvSpPr>
        <p:spPr>
          <a:xfrm rot="16200000">
            <a:off x="-2336120" y="3064312"/>
            <a:ext cx="5688630" cy="369332"/>
          </a:xfrm>
          <a:prstGeom prst="rect">
            <a:avLst/>
          </a:prstGeom>
          <a:noFill/>
        </p:spPr>
        <p:txBody>
          <a:bodyPr wrap="square" rtlCol="0">
            <a:spAutoFit/>
          </a:bodyPr>
          <a:lstStyle/>
          <a:p>
            <a:r>
              <a:rPr lang="es-CO" b="1" dirty="0" smtClean="0">
                <a:latin typeface="Algerian" pitchFamily="82" charset="0"/>
              </a:rPr>
              <a:t>PROTOCOLO  ATENCION USUARIOS AREA PENAL</a:t>
            </a:r>
            <a:endParaRPr lang="es-CO" b="1" dirty="0">
              <a:latin typeface="Algerian" pitchFamily="82" charset="0"/>
            </a:endParaRPr>
          </a:p>
        </p:txBody>
      </p:sp>
      <p:pic>
        <p:nvPicPr>
          <p:cNvPr id="2052" name="Picture 4" descr="enfermo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433692"/>
            <a:ext cx="1584176" cy="1613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46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anim calcmode="lin" valueType="num">
                                      <p:cBhvr>
                                        <p:cTn id="8" dur="2000" fill="hold"/>
                                        <p:tgtEl>
                                          <p:spTgt spid="2052"/>
                                        </p:tgtEl>
                                        <p:attrNameLst>
                                          <p:attrName>ppt_w</p:attrName>
                                        </p:attrNameLst>
                                      </p:cBhvr>
                                      <p:tavLst>
                                        <p:tav tm="0" fmla="#ppt_w*sin(2.5*pi*$)">
                                          <p:val>
                                            <p:fltVal val="0"/>
                                          </p:val>
                                        </p:tav>
                                        <p:tav tm="100000">
                                          <p:val>
                                            <p:fltVal val="1"/>
                                          </p:val>
                                        </p:tav>
                                      </p:tavLst>
                                    </p:anim>
                                    <p:anim calcmode="lin" valueType="num">
                                      <p:cBhvr>
                                        <p:cTn id="9" dur="2000" fill="hold"/>
                                        <p:tgtEl>
                                          <p:spTgt spid="2052"/>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Resultado de imagen para UNIVERSIDAD MILITAR NUEVA GRA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932800"/>
            <a:ext cx="2592288" cy="25922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ángulo 2"/>
          <p:cNvSpPr/>
          <p:nvPr/>
        </p:nvSpPr>
        <p:spPr>
          <a:xfrm>
            <a:off x="3635896" y="469121"/>
            <a:ext cx="5328592" cy="1015663"/>
          </a:xfrm>
          <a:prstGeom prst="rect">
            <a:avLst/>
          </a:prstGeom>
          <a:solidFill>
            <a:schemeClr val="accent1"/>
          </a:solidFill>
          <a:ln w="50800">
            <a:solidFill>
              <a:srgbClr val="FFFF00"/>
            </a:solidFill>
          </a:ln>
        </p:spPr>
        <p:txBody>
          <a:bodyPr wrap="square">
            <a:spAutoFit/>
          </a:bodyPr>
          <a:lstStyle/>
          <a:p>
            <a:pPr algn="ctr">
              <a:spcAft>
                <a:spcPts val="0"/>
              </a:spcAft>
            </a:pPr>
            <a:r>
              <a:rPr lang="es-CO" sz="2000" b="1" i="1" dirty="0">
                <a:solidFill>
                  <a:srgbClr val="000000"/>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rebuchet MS" panose="020B0603020202020204" pitchFamily="34" charset="0"/>
              </a:rPr>
              <a:t>PROTOCOLO DE ATENCIÓN A USUARIOS </a:t>
            </a:r>
            <a:endParaRPr lang="es-MX" sz="2000" b="1" i="1" dirty="0">
              <a:solidFill>
                <a:srgbClr val="000000"/>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rebuchet MS" panose="020B0603020202020204" pitchFamily="34" charset="0"/>
            </a:endParaRPr>
          </a:p>
          <a:p>
            <a:pPr algn="ctr">
              <a:spcAft>
                <a:spcPts val="0"/>
              </a:spcAft>
            </a:pPr>
            <a:r>
              <a:rPr lang="es-CO" sz="2000" b="1" i="1" dirty="0">
                <a:solidFill>
                  <a:srgbClr val="000000"/>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rebuchet MS" panose="020B0603020202020204" pitchFamily="34" charset="0"/>
              </a:rPr>
              <a:t>ÁREA PENAL </a:t>
            </a:r>
            <a:endParaRPr lang="es-MX" sz="2000" b="1" i="1" dirty="0">
              <a:solidFill>
                <a:srgbClr val="000000"/>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rebuchet MS" panose="020B0603020202020204" pitchFamily="34" charset="0"/>
            </a:endParaRPr>
          </a:p>
          <a:p>
            <a:pPr algn="ctr">
              <a:spcAft>
                <a:spcPts val="0"/>
              </a:spcAft>
            </a:pPr>
            <a:r>
              <a:rPr lang="es-CO" sz="2000" b="1" i="1" dirty="0">
                <a:solidFill>
                  <a:srgbClr val="000000"/>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rebuchet MS" panose="020B0603020202020204" pitchFamily="34" charset="0"/>
              </a:rPr>
              <a:t>CONSULTORIO JURÍDICO</a:t>
            </a:r>
            <a:endParaRPr lang="es-MX" sz="2000" b="1" i="1" dirty="0">
              <a:solidFill>
                <a:srgbClr val="000000"/>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rebuchet MS" panose="020B0603020202020204" pitchFamily="34" charset="0"/>
            </a:endParaRPr>
          </a:p>
        </p:txBody>
      </p:sp>
      <p:sp>
        <p:nvSpPr>
          <p:cNvPr id="8" name="Rectángulo 7"/>
          <p:cNvSpPr/>
          <p:nvPr/>
        </p:nvSpPr>
        <p:spPr>
          <a:xfrm>
            <a:off x="1115616" y="4973106"/>
            <a:ext cx="5328592" cy="707886"/>
          </a:xfrm>
          <a:prstGeom prst="rect">
            <a:avLst/>
          </a:prstGeom>
          <a:solidFill>
            <a:srgbClr val="FFFF00"/>
          </a:solidFill>
          <a:ln w="50800">
            <a:solidFill>
              <a:srgbClr val="0070C0"/>
            </a:solidFill>
          </a:ln>
        </p:spPr>
        <p:txBody>
          <a:bodyPr wrap="square">
            <a:spAutoFit/>
          </a:bodyPr>
          <a:lstStyle/>
          <a:p>
            <a:pPr algn="ctr">
              <a:spcAft>
                <a:spcPts val="0"/>
              </a:spcAft>
            </a:pPr>
            <a:r>
              <a:rPr lang="es-MX" sz="2000" b="1" i="1" dirty="0" smtClean="0">
                <a:solidFill>
                  <a:srgbClr val="000000"/>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rebuchet MS" panose="020B0603020202020204" pitchFamily="34" charset="0"/>
              </a:rPr>
              <a:t>DRA. MARTHA RUTH TRUJILLO GUZMÁN</a:t>
            </a:r>
          </a:p>
          <a:p>
            <a:pPr algn="ctr">
              <a:spcAft>
                <a:spcPts val="0"/>
              </a:spcAft>
            </a:pPr>
            <a:r>
              <a:rPr lang="es-MX" sz="2000" b="1" i="1" dirty="0" smtClean="0">
                <a:solidFill>
                  <a:srgbClr val="000000"/>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rebuchet MS" panose="020B0603020202020204" pitchFamily="34" charset="0"/>
              </a:rPr>
              <a:t>Coordinadora Área Derecho Penal</a:t>
            </a:r>
            <a:endParaRPr lang="es-MX" sz="2000" b="1" i="1" dirty="0">
              <a:solidFill>
                <a:srgbClr val="000000"/>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rebuchet MS" panose="020B0603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6" descr="Resultado de imagen para universidad militar nueva granada"/>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MX" sz="1350"/>
          </a:p>
        </p:txBody>
      </p:sp>
      <p:sp>
        <p:nvSpPr>
          <p:cNvPr id="8" name="AutoShape 8" descr="Resultado de imagen para universidad militar nueva granada"/>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MX" sz="1350"/>
          </a:p>
        </p:txBody>
      </p:sp>
      <p:sp>
        <p:nvSpPr>
          <p:cNvPr id="9" name="AutoShape 10" descr="Resultado de imagen para universidad militar nueva granada"/>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MX" sz="1350"/>
          </a:p>
        </p:txBody>
      </p:sp>
      <p:sp>
        <p:nvSpPr>
          <p:cNvPr id="10" name="AutoShape 12" descr="Resultado de imagen para universidad militar nueva granada"/>
          <p:cNvSpPr>
            <a:spLocks noChangeAspect="1" noChangeArrowheads="1"/>
          </p:cNvSpPr>
          <p:nvPr/>
        </p:nvSpPr>
        <p:spPr bwMode="auto">
          <a:xfrm>
            <a:off x="459581" y="1091803"/>
            <a:ext cx="2330915" cy="23309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MX" sz="1350"/>
          </a:p>
        </p:txBody>
      </p:sp>
      <p:pic>
        <p:nvPicPr>
          <p:cNvPr id="6" name="muñeco20.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13691" r="13790"/>
          <a:stretch/>
        </p:blipFill>
        <p:spPr>
          <a:xfrm>
            <a:off x="1043608" y="907257"/>
            <a:ext cx="8019252" cy="5175874"/>
          </a:xfrm>
          <a:prstGeom prst="rect">
            <a:avLst/>
          </a:prstGeom>
          <a:ln>
            <a:solidFill>
              <a:srgbClr val="FFFF00"/>
            </a:solidFill>
          </a:ln>
          <a:effectLst>
            <a:glow rad="63500">
              <a:schemeClr val="accent2">
                <a:satMod val="175000"/>
                <a:alpha val="40000"/>
              </a:schemeClr>
            </a:glow>
          </a:effectLst>
        </p:spPr>
      </p:pic>
      <p:sp>
        <p:nvSpPr>
          <p:cNvPr id="11" name="Rectángulo 10"/>
          <p:cNvSpPr/>
          <p:nvPr/>
        </p:nvSpPr>
        <p:spPr>
          <a:xfrm>
            <a:off x="3600400" y="3073836"/>
            <a:ext cx="4572000" cy="507831"/>
          </a:xfrm>
          <a:prstGeom prst="rect">
            <a:avLst/>
          </a:prstGeom>
        </p:spPr>
        <p:txBody>
          <a:bodyPr>
            <a:spAutoFit/>
          </a:bodyPr>
          <a:lstStyle/>
          <a:p>
            <a:pPr algn="just"/>
            <a:r>
              <a:rPr lang="es-CO" sz="1350" b="1" dirty="0">
                <a:solidFill>
                  <a:srgbClr val="000000"/>
                </a:solidFill>
                <a:latin typeface="Trebuchet MS" panose="020B0603020202020204" pitchFamily="34" charset="0"/>
                <a:ea typeface="Calibri" panose="020F0502020204030204" pitchFamily="34" charset="0"/>
                <a:cs typeface="Trebuchet MS" panose="020B0603020202020204" pitchFamily="34" charset="0"/>
              </a:rPr>
              <a:t>Para atención a personas víctimas dentro de procesos penales. </a:t>
            </a:r>
            <a:endParaRPr lang="es-MX" sz="1350" b="1" dirty="0">
              <a:solidFill>
                <a:srgbClr val="000000"/>
              </a:solidFill>
              <a:latin typeface="Trebuchet MS" panose="020B0603020202020204" pitchFamily="34" charset="0"/>
              <a:ea typeface="Calibri" panose="020F0502020204030204" pitchFamily="34" charset="0"/>
              <a:cs typeface="Trebuchet MS" panose="020B0603020202020204" pitchFamily="34" charset="0"/>
            </a:endParaRPr>
          </a:p>
        </p:txBody>
      </p:sp>
      <p:sp>
        <p:nvSpPr>
          <p:cNvPr id="2" name="Rectángulo 1"/>
          <p:cNvSpPr/>
          <p:nvPr/>
        </p:nvSpPr>
        <p:spPr>
          <a:xfrm>
            <a:off x="3600400" y="2394116"/>
            <a:ext cx="4572000" cy="507831"/>
          </a:xfrm>
          <a:prstGeom prst="rect">
            <a:avLst/>
          </a:prstGeom>
        </p:spPr>
        <p:txBody>
          <a:bodyPr>
            <a:spAutoFit/>
          </a:bodyPr>
          <a:lstStyle/>
          <a:p>
            <a:r>
              <a:rPr lang="es-CO" sz="1350" b="1" dirty="0">
                <a:solidFill>
                  <a:srgbClr val="000000"/>
                </a:solidFill>
                <a:latin typeface="Trebuchet MS" panose="020B0603020202020204" pitchFamily="34" charset="0"/>
                <a:ea typeface="Calibri" panose="020F0502020204030204" pitchFamily="34" charset="0"/>
                <a:cs typeface="Trebuchet MS" panose="020B0603020202020204" pitchFamily="34" charset="0"/>
              </a:rPr>
              <a:t>Para atención a personas procesadas (indiciado, investigado, acusado o condenado)</a:t>
            </a:r>
            <a:endParaRPr lang="es-MX" sz="1350" b="1" dirty="0"/>
          </a:p>
        </p:txBody>
      </p:sp>
      <p:sp>
        <p:nvSpPr>
          <p:cNvPr id="3" name="Rectángulo 2"/>
          <p:cNvSpPr/>
          <p:nvPr/>
        </p:nvSpPr>
        <p:spPr>
          <a:xfrm>
            <a:off x="1775453" y="1206104"/>
            <a:ext cx="6208495" cy="623248"/>
          </a:xfrm>
          <a:prstGeom prst="rect">
            <a:avLst/>
          </a:prstGeom>
          <a:noFill/>
        </p:spPr>
        <p:txBody>
          <a:bodyPr wrap="none" lIns="68580" tIns="34290" rIns="68580" bIns="34290">
            <a:spAutoFit/>
          </a:bodyPr>
          <a:lstStyle/>
          <a:p>
            <a:pPr algn="ctr"/>
            <a:r>
              <a:rPr lang="es-ES" sz="3600" b="1" i="1" u="sng" dirty="0">
                <a:ln w="9525">
                  <a:solidFill>
                    <a:schemeClr val="bg1"/>
                  </a:solidFill>
                  <a:prstDash val="solid"/>
                </a:ln>
                <a:solidFill>
                  <a:schemeClr val="accent1">
                    <a:lumMod val="50000"/>
                  </a:schemeClr>
                </a:solidFill>
                <a:effectLst>
                  <a:outerShdw blurRad="12700" dist="38100" dir="2700000" algn="tl" rotWithShape="0">
                    <a:schemeClr val="accent5">
                      <a:lumMod val="60000"/>
                      <a:lumOff val="40000"/>
                    </a:schemeClr>
                  </a:outerShdw>
                </a:effectLst>
              </a:rPr>
              <a:t>MODELOS DE PROTOCOLO</a:t>
            </a:r>
          </a:p>
        </p:txBody>
      </p:sp>
      <p:pic>
        <p:nvPicPr>
          <p:cNvPr id="1028" name="Picture 4" descr="juez"/>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526925" y="4097677"/>
            <a:ext cx="1562889" cy="1354504"/>
          </a:xfrm>
          <a:prstGeom prst="rect">
            <a:avLst/>
          </a:prstGeom>
          <a:noFill/>
          <a:extLst>
            <a:ext uri="{909E8E84-426E-40DD-AFC4-6F175D3DCCD1}">
              <a14:hiddenFill xmlns:a14="http://schemas.microsoft.com/office/drawing/2010/main">
                <a:solidFill>
                  <a:srgbClr val="FFFFFF"/>
                </a:solidFill>
              </a14:hiddenFill>
            </a:ext>
          </a:extLst>
        </p:spPr>
      </p:pic>
      <p:sp>
        <p:nvSpPr>
          <p:cNvPr id="12" name="7 CuadroTexto"/>
          <p:cNvSpPr txBox="1"/>
          <p:nvPr/>
        </p:nvSpPr>
        <p:spPr>
          <a:xfrm rot="16200000">
            <a:off x="-2336120" y="3064312"/>
            <a:ext cx="5688630" cy="369332"/>
          </a:xfrm>
          <a:prstGeom prst="rect">
            <a:avLst/>
          </a:prstGeom>
          <a:noFill/>
        </p:spPr>
        <p:txBody>
          <a:bodyPr wrap="square" rtlCol="0">
            <a:spAutoFit/>
          </a:bodyPr>
          <a:lstStyle/>
          <a:p>
            <a:r>
              <a:rPr lang="es-CO" b="1" dirty="0" smtClean="0">
                <a:latin typeface="Algerian" pitchFamily="82" charset="0"/>
              </a:rPr>
              <a:t>PROTOCOLO  ATENCION USUARIOS AREA PENAL</a:t>
            </a:r>
            <a:endParaRPr lang="es-CO" b="1" dirty="0">
              <a:latin typeface="Algerian" pitchFamily="82" charset="0"/>
            </a:endParaRPr>
          </a:p>
        </p:txBody>
      </p:sp>
    </p:spTree>
    <p:extLst>
      <p:ext uri="{BB962C8B-B14F-4D97-AF65-F5344CB8AC3E}">
        <p14:creationId xmlns:p14="http://schemas.microsoft.com/office/powerpoint/2010/main" val="185392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22" presetClass="entr" presetSubtype="8" fill="hold" grpId="0" nodeType="afterEffect">
                                  <p:stCondLst>
                                    <p:cond delay="25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2000"/>
                                        <p:tgtEl>
                                          <p:spTgt spid="2"/>
                                        </p:tgtEl>
                                      </p:cBhvr>
                                    </p:animEffect>
                                  </p:childTnLst>
                                </p:cTn>
                              </p:par>
                            </p:childTnLst>
                          </p:cTn>
                        </p:par>
                        <p:par>
                          <p:cTn id="18" fill="hold">
                            <p:stCondLst>
                              <p:cond delay="2250"/>
                            </p:stCondLst>
                            <p:childTnLst>
                              <p:par>
                                <p:cTn id="19" presetID="22" presetClass="entr" presetSubtype="8" fill="hold" grpId="0" nodeType="afterEffect">
                                  <p:stCondLst>
                                    <p:cond delay="75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3000"/>
                                        <p:tgtEl>
                                          <p:spTgt spid="11"/>
                                        </p:tgtEl>
                                      </p:cBhvr>
                                    </p:animEffect>
                                  </p:childTnLst>
                                </p:cTn>
                              </p:par>
                              <p:par>
                                <p:cTn id="22" presetID="45" presetClass="entr" presetSubtype="0" fill="hold" nodeType="withEffect">
                                  <p:stCondLst>
                                    <p:cond delay="750"/>
                                  </p:stCondLst>
                                  <p:childTnLst>
                                    <p:set>
                                      <p:cBhvr>
                                        <p:cTn id="23" dur="1" fill="hold">
                                          <p:stCondLst>
                                            <p:cond delay="0"/>
                                          </p:stCondLst>
                                        </p:cTn>
                                        <p:tgtEl>
                                          <p:spTgt spid="1028"/>
                                        </p:tgtEl>
                                        <p:attrNameLst>
                                          <p:attrName>style.visibility</p:attrName>
                                        </p:attrNameLst>
                                      </p:cBhvr>
                                      <p:to>
                                        <p:strVal val="visible"/>
                                      </p:to>
                                    </p:set>
                                    <p:animEffect transition="in" filter="fade">
                                      <p:cBhvr>
                                        <p:cTn id="24" dur="2000"/>
                                        <p:tgtEl>
                                          <p:spTgt spid="1028"/>
                                        </p:tgtEl>
                                      </p:cBhvr>
                                    </p:animEffect>
                                    <p:anim calcmode="lin" valueType="num">
                                      <p:cBhvr>
                                        <p:cTn id="25" dur="2000" fill="hold"/>
                                        <p:tgtEl>
                                          <p:spTgt spid="1028"/>
                                        </p:tgtEl>
                                        <p:attrNameLst>
                                          <p:attrName>ppt_w</p:attrName>
                                        </p:attrNameLst>
                                      </p:cBhvr>
                                      <p:tavLst>
                                        <p:tav tm="0" fmla="#ppt_w*sin(2.5*pi*$)">
                                          <p:val>
                                            <p:fltVal val="0"/>
                                          </p:val>
                                        </p:tav>
                                        <p:tav tm="100000">
                                          <p:val>
                                            <p:fltVal val="1"/>
                                          </p:val>
                                        </p:tav>
                                      </p:tavLst>
                                    </p:anim>
                                    <p:anim calcmode="lin" valueType="num">
                                      <p:cBhvr>
                                        <p:cTn id="26" dur="2000" fill="hold"/>
                                        <p:tgtEl>
                                          <p:spTgt spid="1028"/>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
                  </p:tgtEl>
                </p:cond>
              </p:nextCondLst>
            </p:seq>
            <p:video>
              <p:cMediaNode vol="80000">
                <p:cTn id="27" fill="hold" display="0">
                  <p:stCondLst>
                    <p:cond delay="indefinite"/>
                  </p:stCondLst>
                </p:cTn>
                <p:tgtEl>
                  <p:spTgt spid="6"/>
                </p:tgtEl>
              </p:cMediaNode>
            </p:video>
          </p:childTnLst>
        </p:cTn>
      </p:par>
    </p:tnLst>
    <p:bldLst>
      <p:bldP spid="11" grpId="0"/>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860032" y="1059119"/>
            <a:ext cx="3456384" cy="2062103"/>
          </a:xfrm>
          <a:prstGeom prst="rect">
            <a:avLst/>
          </a:prstGeom>
          <a:solidFill>
            <a:schemeClr val="bg2"/>
          </a:solidFill>
          <a:ln w="38100" cmpd="sng">
            <a:solidFill>
              <a:schemeClr val="tx1"/>
            </a:solidFill>
            <a:miter lim="800000"/>
            <a:headEnd/>
            <a:tailEnd/>
          </a:ln>
          <a:effectLst/>
          <a:scene3d>
            <a:camera prst="orthographicFront"/>
            <a:lightRig rig="threePt" dir="t"/>
          </a:scene3d>
          <a:sp3d>
            <a:bevelT w="133350" prst="relaxedInset"/>
          </a:sp3d>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sz="1600" b="1" i="1" u="sng" strike="noStrike" cap="none" normalizeH="0" baseline="0" dirty="0" smtClean="0">
                <a:ln>
                  <a:noFill/>
                </a:ln>
                <a:solidFill>
                  <a:srgbClr val="00B0F0"/>
                </a:solidFill>
                <a:effectLst/>
                <a:latin typeface="Arial" pitchFamily="34" charset="0"/>
                <a:ea typeface="Calibri" pitchFamily="34" charset="0"/>
                <a:cs typeface="Trebuchet MS" pitchFamily="34" charset="0"/>
              </a:rPr>
              <a:t>Asesoría:</a:t>
            </a:r>
            <a:r>
              <a:rPr kumimoji="0" lang="es-CO" sz="1600" b="1" i="1" u="sng" strike="noStrike" cap="none" normalizeH="0" baseline="0" dirty="0" smtClean="0">
                <a:ln>
                  <a:noFill/>
                </a:ln>
                <a:solidFill>
                  <a:srgbClr val="000000"/>
                </a:solidFill>
                <a:effectLst/>
                <a:latin typeface="Arial" pitchFamily="34" charset="0"/>
                <a:ea typeface="Calibri" pitchFamily="34" charset="0"/>
                <a:cs typeface="Trebuchet MS" pitchFamily="34" charset="0"/>
              </a:rPr>
              <a:t> </a:t>
            </a:r>
            <a:r>
              <a:rPr kumimoji="0" lang="es-CO" sz="1600" b="1" i="1" strike="noStrike" cap="none" normalizeH="0" baseline="0" dirty="0" smtClean="0">
                <a:ln>
                  <a:noFill/>
                </a:ln>
                <a:solidFill>
                  <a:srgbClr val="000000"/>
                </a:solidFill>
                <a:effectLst/>
                <a:latin typeface="Arial" pitchFamily="34" charset="0"/>
                <a:ea typeface="Calibri" pitchFamily="34" charset="0"/>
                <a:cs typeface="Trebuchet MS" pitchFamily="34" charset="0"/>
              </a:rPr>
              <a:t>Consiste en orientar e instruir al usuario en el ejercicio y defensa de sus derechos, con base en los conocimientos del estudiante de derecho adscrito al Consultorio Jurídico y guiados por la experiencia que los docentes asesores brindan. </a:t>
            </a:r>
            <a:endParaRPr kumimoji="0" lang="es-CO"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619672" y="3736046"/>
            <a:ext cx="3600400" cy="2062103"/>
          </a:xfrm>
          <a:prstGeom prst="rect">
            <a:avLst/>
          </a:prstGeom>
          <a:solidFill>
            <a:schemeClr val="accent4">
              <a:lumMod val="60000"/>
              <a:lumOff val="40000"/>
            </a:schemeClr>
          </a:solidFill>
          <a:ln w="38100" cmpd="sng">
            <a:solidFill>
              <a:srgbClr val="FF0000"/>
            </a:solidFill>
            <a:miter lim="800000"/>
            <a:headEnd/>
            <a:tailEnd/>
          </a:ln>
          <a:effectLst/>
          <a:scene3d>
            <a:camera prst="orthographicFront"/>
            <a:lightRig rig="threePt" dir="t"/>
          </a:scene3d>
          <a:sp3d>
            <a:bevelT w="146050" prst="relaxedInset"/>
          </a:sp3d>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sz="1600" b="1" i="1" u="sng" strike="noStrike" cap="none" normalizeH="0" baseline="0" dirty="0" smtClean="0">
                <a:ln>
                  <a:noFill/>
                </a:ln>
                <a:solidFill>
                  <a:srgbClr val="FF0000"/>
                </a:solidFill>
                <a:effectLst/>
                <a:latin typeface="Arial" pitchFamily="34" charset="0"/>
                <a:ea typeface="Calibri" pitchFamily="34" charset="0"/>
                <a:cs typeface="Trebuchet MS" pitchFamily="34" charset="0"/>
              </a:rPr>
              <a:t>Representación Judicial</a:t>
            </a:r>
            <a:r>
              <a:rPr kumimoji="0" lang="es-CO" sz="1600" b="1" i="0" u="none" strike="noStrike" cap="none" normalizeH="0" baseline="0" dirty="0" smtClean="0">
                <a:ln>
                  <a:noFill/>
                </a:ln>
                <a:solidFill>
                  <a:srgbClr val="000000"/>
                </a:solidFill>
                <a:effectLst/>
                <a:latin typeface="Arial" pitchFamily="34" charset="0"/>
                <a:ea typeface="Calibri" pitchFamily="34" charset="0"/>
                <a:cs typeface="Trebuchet MS" pitchFamily="34" charset="0"/>
              </a:rPr>
              <a:t>: </a:t>
            </a:r>
            <a:r>
              <a:rPr kumimoji="0" lang="es-CO" sz="1600" b="1" i="1" u="none" strike="noStrike" cap="none" normalizeH="0" baseline="0" dirty="0" smtClean="0">
                <a:ln>
                  <a:noFill/>
                </a:ln>
                <a:solidFill>
                  <a:srgbClr val="000000"/>
                </a:solidFill>
                <a:effectLst/>
                <a:latin typeface="Arial" pitchFamily="34" charset="0"/>
                <a:ea typeface="Calibri" pitchFamily="34" charset="0"/>
                <a:cs typeface="Trebuchet MS" pitchFamily="34" charset="0"/>
              </a:rPr>
              <a:t>Consiste en la designación de un estudiante adscrito al Consultorio Jurídico para que se desempeñe como defensor de oficio, para que asuma la defensa de los intereses del usuario dentro de un proceso judicial. </a:t>
            </a:r>
            <a:endParaRPr kumimoji="0" lang="es-CO"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1653208" y="332656"/>
            <a:ext cx="1967205" cy="369332"/>
          </a:xfrm>
          <a:prstGeom prst="rect">
            <a:avLst/>
          </a:prstGeom>
        </p:spPr>
        <p:txBody>
          <a:bodyPr wrap="none">
            <a:spAutoFit/>
          </a:bodyPr>
          <a:lstStyle/>
          <a:p>
            <a:pPr lvl="0" algn="just" fontAlgn="base">
              <a:spcBef>
                <a:spcPct val="0"/>
              </a:spcBef>
              <a:spcAft>
                <a:spcPct val="0"/>
              </a:spcAft>
            </a:pPr>
            <a:r>
              <a:rPr lang="es-CO" b="1" i="1" u="sng" dirty="0" smtClean="0">
                <a:solidFill>
                  <a:srgbClr val="000000"/>
                </a:solidFill>
                <a:latin typeface="Arial" pitchFamily="34" charset="0"/>
                <a:ea typeface="Calibri" pitchFamily="34" charset="0"/>
                <a:cs typeface="Trebuchet MS" pitchFamily="34" charset="0"/>
              </a:rPr>
              <a:t>DEFINICIONES: </a:t>
            </a:r>
          </a:p>
        </p:txBody>
      </p:sp>
      <p:pic>
        <p:nvPicPr>
          <p:cNvPr id="7" name="Picture 2" descr="investigador portatil"/>
          <p:cNvPicPr>
            <a:picLocks noChangeAspect="1" noChangeArrowheads="1" noCrop="1"/>
          </p:cNvPicPr>
          <p:nvPr/>
        </p:nvPicPr>
        <p:blipFill>
          <a:blip r:embed="rId2" cstate="print"/>
          <a:srcRect/>
          <a:stretch>
            <a:fillRect/>
          </a:stretch>
        </p:blipFill>
        <p:spPr bwMode="auto">
          <a:xfrm>
            <a:off x="2267744" y="908720"/>
            <a:ext cx="1872208" cy="2382810"/>
          </a:xfrm>
          <a:prstGeom prst="rect">
            <a:avLst/>
          </a:prstGeom>
          <a:noFill/>
        </p:spPr>
      </p:pic>
      <p:pic>
        <p:nvPicPr>
          <p:cNvPr id="1027" name="Picture 3" descr="estudiantes pupitres"/>
          <p:cNvPicPr>
            <a:picLocks noChangeAspect="1" noChangeArrowheads="1" noCrop="1"/>
          </p:cNvPicPr>
          <p:nvPr/>
        </p:nvPicPr>
        <p:blipFill>
          <a:blip r:embed="rId3" cstate="print"/>
          <a:srcRect/>
          <a:stretch>
            <a:fillRect/>
          </a:stretch>
        </p:blipFill>
        <p:spPr bwMode="auto">
          <a:xfrm>
            <a:off x="5580112" y="4005064"/>
            <a:ext cx="2813732" cy="1656184"/>
          </a:xfrm>
          <a:prstGeom prst="rect">
            <a:avLst/>
          </a:prstGeom>
          <a:noFill/>
        </p:spPr>
      </p:pic>
      <p:sp>
        <p:nvSpPr>
          <p:cNvPr id="8" name="7 CuadroTexto"/>
          <p:cNvSpPr txBox="1"/>
          <p:nvPr/>
        </p:nvSpPr>
        <p:spPr>
          <a:xfrm rot="16200000">
            <a:off x="-2336120" y="3064312"/>
            <a:ext cx="5688630" cy="369332"/>
          </a:xfrm>
          <a:prstGeom prst="rect">
            <a:avLst/>
          </a:prstGeom>
          <a:noFill/>
        </p:spPr>
        <p:txBody>
          <a:bodyPr wrap="square" rtlCol="0">
            <a:spAutoFit/>
          </a:bodyPr>
          <a:lstStyle/>
          <a:p>
            <a:r>
              <a:rPr lang="es-CO" b="1" dirty="0" smtClean="0">
                <a:latin typeface="Algerian" pitchFamily="82" charset="0"/>
              </a:rPr>
              <a:t>PROTOCOLO  ATENCION USUARIOS AREA PENAL</a:t>
            </a:r>
            <a:endParaRPr lang="es-CO" b="1" dirty="0">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25"/>
                                        </p:tgtEl>
                                        <p:attrNameLst>
                                          <p:attrName>style.visibility</p:attrName>
                                        </p:attrNameLst>
                                      </p:cBhvr>
                                      <p:to>
                                        <p:strVal val="visible"/>
                                      </p:to>
                                    </p:set>
                                    <p:animEffect transition="in" filter="barn(inVertical)">
                                      <p:cBhvr>
                                        <p:cTn id="15" dur="500"/>
                                        <p:tgtEl>
                                          <p:spTgt spid="10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fade">
                                      <p:cBhvr>
                                        <p:cTn id="23"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animBg="1"/>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403648" y="992449"/>
            <a:ext cx="3600400" cy="1815882"/>
          </a:xfrm>
          <a:prstGeom prst="rect">
            <a:avLst/>
          </a:prstGeom>
          <a:solidFill>
            <a:schemeClr val="tx1"/>
          </a:solidFill>
          <a:ln w="25400">
            <a:solidFill>
              <a:srgbClr val="FFFF00"/>
            </a:solidFill>
            <a:miter lim="800000"/>
            <a:headEnd/>
            <a:tailEnd/>
          </a:ln>
          <a:effectLst/>
          <a:scene3d>
            <a:camera prst="orthographicFront"/>
            <a:lightRig rig="threePt" dir="t"/>
          </a:scene3d>
          <a:sp3d>
            <a:bevelT w="209550" h="120650" prst="slope"/>
          </a:sp3d>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sz="1600" b="1" i="1" u="none" strike="noStrike" cap="none" normalizeH="0" baseline="0" dirty="0" smtClean="0">
                <a:ln>
                  <a:noFill/>
                </a:ln>
                <a:solidFill>
                  <a:srgbClr val="FFFF00"/>
                </a:solidFill>
                <a:effectLst/>
                <a:latin typeface="Arial" pitchFamily="34" charset="0"/>
                <a:ea typeface="Calibri" pitchFamily="34" charset="0"/>
                <a:cs typeface="Trebuchet MS" pitchFamily="34" charset="0"/>
              </a:rPr>
              <a:t>Representación Extrajudicial</a:t>
            </a:r>
            <a:r>
              <a:rPr kumimoji="0" lang="es-CO" sz="1600" b="0" i="0" u="none" strike="noStrike" cap="none" normalizeH="0" baseline="0" dirty="0" smtClean="0">
                <a:ln>
                  <a:noFill/>
                </a:ln>
                <a:solidFill>
                  <a:schemeClr val="bg1"/>
                </a:solidFill>
                <a:effectLst/>
                <a:latin typeface="Arial" pitchFamily="34" charset="0"/>
                <a:ea typeface="Calibri" pitchFamily="34" charset="0"/>
                <a:cs typeface="Trebuchet MS" pitchFamily="34" charset="0"/>
              </a:rPr>
              <a:t>: </a:t>
            </a:r>
            <a:r>
              <a:rPr kumimoji="0" lang="es-CO" sz="1600" b="0" i="1" u="none" strike="noStrike" cap="none" normalizeH="0" baseline="0" dirty="0" smtClean="0">
                <a:ln>
                  <a:noFill/>
                </a:ln>
                <a:solidFill>
                  <a:schemeClr val="bg1"/>
                </a:solidFill>
                <a:effectLst/>
                <a:latin typeface="Arial" pitchFamily="34" charset="0"/>
                <a:ea typeface="Calibri" pitchFamily="34" charset="0"/>
                <a:cs typeface="Trebuchet MS" pitchFamily="34" charset="0"/>
              </a:rPr>
              <a:t>Consisten en la designación de un estudiante adscrito al Consultorio Jurídico para que adelante gestiones jurídico - administrativas ante cualquier autoridad (conciliaciones, reclamaciones de seguros, etc.). </a:t>
            </a:r>
            <a:endParaRPr kumimoji="0" lang="es-CO" sz="1600" b="0" i="1" u="none" strike="noStrike" cap="none" normalizeH="0" baseline="0" dirty="0" smtClean="0">
              <a:ln>
                <a:noFill/>
              </a:ln>
              <a:solidFill>
                <a:schemeClr val="bg1"/>
              </a:solidFill>
              <a:effectLst/>
              <a:latin typeface="Arial" pitchFamily="34" charset="0"/>
              <a:cs typeface="Arial" pitchFamily="34" charset="0"/>
            </a:endParaRPr>
          </a:p>
        </p:txBody>
      </p:sp>
      <p:sp>
        <p:nvSpPr>
          <p:cNvPr id="3" name="Rectangle 1"/>
          <p:cNvSpPr>
            <a:spLocks noChangeArrowheads="1"/>
          </p:cNvSpPr>
          <p:nvPr/>
        </p:nvSpPr>
        <p:spPr bwMode="auto">
          <a:xfrm>
            <a:off x="4355976" y="3436113"/>
            <a:ext cx="3744416" cy="2800767"/>
          </a:xfrm>
          <a:prstGeom prst="rect">
            <a:avLst/>
          </a:prstGeom>
          <a:solidFill>
            <a:srgbClr val="FFFF00"/>
          </a:solidFill>
          <a:ln w="28575">
            <a:solidFill>
              <a:schemeClr val="tx1"/>
            </a:solidFill>
            <a:miter lim="800000"/>
            <a:headEnd/>
            <a:tailEnd/>
          </a:ln>
          <a:effectLst/>
          <a:scene3d>
            <a:camera prst="orthographicFront"/>
            <a:lightRig rig="threePt" dir="t"/>
          </a:scene3d>
          <a:sp3d>
            <a:bevelT w="152400" h="152400" prst="relaxedInset"/>
          </a:sp3d>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sz="1600" b="1" i="0" u="none" strike="noStrike" cap="none" normalizeH="0" baseline="0" dirty="0" smtClean="0">
                <a:ln>
                  <a:noFill/>
                </a:ln>
                <a:solidFill>
                  <a:srgbClr val="000000"/>
                </a:solidFill>
                <a:effectLst/>
                <a:latin typeface="Arial" pitchFamily="34" charset="0"/>
                <a:ea typeface="Calibri" pitchFamily="34" charset="0"/>
                <a:cs typeface="Trebuchet MS" pitchFamily="34" charset="0"/>
              </a:rPr>
              <a:t>Usuario: </a:t>
            </a:r>
            <a:r>
              <a:rPr kumimoji="0" lang="es-CO" sz="1600" b="0" i="1" u="none" strike="noStrike" cap="none" normalizeH="0" baseline="0" dirty="0" smtClean="0">
                <a:ln>
                  <a:noFill/>
                </a:ln>
                <a:solidFill>
                  <a:srgbClr val="FF0000"/>
                </a:solidFill>
                <a:effectLst/>
                <a:latin typeface="Arial" pitchFamily="34" charset="0"/>
                <a:ea typeface="Calibri" pitchFamily="34" charset="0"/>
                <a:cs typeface="Trebuchet MS" pitchFamily="34" charset="0"/>
              </a:rPr>
              <a:t>Es la persona que en ejercicio de la garantías Constitucionales y legales acude a al Consultorio Jurídico, para que por medio de los estudiantes que realizan sus prácticas y dentro de la competencia establecida en la ley asuma su representación judicial o extrajudicial, con el fin de que se le garantice el pleno e igual acceso a la justicia. </a:t>
            </a:r>
            <a:endParaRPr kumimoji="0" lang="es-CO" sz="2800" b="0" i="1" u="none" strike="noStrike" cap="none" normalizeH="0" baseline="0" dirty="0" smtClean="0">
              <a:ln>
                <a:noFill/>
              </a:ln>
              <a:solidFill>
                <a:srgbClr val="FF0000"/>
              </a:solidFill>
              <a:effectLst/>
              <a:latin typeface="Arial" pitchFamily="34" charset="0"/>
              <a:cs typeface="Arial" pitchFamily="34" charset="0"/>
            </a:endParaRPr>
          </a:p>
        </p:txBody>
      </p:sp>
      <p:pic>
        <p:nvPicPr>
          <p:cNvPr id="14338" name="Picture 2" descr="estudiante libros"/>
          <p:cNvPicPr>
            <a:picLocks noChangeAspect="1" noChangeArrowheads="1" noCrop="1"/>
          </p:cNvPicPr>
          <p:nvPr/>
        </p:nvPicPr>
        <p:blipFill>
          <a:blip r:embed="rId2" cstate="print"/>
          <a:srcRect/>
          <a:stretch>
            <a:fillRect/>
          </a:stretch>
        </p:blipFill>
        <p:spPr bwMode="auto">
          <a:xfrm>
            <a:off x="5868144" y="764704"/>
            <a:ext cx="1872208" cy="2060606"/>
          </a:xfrm>
          <a:prstGeom prst="rect">
            <a:avLst/>
          </a:prstGeom>
          <a:noFill/>
        </p:spPr>
      </p:pic>
      <p:pic>
        <p:nvPicPr>
          <p:cNvPr id="14342" name="Picture 6" descr="Ladron"/>
          <p:cNvPicPr>
            <a:picLocks noChangeAspect="1" noChangeArrowheads="1" noCrop="1"/>
          </p:cNvPicPr>
          <p:nvPr/>
        </p:nvPicPr>
        <p:blipFill>
          <a:blip r:embed="rId3" cstate="print"/>
          <a:srcRect/>
          <a:stretch>
            <a:fillRect/>
          </a:stretch>
        </p:blipFill>
        <p:spPr bwMode="auto">
          <a:xfrm>
            <a:off x="1403648" y="3645024"/>
            <a:ext cx="2146126" cy="2146126"/>
          </a:xfrm>
          <a:prstGeom prst="rect">
            <a:avLst/>
          </a:prstGeom>
          <a:noFill/>
        </p:spPr>
      </p:pic>
      <p:sp>
        <p:nvSpPr>
          <p:cNvPr id="6" name="7 CuadroTexto"/>
          <p:cNvSpPr txBox="1"/>
          <p:nvPr/>
        </p:nvSpPr>
        <p:spPr>
          <a:xfrm rot="16200000">
            <a:off x="-2336120" y="3064312"/>
            <a:ext cx="5688630" cy="369332"/>
          </a:xfrm>
          <a:prstGeom prst="rect">
            <a:avLst/>
          </a:prstGeom>
          <a:noFill/>
        </p:spPr>
        <p:txBody>
          <a:bodyPr wrap="square" rtlCol="0">
            <a:spAutoFit/>
          </a:bodyPr>
          <a:lstStyle/>
          <a:p>
            <a:r>
              <a:rPr lang="es-CO" b="1" dirty="0" smtClean="0">
                <a:latin typeface="Algerian" pitchFamily="82" charset="0"/>
              </a:rPr>
              <a:t>PROTOCOLO  ATENCION USUARIOS AREA PENAL</a:t>
            </a:r>
            <a:endParaRPr lang="es-CO" b="1" dirty="0">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wipe(left)">
                                      <p:cBhvr>
                                        <p:cTn id="7" dur="500"/>
                                        <p:tgtEl>
                                          <p:spTgt spid="1025"/>
                                        </p:tgtEl>
                                      </p:cBhvr>
                                    </p:animEffect>
                                  </p:childTnLst>
                                </p:cTn>
                              </p:par>
                              <p:par>
                                <p:cTn id="8" presetID="22" presetClass="entr" presetSubtype="8" fill="hold" nodeType="withEffect">
                                  <p:stCondLst>
                                    <p:cond delay="0"/>
                                  </p:stCondLst>
                                  <p:childTnLst>
                                    <p:set>
                                      <p:cBhvr>
                                        <p:cTn id="9" dur="1" fill="hold">
                                          <p:stCondLst>
                                            <p:cond delay="0"/>
                                          </p:stCondLst>
                                        </p:cTn>
                                        <p:tgtEl>
                                          <p:spTgt spid="14338"/>
                                        </p:tgtEl>
                                        <p:attrNameLst>
                                          <p:attrName>style.visibility</p:attrName>
                                        </p:attrNameLst>
                                      </p:cBhvr>
                                      <p:to>
                                        <p:strVal val="visible"/>
                                      </p:to>
                                    </p:set>
                                    <p:animEffect transition="in" filter="wipe(left)">
                                      <p:cBhvr>
                                        <p:cTn id="10" dur="500"/>
                                        <p:tgtEl>
                                          <p:spTgt spid="1433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4342"/>
                                        </p:tgtEl>
                                        <p:attrNameLst>
                                          <p:attrName>style.visibility</p:attrName>
                                        </p:attrNameLst>
                                      </p:cBhvr>
                                      <p:to>
                                        <p:strVal val="visible"/>
                                      </p:to>
                                    </p:set>
                                    <p:animEffect transition="in" filter="circle(in)">
                                      <p:cBhvr>
                                        <p:cTn id="15" dur="2000"/>
                                        <p:tgtEl>
                                          <p:spTgt spid="14342"/>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1475656" y="1340768"/>
            <a:ext cx="684076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sz="1600" b="1" i="1" u="none" strike="noStrike" cap="none" normalizeH="0" baseline="0" dirty="0" smtClean="0">
                <a:ln>
                  <a:noFill/>
                </a:ln>
                <a:solidFill>
                  <a:srgbClr val="000000"/>
                </a:solidFill>
                <a:effectLst/>
                <a:latin typeface="Arial" pitchFamily="34" charset="0"/>
                <a:ea typeface="Calibri" pitchFamily="34" charset="0"/>
                <a:cs typeface="Trebuchet MS" pitchFamily="34" charset="0"/>
              </a:rPr>
              <a:t>El estudiante debe interactuar con los usuarios de manera clara concreta y concisa, tener en cuenta que aunque debe conservar el lenguaje del derecho, el mismo debe ser flexible y comprensible a través del cual el consultante pueda abstraer y entender los diversos conceptos jurídicos,  que rodeen la materia de consulta.</a:t>
            </a:r>
            <a:endParaRPr kumimoji="0" lang="es-CO" sz="2400" b="1" i="1" u="none" strike="noStrike" cap="none" normalizeH="0" baseline="0" dirty="0" smtClean="0">
              <a:ln>
                <a:noFill/>
              </a:ln>
              <a:solidFill>
                <a:schemeClr val="tx1"/>
              </a:solidFill>
              <a:effectLst/>
              <a:latin typeface="Arial" pitchFamily="34" charset="0"/>
              <a:cs typeface="Arial" pitchFamily="34" charset="0"/>
            </a:endParaRPr>
          </a:p>
        </p:txBody>
      </p:sp>
      <p:sp>
        <p:nvSpPr>
          <p:cNvPr id="4" name="3 Rectángulo"/>
          <p:cNvSpPr/>
          <p:nvPr/>
        </p:nvSpPr>
        <p:spPr>
          <a:xfrm>
            <a:off x="1907704" y="404664"/>
            <a:ext cx="5760640" cy="707886"/>
          </a:xfrm>
          <a:prstGeom prst="rect">
            <a:avLst/>
          </a:prstGeom>
        </p:spPr>
        <p:txBody>
          <a:bodyPr wrap="square">
            <a:spAutoFit/>
          </a:bodyPr>
          <a:lstStyle/>
          <a:p>
            <a:pPr lvl="0" algn="ctr" fontAlgn="base">
              <a:spcBef>
                <a:spcPct val="0"/>
              </a:spcBef>
              <a:spcAft>
                <a:spcPct val="0"/>
              </a:spcAft>
            </a:pPr>
            <a:r>
              <a:rPr lang="es-CO" sz="2000" b="1" dirty="0" smtClean="0">
                <a:solidFill>
                  <a:schemeClr val="accent3">
                    <a:lumMod val="60000"/>
                    <a:lumOff val="40000"/>
                  </a:schemeClr>
                </a:solidFill>
                <a:latin typeface="Algerian" pitchFamily="82" charset="0"/>
                <a:ea typeface="Calibri" pitchFamily="34" charset="0"/>
                <a:cs typeface="Trebuchet MS" pitchFamily="34" charset="0"/>
              </a:rPr>
              <a:t>PROTOCOLO DE ATENCIÓN PERSONAS PROCESADAS</a:t>
            </a:r>
            <a:endParaRPr lang="es-CO" sz="1200" dirty="0" smtClean="0">
              <a:solidFill>
                <a:schemeClr val="accent3">
                  <a:lumMod val="60000"/>
                  <a:lumOff val="40000"/>
                </a:schemeClr>
              </a:solidFill>
              <a:latin typeface="Algerian" pitchFamily="82" charset="0"/>
              <a:cs typeface="Arial" pitchFamily="34" charset="0"/>
            </a:endParaRPr>
          </a:p>
        </p:txBody>
      </p:sp>
      <p:pic>
        <p:nvPicPr>
          <p:cNvPr id="27652" name="Picture 4" descr="maestro y estudiante"/>
          <p:cNvPicPr>
            <a:picLocks noChangeAspect="1" noChangeArrowheads="1" noCrop="1"/>
          </p:cNvPicPr>
          <p:nvPr/>
        </p:nvPicPr>
        <p:blipFill>
          <a:blip r:embed="rId2" cstate="print"/>
          <a:srcRect/>
          <a:stretch>
            <a:fillRect/>
          </a:stretch>
        </p:blipFill>
        <p:spPr bwMode="auto">
          <a:xfrm>
            <a:off x="2627784" y="2924944"/>
            <a:ext cx="3333750" cy="3333750"/>
          </a:xfrm>
          <a:prstGeom prst="rect">
            <a:avLst/>
          </a:prstGeom>
          <a:noFill/>
        </p:spPr>
      </p:pic>
      <p:sp>
        <p:nvSpPr>
          <p:cNvPr id="5" name="7 CuadroTexto"/>
          <p:cNvSpPr txBox="1"/>
          <p:nvPr/>
        </p:nvSpPr>
        <p:spPr>
          <a:xfrm rot="16200000">
            <a:off x="-2336120" y="3064312"/>
            <a:ext cx="5688630" cy="369332"/>
          </a:xfrm>
          <a:prstGeom prst="rect">
            <a:avLst/>
          </a:prstGeom>
          <a:noFill/>
        </p:spPr>
        <p:txBody>
          <a:bodyPr wrap="square" rtlCol="0">
            <a:spAutoFit/>
          </a:bodyPr>
          <a:lstStyle/>
          <a:p>
            <a:r>
              <a:rPr lang="es-CO" b="1" dirty="0" smtClean="0">
                <a:latin typeface="Algerian" pitchFamily="82" charset="0"/>
              </a:rPr>
              <a:t>PROTOCOLO  ATENCION USUARIOS AREA PENAL</a:t>
            </a:r>
            <a:endParaRPr lang="es-CO" b="1" dirty="0">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7649"/>
                                        </p:tgtEl>
                                        <p:attrNameLst>
                                          <p:attrName>style.visibility</p:attrName>
                                        </p:attrNameLst>
                                      </p:cBhvr>
                                      <p:to>
                                        <p:strVal val="visible"/>
                                      </p:to>
                                    </p:set>
                                    <p:animEffect transition="in" filter="box(in)">
                                      <p:cBhvr>
                                        <p:cTn id="10" dur="2000"/>
                                        <p:tgtEl>
                                          <p:spTgt spid="27649"/>
                                        </p:tgtEl>
                                      </p:cBhvr>
                                    </p:animEffect>
                                  </p:childTnLst>
                                </p:cTn>
                              </p:par>
                              <p:par>
                                <p:cTn id="11" presetID="4" presetClass="entr" presetSubtype="16" fill="hold" nodeType="withEffect">
                                  <p:stCondLst>
                                    <p:cond delay="0"/>
                                  </p:stCondLst>
                                  <p:childTnLst>
                                    <p:set>
                                      <p:cBhvr>
                                        <p:cTn id="12" dur="1" fill="hold">
                                          <p:stCondLst>
                                            <p:cond delay="0"/>
                                          </p:stCondLst>
                                        </p:cTn>
                                        <p:tgtEl>
                                          <p:spTgt spid="27652"/>
                                        </p:tgtEl>
                                        <p:attrNameLst>
                                          <p:attrName>style.visibility</p:attrName>
                                        </p:attrNameLst>
                                      </p:cBhvr>
                                      <p:to>
                                        <p:strVal val="visible"/>
                                      </p:to>
                                    </p:set>
                                    <p:animEffect transition="in" filter="box(in)">
                                      <p:cBhvr>
                                        <p:cTn id="13" dur="20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4067944" y="908720"/>
            <a:ext cx="4572000" cy="1754326"/>
          </a:xfrm>
          <a:prstGeom prst="rect">
            <a:avLst/>
          </a:prstGeom>
        </p:spPr>
        <p:txBody>
          <a:bodyPr>
            <a:spAutoFit/>
          </a:bodyPr>
          <a:lstStyle/>
          <a:p>
            <a:pPr algn="just"/>
            <a:r>
              <a:rPr lang="es-CO" b="1" i="1" dirty="0" smtClean="0"/>
              <a:t>El estudiante debe realizar una corta presentación en la cual permita que el usuario conozca sus conocimientos y se establezca la relación para comentar el caso que pretende consultar, lo que se debe indicar es lo siguiente</a:t>
            </a:r>
            <a:r>
              <a:rPr lang="es-CO" dirty="0" smtClean="0"/>
              <a:t>: </a:t>
            </a:r>
            <a:endParaRPr lang="es-CO" dirty="0"/>
          </a:p>
        </p:txBody>
      </p:sp>
      <p:sp>
        <p:nvSpPr>
          <p:cNvPr id="9" name="8 Pergamino horizontal"/>
          <p:cNvSpPr/>
          <p:nvPr/>
        </p:nvSpPr>
        <p:spPr>
          <a:xfrm>
            <a:off x="1475656" y="2852936"/>
            <a:ext cx="5544616" cy="936104"/>
          </a:xfrm>
          <a:prstGeom prst="horizontalScroll">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es-CO" dirty="0" smtClean="0">
                <a:solidFill>
                  <a:srgbClr val="000000"/>
                </a:solidFill>
                <a:latin typeface="Arial" pitchFamily="34" charset="0"/>
                <a:ea typeface="Calibri" pitchFamily="34" charset="0"/>
                <a:cs typeface="Trebuchet MS" pitchFamily="34" charset="0"/>
              </a:rPr>
              <a:t>NOMBRE </a:t>
            </a:r>
            <a:endParaRPr lang="es-CO" sz="1100" dirty="0" smtClean="0">
              <a:solidFill>
                <a:schemeClr val="tx1"/>
              </a:solidFill>
              <a:latin typeface="Arial" pitchFamily="34" charset="0"/>
              <a:cs typeface="Arial" pitchFamily="34" charset="0"/>
            </a:endParaRPr>
          </a:p>
        </p:txBody>
      </p:sp>
      <p:sp>
        <p:nvSpPr>
          <p:cNvPr id="10" name="9 Pergamino horizontal"/>
          <p:cNvSpPr/>
          <p:nvPr/>
        </p:nvSpPr>
        <p:spPr>
          <a:xfrm>
            <a:off x="1763688" y="3717032"/>
            <a:ext cx="5544616" cy="864096"/>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es-CO" dirty="0" smtClean="0">
                <a:solidFill>
                  <a:srgbClr val="000000"/>
                </a:solidFill>
                <a:latin typeface="Arial" pitchFamily="34" charset="0"/>
                <a:ea typeface="Calibri" pitchFamily="34" charset="0"/>
                <a:cs typeface="Trebuchet MS" pitchFamily="34" charset="0"/>
              </a:rPr>
              <a:t>FECHAS EN LAS QUE PRESTARA EL SERVICIO</a:t>
            </a:r>
            <a:endParaRPr lang="es-CO" sz="1100" dirty="0" smtClean="0">
              <a:solidFill>
                <a:schemeClr val="tx1"/>
              </a:solidFill>
              <a:latin typeface="Arial" pitchFamily="34" charset="0"/>
              <a:cs typeface="Arial" pitchFamily="34" charset="0"/>
            </a:endParaRPr>
          </a:p>
        </p:txBody>
      </p:sp>
      <p:sp>
        <p:nvSpPr>
          <p:cNvPr id="11" name="10 Pergamino horizontal"/>
          <p:cNvSpPr/>
          <p:nvPr/>
        </p:nvSpPr>
        <p:spPr>
          <a:xfrm>
            <a:off x="2267744" y="4509120"/>
            <a:ext cx="5544616" cy="864096"/>
          </a:xfrm>
          <a:prstGeom prst="horizontalScrol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es-CO" dirty="0" smtClean="0">
                <a:solidFill>
                  <a:srgbClr val="000000"/>
                </a:solidFill>
                <a:latin typeface="Arial" pitchFamily="34" charset="0"/>
                <a:ea typeface="Calibri" pitchFamily="34" charset="0"/>
                <a:cs typeface="Trebuchet MS" pitchFamily="34" charset="0"/>
              </a:rPr>
              <a:t>MEDIO DE CONTACTO VIRTUAL (SE SUGIERE EMAIL DE LA UNIVERSIDAD)</a:t>
            </a:r>
            <a:endParaRPr lang="es-CO" sz="1100" dirty="0" smtClean="0">
              <a:solidFill>
                <a:schemeClr val="tx1"/>
              </a:solidFill>
              <a:latin typeface="Arial" pitchFamily="34" charset="0"/>
              <a:cs typeface="Arial" pitchFamily="34" charset="0"/>
            </a:endParaRPr>
          </a:p>
        </p:txBody>
      </p:sp>
      <p:sp>
        <p:nvSpPr>
          <p:cNvPr id="12" name="11 Pergamino horizontal"/>
          <p:cNvSpPr/>
          <p:nvPr/>
        </p:nvSpPr>
        <p:spPr>
          <a:xfrm>
            <a:off x="2627784" y="5373216"/>
            <a:ext cx="5760640" cy="1008112"/>
          </a:xfrm>
          <a:prstGeom prst="horizontalScroll">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es-CO" sz="1600" dirty="0" smtClean="0">
                <a:solidFill>
                  <a:srgbClr val="000000"/>
                </a:solidFill>
                <a:latin typeface="Arial" pitchFamily="34" charset="0"/>
                <a:ea typeface="Calibri" pitchFamily="34" charset="0"/>
                <a:cs typeface="Trebuchet MS" pitchFamily="34" charset="0"/>
              </a:rPr>
              <a:t>MEDIO DE CONTACTO FÍSICO (EN LOS RESPECTIVOS TURNOS O EN SU DEFECTO EN LA SEDE DEL CONSULTORIO JURÍDICO)</a:t>
            </a:r>
            <a:endParaRPr lang="es-CO" sz="1050" dirty="0" smtClean="0">
              <a:solidFill>
                <a:schemeClr val="tx1"/>
              </a:solidFill>
              <a:latin typeface="Arial" pitchFamily="34" charset="0"/>
              <a:cs typeface="Arial" pitchFamily="34" charset="0"/>
            </a:endParaRPr>
          </a:p>
        </p:txBody>
      </p:sp>
      <p:pic>
        <p:nvPicPr>
          <p:cNvPr id="13" name="Picture 6" descr="scanner scanning md wht"/>
          <p:cNvPicPr>
            <a:picLocks noChangeAspect="1" noChangeArrowheads="1" noCrop="1"/>
          </p:cNvPicPr>
          <p:nvPr/>
        </p:nvPicPr>
        <p:blipFill>
          <a:blip r:embed="rId3" cstate="print"/>
          <a:srcRect/>
          <a:stretch>
            <a:fillRect/>
          </a:stretch>
        </p:blipFill>
        <p:spPr bwMode="auto">
          <a:xfrm>
            <a:off x="1475656" y="620688"/>
            <a:ext cx="2268250" cy="1944216"/>
          </a:xfrm>
          <a:prstGeom prst="rect">
            <a:avLst/>
          </a:prstGeom>
          <a:noFill/>
        </p:spPr>
      </p:pic>
      <p:sp>
        <p:nvSpPr>
          <p:cNvPr id="14" name="7 CuadroTexto"/>
          <p:cNvSpPr txBox="1"/>
          <p:nvPr/>
        </p:nvSpPr>
        <p:spPr>
          <a:xfrm rot="16200000">
            <a:off x="-2336120" y="3064312"/>
            <a:ext cx="5688630" cy="369332"/>
          </a:xfrm>
          <a:prstGeom prst="rect">
            <a:avLst/>
          </a:prstGeom>
          <a:noFill/>
        </p:spPr>
        <p:txBody>
          <a:bodyPr wrap="square" rtlCol="0">
            <a:spAutoFit/>
          </a:bodyPr>
          <a:lstStyle/>
          <a:p>
            <a:r>
              <a:rPr lang="es-CO" b="1" dirty="0" smtClean="0">
                <a:latin typeface="Algerian" pitchFamily="82" charset="0"/>
              </a:rPr>
              <a:t>PROTOCOLO  ATENCION USUARIOS AREA PENAL</a:t>
            </a:r>
            <a:endParaRPr lang="es-CO" b="1" dirty="0">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ersonas hablando"/>
          <p:cNvPicPr>
            <a:picLocks noChangeAspect="1" noChangeArrowheads="1" noCrop="1"/>
          </p:cNvPicPr>
          <p:nvPr/>
        </p:nvPicPr>
        <p:blipFill>
          <a:blip r:embed="rId2" cstate="print"/>
          <a:srcRect/>
          <a:stretch>
            <a:fillRect/>
          </a:stretch>
        </p:blipFill>
        <p:spPr bwMode="auto">
          <a:xfrm>
            <a:off x="2123728" y="908720"/>
            <a:ext cx="1639972" cy="2088232"/>
          </a:xfrm>
          <a:prstGeom prst="rect">
            <a:avLst/>
          </a:prstGeom>
          <a:noFill/>
        </p:spPr>
      </p:pic>
      <p:sp>
        <p:nvSpPr>
          <p:cNvPr id="7" name="6 Rectángulo"/>
          <p:cNvSpPr/>
          <p:nvPr/>
        </p:nvSpPr>
        <p:spPr>
          <a:xfrm>
            <a:off x="3923928" y="836712"/>
            <a:ext cx="4572000" cy="2308324"/>
          </a:xfrm>
          <a:prstGeom prst="rect">
            <a:avLst/>
          </a:prstGeom>
          <a:solidFill>
            <a:schemeClr val="bg2"/>
          </a:solidFill>
          <a:ln w="38100">
            <a:solidFill>
              <a:srgbClr val="92D050"/>
            </a:solidFill>
          </a:ln>
        </p:spPr>
        <p:txBody>
          <a:bodyPr>
            <a:spAutoFit/>
          </a:bodyPr>
          <a:lstStyle/>
          <a:p>
            <a:pPr algn="just"/>
            <a:r>
              <a:rPr lang="es-CO" dirty="0" smtClean="0"/>
              <a:t>Es importante que aunque el usuario es el que narrará los hechos, siempre el estudiante esté atento a dirigir la conversación, pues en muchos casos el usuario se detiene o se va por asuntos que aunque considera que son de mayor importancia, no son los que serán útiles para absolver la consulta, por lo que se deberá mantener un control sobre la conversación.  </a:t>
            </a:r>
            <a:endParaRPr lang="es-CO" dirty="0"/>
          </a:p>
        </p:txBody>
      </p:sp>
      <p:sp>
        <p:nvSpPr>
          <p:cNvPr id="8" name="7 Rectángulo"/>
          <p:cNvSpPr/>
          <p:nvPr/>
        </p:nvSpPr>
        <p:spPr>
          <a:xfrm>
            <a:off x="2267744" y="4869160"/>
            <a:ext cx="5760640" cy="646331"/>
          </a:xfrm>
          <a:prstGeom prst="rect">
            <a:avLst/>
          </a:prstGeom>
        </p:spPr>
        <p:txBody>
          <a:bodyPr wrap="square">
            <a:spAutoFit/>
          </a:bodyPr>
          <a:lstStyle/>
          <a:p>
            <a:pPr lvl="0" algn="just"/>
            <a:r>
              <a:rPr lang="es-CO" b="1" i="1" dirty="0" smtClean="0">
                <a:solidFill>
                  <a:srgbClr val="00B050"/>
                </a:solidFill>
              </a:rPr>
              <a:t>Estar muy atento a los hechos narrados y ubicarlos jurídicamente para dar respuesta a la solicitud. </a:t>
            </a:r>
            <a:endParaRPr lang="es-CO" b="1" i="1" dirty="0">
              <a:solidFill>
                <a:srgbClr val="00B050"/>
              </a:solidFill>
            </a:endParaRPr>
          </a:p>
        </p:txBody>
      </p:sp>
      <p:sp>
        <p:nvSpPr>
          <p:cNvPr id="10" name="9 Rectángulo"/>
          <p:cNvSpPr/>
          <p:nvPr/>
        </p:nvSpPr>
        <p:spPr>
          <a:xfrm>
            <a:off x="1619672" y="3645024"/>
            <a:ext cx="6264696" cy="646331"/>
          </a:xfrm>
          <a:prstGeom prst="rect">
            <a:avLst/>
          </a:prstGeom>
        </p:spPr>
        <p:txBody>
          <a:bodyPr wrap="square">
            <a:spAutoFit/>
          </a:bodyPr>
          <a:lstStyle/>
          <a:p>
            <a:pPr algn="just"/>
            <a:r>
              <a:rPr lang="es-CO" b="1" i="1" dirty="0" smtClean="0">
                <a:solidFill>
                  <a:srgbClr val="FF0000"/>
                </a:solidFill>
              </a:rPr>
              <a:t>La conversación debe ser puntual y correcta. Tendiente a establecer los hechos jurídicamente relevantes .</a:t>
            </a:r>
            <a:endParaRPr lang="es-CO" dirty="0" smtClean="0"/>
          </a:p>
        </p:txBody>
      </p:sp>
      <p:sp>
        <p:nvSpPr>
          <p:cNvPr id="9" name="7 CuadroTexto"/>
          <p:cNvSpPr txBox="1"/>
          <p:nvPr/>
        </p:nvSpPr>
        <p:spPr>
          <a:xfrm rot="16200000">
            <a:off x="-2336120" y="3064312"/>
            <a:ext cx="5688630" cy="369332"/>
          </a:xfrm>
          <a:prstGeom prst="rect">
            <a:avLst/>
          </a:prstGeom>
          <a:noFill/>
        </p:spPr>
        <p:txBody>
          <a:bodyPr wrap="square" rtlCol="0">
            <a:spAutoFit/>
          </a:bodyPr>
          <a:lstStyle/>
          <a:p>
            <a:r>
              <a:rPr lang="es-CO" b="1" dirty="0" smtClean="0">
                <a:latin typeface="Algerian" pitchFamily="82" charset="0"/>
              </a:rPr>
              <a:t>PROTOCOLO  ATENCION USUARIOS AREA PENAL</a:t>
            </a:r>
            <a:endParaRPr lang="es-CO" b="1" dirty="0">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ppt_w</p:attrName>
                                        </p:attrNameLst>
                                      </p:cBhvr>
                                      <p:tavLst>
                                        <p:tav tm="0" fmla="#ppt_w*sin(2.5*pi*$)">
                                          <p:val>
                                            <p:fltVal val="0"/>
                                          </p:val>
                                        </p:tav>
                                        <p:tav tm="100000">
                                          <p:val>
                                            <p:fltVal val="1"/>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3275856" y="1052736"/>
            <a:ext cx="5400600" cy="2062103"/>
          </a:xfrm>
          <a:prstGeom prst="rect">
            <a:avLst/>
          </a:prstGeom>
          <a:solidFill>
            <a:schemeClr val="accent4">
              <a:lumMod val="75000"/>
            </a:schemeClr>
          </a:solidFill>
          <a:ln w="9525">
            <a:noFill/>
            <a:miter lim="800000"/>
            <a:headEnd/>
            <a:tailEnd/>
          </a:ln>
          <a:effectLst/>
          <a:scene3d>
            <a:camera prst="orthographicFront"/>
            <a:lightRig rig="threePt" dir="t"/>
          </a:scene3d>
          <a:sp3d>
            <a:bevelT w="158750" prst="relaxedInset"/>
          </a:sp3d>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s-CO" sz="1600" b="1" i="1" dirty="0" smtClean="0">
                <a:solidFill>
                  <a:schemeClr val="bg1"/>
                </a:solidFill>
                <a:latin typeface="Arial" pitchFamily="34" charset="0"/>
                <a:ea typeface="Calibri" pitchFamily="34" charset="0"/>
                <a:cs typeface="Trebuchet MS" pitchFamily="34" charset="0"/>
              </a:rPr>
              <a:t>CONTEXTUALIZAR: </a:t>
            </a:r>
          </a:p>
          <a:p>
            <a:pPr algn="just" eaLnBrk="0" fontAlgn="base" hangingPunct="0">
              <a:spcBef>
                <a:spcPct val="0"/>
              </a:spcBef>
              <a:spcAft>
                <a:spcPct val="0"/>
              </a:spcAft>
            </a:pPr>
            <a:endParaRPr lang="es-CO" sz="1600" b="1" i="1" dirty="0" smtClean="0">
              <a:solidFill>
                <a:schemeClr val="bg1"/>
              </a:solidFill>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sz="1600" b="1" i="1" u="none" strike="noStrike" cap="none" normalizeH="0" baseline="0" dirty="0" smtClean="0">
                <a:ln>
                  <a:noFill/>
                </a:ln>
                <a:solidFill>
                  <a:schemeClr val="bg1"/>
                </a:solidFill>
                <a:effectLst/>
                <a:latin typeface="Arial" pitchFamily="34" charset="0"/>
                <a:ea typeface="Calibri" pitchFamily="34" charset="0"/>
                <a:cs typeface="Trebuchet MS" pitchFamily="34" charset="0"/>
              </a:rPr>
              <a:t>Posteriormente a que el estudiante haya percibido los diferentes hechos narrados por el consultante, este deberá remitirse al</a:t>
            </a:r>
            <a:r>
              <a:rPr kumimoji="0" lang="es-CO" sz="1600" b="1" i="1" u="none" strike="noStrike" cap="none" normalizeH="0" dirty="0" smtClean="0">
                <a:ln>
                  <a:noFill/>
                </a:ln>
                <a:solidFill>
                  <a:schemeClr val="bg1"/>
                </a:solidFill>
                <a:effectLst/>
                <a:latin typeface="Arial" pitchFamily="34" charset="0"/>
                <a:ea typeface="Calibri" pitchFamily="34" charset="0"/>
                <a:cs typeface="Trebuchet MS" pitchFamily="34" charset="0"/>
              </a:rPr>
              <a:t> CODIGO PENAL </a:t>
            </a:r>
            <a:r>
              <a:rPr kumimoji="0" lang="es-CO" sz="1600" b="1" i="1" u="none" strike="noStrike" cap="none" normalizeH="0" baseline="0" dirty="0" smtClean="0">
                <a:ln>
                  <a:noFill/>
                </a:ln>
                <a:solidFill>
                  <a:schemeClr val="bg1"/>
                </a:solidFill>
                <a:effectLst/>
                <a:latin typeface="Arial" pitchFamily="34" charset="0"/>
                <a:ea typeface="Calibri" pitchFamily="34" charset="0"/>
                <a:cs typeface="Trebuchet MS" pitchFamily="34" charset="0"/>
              </a:rPr>
              <a:t>con el fin de adecuar la conducta o acciones descritas por el consultante dentro de la legislación vigente.</a:t>
            </a:r>
            <a:endParaRPr kumimoji="0" lang="es-CO" sz="1600" b="1" i="1"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O"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4" descr="libros"/>
          <p:cNvPicPr>
            <a:picLocks noChangeAspect="1" noChangeArrowheads="1" noCrop="1"/>
          </p:cNvPicPr>
          <p:nvPr/>
        </p:nvPicPr>
        <p:blipFill>
          <a:blip r:embed="rId2" cstate="print"/>
          <a:srcRect/>
          <a:stretch>
            <a:fillRect/>
          </a:stretch>
        </p:blipFill>
        <p:spPr bwMode="auto">
          <a:xfrm>
            <a:off x="1115616" y="1412776"/>
            <a:ext cx="2107551" cy="1296144"/>
          </a:xfrm>
          <a:prstGeom prst="rect">
            <a:avLst/>
          </a:prstGeom>
          <a:noFill/>
        </p:spPr>
      </p:pic>
      <p:sp>
        <p:nvSpPr>
          <p:cNvPr id="7" name="Rectangle 1"/>
          <p:cNvSpPr>
            <a:spLocks noChangeArrowheads="1"/>
          </p:cNvSpPr>
          <p:nvPr/>
        </p:nvSpPr>
        <p:spPr bwMode="auto">
          <a:xfrm>
            <a:off x="1403648" y="3933056"/>
            <a:ext cx="5112568" cy="1815882"/>
          </a:xfrm>
          <a:prstGeom prst="rect">
            <a:avLst/>
          </a:prstGeom>
          <a:solidFill>
            <a:schemeClr val="bg1">
              <a:lumMod val="85000"/>
            </a:schemeClr>
          </a:solidFill>
          <a:ln w="66675" cmpd="sng">
            <a:solidFill>
              <a:schemeClr val="tx1"/>
            </a:solidFill>
            <a:miter lim="800000"/>
            <a:headEnd/>
            <a:tailEnd/>
          </a:ln>
          <a:effectLst/>
          <a:scene3d>
            <a:camera prst="orthographicFront"/>
            <a:lightRig rig="threePt" dir="t"/>
          </a:scene3d>
          <a:sp3d>
            <a:bevelT w="177800" prst="relaxedInset"/>
          </a:sp3d>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sz="1600" b="1" i="1" u="none" strike="noStrike" cap="none" normalizeH="0" baseline="0" dirty="0" smtClean="0">
                <a:ln>
                  <a:noFill/>
                </a:ln>
                <a:solidFill>
                  <a:srgbClr val="000000"/>
                </a:solidFill>
                <a:effectLst/>
                <a:latin typeface="Arial" pitchFamily="34" charset="0"/>
                <a:ea typeface="Calibri" pitchFamily="34" charset="0"/>
                <a:cs typeface="Trebuchet MS" pitchFamily="34" charset="0"/>
              </a:rPr>
              <a:t>ARGUMENTACIÓN JURÍDICA DOGMÁTICA: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O" sz="16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sz="1600" b="1" i="1" u="none" strike="noStrike" cap="none" normalizeH="0" baseline="0" dirty="0" smtClean="0">
                <a:ln>
                  <a:noFill/>
                </a:ln>
                <a:solidFill>
                  <a:srgbClr val="000000"/>
                </a:solidFill>
                <a:effectLst/>
                <a:latin typeface="Arial" pitchFamily="34" charset="0"/>
                <a:ea typeface="Calibri" pitchFamily="34" charset="0"/>
                <a:cs typeface="Trebuchet MS" pitchFamily="34" charset="0"/>
              </a:rPr>
              <a:t>Después de analizar los hechos y hacer su cotejo con la norma, el estudiante deberá tener la capacidad de argumentar jurídicamente y dogmáticamente, la respuesta que este deba brindar al consultante.</a:t>
            </a:r>
            <a:endParaRPr kumimoji="0" lang="es-CO" sz="1600" b="1" i="1" u="none" strike="noStrike" cap="none" normalizeH="0" baseline="0" dirty="0" smtClean="0">
              <a:ln>
                <a:noFill/>
              </a:ln>
              <a:solidFill>
                <a:schemeClr val="tx1"/>
              </a:solidFill>
              <a:effectLst/>
              <a:latin typeface="Arial" pitchFamily="34" charset="0"/>
              <a:cs typeface="Arial" pitchFamily="34" charset="0"/>
            </a:endParaRPr>
          </a:p>
        </p:txBody>
      </p:sp>
      <p:sp>
        <p:nvSpPr>
          <p:cNvPr id="8" name="7 CuadroTexto"/>
          <p:cNvSpPr txBox="1"/>
          <p:nvPr/>
        </p:nvSpPr>
        <p:spPr>
          <a:xfrm rot="16200000">
            <a:off x="-2336120" y="3064312"/>
            <a:ext cx="5688630" cy="369332"/>
          </a:xfrm>
          <a:prstGeom prst="rect">
            <a:avLst/>
          </a:prstGeom>
          <a:noFill/>
        </p:spPr>
        <p:txBody>
          <a:bodyPr wrap="square" rtlCol="0">
            <a:spAutoFit/>
          </a:bodyPr>
          <a:lstStyle/>
          <a:p>
            <a:r>
              <a:rPr lang="es-CO" b="1" dirty="0" smtClean="0">
                <a:latin typeface="Algerian" pitchFamily="82" charset="0"/>
              </a:rPr>
              <a:t>PROTOCOLO  ATENCION USUARIOS AREA PENAL</a:t>
            </a:r>
            <a:endParaRPr lang="es-CO" b="1" dirty="0">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0961"/>
                                        </p:tgtEl>
                                        <p:attrNameLst>
                                          <p:attrName>style.visibility</p:attrName>
                                        </p:attrNameLst>
                                      </p:cBhvr>
                                      <p:to>
                                        <p:strVal val="visible"/>
                                      </p:to>
                                    </p:set>
                                    <p:animEffect transition="in" filter="randombar(horizontal)">
                                      <p:cBhvr>
                                        <p:cTn id="7" dur="500"/>
                                        <p:tgtEl>
                                          <p:spTgt spid="40961"/>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690110610"/>
              </p:ext>
            </p:extLst>
          </p:nvPr>
        </p:nvGraphicFramePr>
        <p:xfrm>
          <a:off x="1187624" y="1634832"/>
          <a:ext cx="7704855" cy="4602480"/>
        </p:xfrm>
        <a:graphic>
          <a:graphicData uri="http://schemas.openxmlformats.org/drawingml/2006/table">
            <a:tbl>
              <a:tblPr firstRow="1" bandRow="1">
                <a:tableStyleId>{5C22544A-7EE6-4342-B048-85BDC9FD1C3A}</a:tableStyleId>
              </a:tblPr>
              <a:tblGrid>
                <a:gridCol w="2568285"/>
                <a:gridCol w="2568285"/>
                <a:gridCol w="2568285"/>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CO" sz="1600" b="1" kern="1200" dirty="0" smtClean="0">
                          <a:solidFill>
                            <a:schemeClr val="dk1"/>
                          </a:solidFill>
                          <a:latin typeface="Arial" panose="020B0604020202020204" pitchFamily="34" charset="0"/>
                          <a:ea typeface="+mn-ea"/>
                          <a:cs typeface="Arial" panose="020B0604020202020204" pitchFamily="34" charset="0"/>
                        </a:rPr>
                        <a:t>RESUMEN DE LOS HECHOS (*) </a:t>
                      </a:r>
                      <a:endParaRPr kumimoji="0" lang="es-CO" sz="1600" kern="1200" dirty="0" smtClean="0">
                        <a:solidFill>
                          <a:schemeClr val="dk1"/>
                        </a:solidFill>
                        <a:latin typeface="Arial" panose="020B0604020202020204" pitchFamily="34" charset="0"/>
                        <a:ea typeface="+mn-ea"/>
                        <a:cs typeface="Arial" panose="020B0604020202020204" pitchFamily="34" charset="0"/>
                      </a:endParaRPr>
                    </a:p>
                    <a:p>
                      <a:pPr algn="ctr"/>
                      <a:endParaRPr lang="es-CO" sz="1600" dirty="0">
                        <a:latin typeface="Arial" panose="020B0604020202020204" pitchFamily="34" charset="0"/>
                        <a:cs typeface="Arial" panose="020B0604020202020204" pitchFamily="34" charset="0"/>
                      </a:endParaRPr>
                    </a:p>
                  </a:txBody>
                  <a:tcPr anchor="ctr"/>
                </a:tc>
                <a:tc>
                  <a:txBody>
                    <a:bodyPr/>
                    <a:lstStyle/>
                    <a:p>
                      <a:endParaRPr lang="es-CO"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CO" sz="1400" b="0" kern="1200" dirty="0" smtClean="0">
                          <a:solidFill>
                            <a:schemeClr val="dk1"/>
                          </a:solidFill>
                          <a:latin typeface="Arial" panose="020B0604020202020204" pitchFamily="34" charset="0"/>
                          <a:ea typeface="+mn-ea"/>
                          <a:cs typeface="Arial" panose="020B0604020202020204" pitchFamily="34" charset="0"/>
                        </a:rPr>
                        <a:t>circunstancias de tiempo </a:t>
                      </a:r>
                      <a:r>
                        <a:rPr kumimoji="0" lang="es-CO" sz="1400" b="1" kern="1200" dirty="0" smtClean="0">
                          <a:solidFill>
                            <a:schemeClr val="dk1"/>
                          </a:solidFill>
                          <a:latin typeface="Arial" panose="020B0604020202020204" pitchFamily="34" charset="0"/>
                          <a:ea typeface="+mn-ea"/>
                          <a:cs typeface="Arial" panose="020B0604020202020204" pitchFamily="34" charset="0"/>
                        </a:rPr>
                        <a:t>(</a:t>
                      </a:r>
                      <a:r>
                        <a:rPr kumimoji="0" lang="es-CO" sz="1400" b="1" kern="1200" dirty="0" smtClean="0">
                          <a:solidFill>
                            <a:srgbClr val="FF0000"/>
                          </a:solidFill>
                          <a:latin typeface="Arial" panose="020B0604020202020204" pitchFamily="34" charset="0"/>
                          <a:ea typeface="+mn-ea"/>
                          <a:cs typeface="Arial" panose="020B0604020202020204" pitchFamily="34" charset="0"/>
                        </a:rPr>
                        <a:t>Cuando?</a:t>
                      </a:r>
                      <a:r>
                        <a:rPr kumimoji="0" lang="es-CO" sz="1400" b="0" kern="1200" dirty="0" smtClean="0">
                          <a:solidFill>
                            <a:schemeClr val="dk1"/>
                          </a:solidFill>
                          <a:latin typeface="Arial" panose="020B0604020202020204" pitchFamily="34" charset="0"/>
                          <a:ea typeface="+mn-ea"/>
                          <a:cs typeface="Arial" panose="020B0604020202020204" pitchFamily="34" charset="0"/>
                        </a:rPr>
                        <a:t>), modo (</a:t>
                      </a:r>
                      <a:r>
                        <a:rPr kumimoji="0" lang="es-CO" sz="1400" b="1" kern="1200" dirty="0" smtClean="0">
                          <a:solidFill>
                            <a:srgbClr val="FF0000"/>
                          </a:solidFill>
                          <a:latin typeface="Arial" panose="020B0604020202020204" pitchFamily="34" charset="0"/>
                          <a:ea typeface="+mn-ea"/>
                          <a:cs typeface="Arial" panose="020B0604020202020204" pitchFamily="34" charset="0"/>
                        </a:rPr>
                        <a:t>Cómo?</a:t>
                      </a:r>
                      <a:r>
                        <a:rPr kumimoji="0" lang="es-CO" sz="1400" b="0" kern="1200" dirty="0" smtClean="0">
                          <a:solidFill>
                            <a:schemeClr val="dk1"/>
                          </a:solidFill>
                          <a:latin typeface="Arial" panose="020B0604020202020204" pitchFamily="34" charset="0"/>
                          <a:ea typeface="+mn-ea"/>
                          <a:cs typeface="Arial" panose="020B0604020202020204" pitchFamily="34" charset="0"/>
                        </a:rPr>
                        <a:t>), Lugar (</a:t>
                      </a:r>
                      <a:r>
                        <a:rPr kumimoji="0" lang="es-CO" sz="1400" b="1" kern="1200" dirty="0" smtClean="0">
                          <a:solidFill>
                            <a:srgbClr val="FF0000"/>
                          </a:solidFill>
                          <a:latin typeface="Arial" panose="020B0604020202020204" pitchFamily="34" charset="0"/>
                          <a:ea typeface="+mn-ea"/>
                          <a:cs typeface="Arial" panose="020B0604020202020204" pitchFamily="34" charset="0"/>
                        </a:rPr>
                        <a:t>Donde?</a:t>
                      </a:r>
                      <a:r>
                        <a:rPr kumimoji="0" lang="es-CO" sz="1400" b="0" kern="1200" dirty="0" smtClean="0">
                          <a:solidFill>
                            <a:schemeClr val="dk1"/>
                          </a:solidFill>
                          <a:latin typeface="Arial" panose="020B0604020202020204" pitchFamily="34" charset="0"/>
                          <a:ea typeface="+mn-ea"/>
                          <a:cs typeface="Arial" panose="020B0604020202020204" pitchFamily="34" charset="0"/>
                        </a:rPr>
                        <a:t>) y personal (</a:t>
                      </a:r>
                      <a:r>
                        <a:rPr kumimoji="0" lang="es-CO" sz="1400" b="1" kern="1200" dirty="0" smtClean="0">
                          <a:solidFill>
                            <a:srgbClr val="FF0000"/>
                          </a:solidFill>
                          <a:latin typeface="Arial" panose="020B0604020202020204" pitchFamily="34" charset="0"/>
                          <a:ea typeface="+mn-ea"/>
                          <a:cs typeface="Arial" panose="020B0604020202020204" pitchFamily="34" charset="0"/>
                        </a:rPr>
                        <a:t>Quién o Quiénes?</a:t>
                      </a:r>
                      <a:r>
                        <a:rPr kumimoji="0" lang="es-CO" sz="1400" b="0" kern="1200" dirty="0" smtClean="0">
                          <a:solidFill>
                            <a:schemeClr val="dk1"/>
                          </a:solidFill>
                          <a:latin typeface="Arial" panose="020B0604020202020204" pitchFamily="34" charset="0"/>
                          <a:ea typeface="+mn-ea"/>
                          <a:cs typeface="Arial" panose="020B0604020202020204" pitchFamily="34" charset="0"/>
                        </a:rPr>
                        <a:t>), según la manifestación realizada por el usuario</a:t>
                      </a:r>
                      <a:r>
                        <a:rPr kumimoji="0" lang="es-CO" sz="1800" b="0" kern="1200" dirty="0" smtClean="0">
                          <a:solidFill>
                            <a:schemeClr val="dk1"/>
                          </a:solidFill>
                          <a:latin typeface="Arial" panose="020B0604020202020204" pitchFamily="34" charset="0"/>
                          <a:ea typeface="+mn-ea"/>
                          <a:cs typeface="Arial" panose="020B0604020202020204" pitchFamily="34" charset="0"/>
                        </a:rPr>
                        <a:t>. </a:t>
                      </a:r>
                      <a:endParaRPr lang="es-CO" dirty="0">
                        <a:latin typeface="Arial" panose="020B0604020202020204" pitchFamily="34" charset="0"/>
                        <a:cs typeface="Arial" panose="020B0604020202020204" pitchFamily="34" charset="0"/>
                      </a:endParaRPr>
                    </a:p>
                  </a:txBody>
                  <a:tcPr/>
                </a:tc>
              </a:tr>
              <a:tr h="37084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CO" sz="1600" b="1" kern="1200" dirty="0" smtClean="0">
                          <a:solidFill>
                            <a:schemeClr val="dk1"/>
                          </a:solidFill>
                          <a:latin typeface="Arial" panose="020B0604020202020204" pitchFamily="34" charset="0"/>
                          <a:ea typeface="+mn-ea"/>
                          <a:cs typeface="Arial" panose="020B0604020202020204" pitchFamily="34" charset="0"/>
                        </a:rPr>
                        <a:t>CLASIFICACIÓN DE LA SOLICITUD </a:t>
                      </a:r>
                      <a:endParaRPr kumimoji="0" lang="es-CO" sz="1600" kern="1200" dirty="0" smtClean="0">
                        <a:solidFill>
                          <a:schemeClr val="dk1"/>
                        </a:solidFill>
                        <a:latin typeface="Arial" panose="020B0604020202020204" pitchFamily="34" charset="0"/>
                        <a:ea typeface="+mn-ea"/>
                        <a:cs typeface="Arial" panose="020B0604020202020204" pitchFamily="34" charset="0"/>
                      </a:endParaRPr>
                    </a:p>
                    <a:p>
                      <a:pPr algn="ctr"/>
                      <a:endParaRPr lang="es-CO" sz="1600" dirty="0">
                        <a:latin typeface="Arial" panose="020B0604020202020204" pitchFamily="34" charset="0"/>
                        <a:cs typeface="Arial" panose="020B0604020202020204" pitchFamily="34" charset="0"/>
                      </a:endParaRPr>
                    </a:p>
                  </a:txBody>
                  <a:tcPr anchor="ctr"/>
                </a:tc>
                <a:tc>
                  <a:txBody>
                    <a:bodyPr/>
                    <a:lstStyle/>
                    <a:p>
                      <a:pPr algn="ctr"/>
                      <a:r>
                        <a:rPr kumimoji="0" lang="es-CO" sz="1400" b="1" kern="1200" dirty="0" smtClean="0">
                          <a:solidFill>
                            <a:schemeClr val="dk1"/>
                          </a:solidFill>
                          <a:latin typeface="Arial" panose="020B0604020202020204" pitchFamily="34" charset="0"/>
                          <a:ea typeface="+mn-ea"/>
                          <a:cs typeface="Arial" panose="020B0604020202020204" pitchFamily="34" charset="0"/>
                        </a:rPr>
                        <a:t> Sistema procesal</a:t>
                      </a:r>
                      <a:endParaRPr kumimoji="0" lang="es-CO" sz="1400" kern="1200" dirty="0" smtClean="0">
                        <a:solidFill>
                          <a:schemeClr val="dk1"/>
                        </a:solidFill>
                        <a:latin typeface="Arial" panose="020B0604020202020204" pitchFamily="34" charset="0"/>
                        <a:ea typeface="+mn-ea"/>
                        <a:cs typeface="Arial" panose="020B0604020202020204" pitchFamily="34" charset="0"/>
                      </a:endParaRPr>
                    </a:p>
                    <a:p>
                      <a:r>
                        <a:rPr kumimoji="0" lang="es-CO" sz="1400" b="1" kern="1200" dirty="0" smtClean="0">
                          <a:solidFill>
                            <a:schemeClr val="dk1"/>
                          </a:solidFill>
                          <a:latin typeface="Arial" panose="020B0604020202020204" pitchFamily="34" charset="0"/>
                          <a:ea typeface="+mn-ea"/>
                          <a:cs typeface="Arial" panose="020B0604020202020204" pitchFamily="34" charset="0"/>
                        </a:rPr>
                        <a:t> </a:t>
                      </a:r>
                      <a:endParaRPr kumimoji="0" lang="es-CO" sz="1400" kern="1200" dirty="0" smtClean="0">
                        <a:solidFill>
                          <a:schemeClr val="dk1"/>
                        </a:solidFill>
                        <a:latin typeface="Arial" panose="020B0604020202020204" pitchFamily="34" charset="0"/>
                        <a:ea typeface="+mn-ea"/>
                        <a:cs typeface="Arial" panose="020B0604020202020204" pitchFamily="34" charset="0"/>
                      </a:endParaRPr>
                    </a:p>
                  </a:txBody>
                  <a:tcPr anchor="ctr"/>
                </a:tc>
                <a:tc>
                  <a:txBody>
                    <a:bodyPr/>
                    <a:lstStyle/>
                    <a:p>
                      <a:pPr algn="ctr"/>
                      <a:r>
                        <a:rPr kumimoji="0" lang="es-CO" sz="1400" kern="1200" dirty="0" smtClean="0">
                          <a:solidFill>
                            <a:schemeClr val="dk1"/>
                          </a:solidFill>
                          <a:latin typeface="Arial" panose="020B0604020202020204" pitchFamily="34" charset="0"/>
                          <a:ea typeface="+mn-ea"/>
                          <a:cs typeface="Arial" panose="020B0604020202020204" pitchFamily="34" charset="0"/>
                        </a:rPr>
                        <a:t>Es necesario que el estudiante clasifique el procedimiento sobre el cual está llevando la solicitud, esto es Ley 906 de 2004 (Sistema Penal Acusatorio), Penal Militar, o Ley 600 de 2000. </a:t>
                      </a:r>
                      <a:endParaRPr lang="es-CO" sz="1400" dirty="0">
                        <a:latin typeface="Arial" panose="020B0604020202020204" pitchFamily="34" charset="0"/>
                        <a:cs typeface="Arial" panose="020B0604020202020204" pitchFamily="34" charset="0"/>
                      </a:endParaRPr>
                    </a:p>
                  </a:txBody>
                  <a:tcPr/>
                </a:tc>
              </a:tr>
              <a:tr h="370840">
                <a:tc vMerge="1">
                  <a:txBody>
                    <a:bodyPr/>
                    <a:lstStyle/>
                    <a:p>
                      <a:endParaRPr lang="es-CO"/>
                    </a:p>
                  </a:txBody>
                  <a:tcPr/>
                </a:tc>
                <a:tc>
                  <a:txBody>
                    <a:bodyPr/>
                    <a:lstStyle/>
                    <a:p>
                      <a:pPr algn="ctr"/>
                      <a:r>
                        <a:rPr kumimoji="0" lang="es-CO" sz="1400" b="1" kern="1200" dirty="0" smtClean="0">
                          <a:solidFill>
                            <a:schemeClr val="dk1"/>
                          </a:solidFill>
                          <a:latin typeface="Arial" panose="020B0604020202020204" pitchFamily="34" charset="0"/>
                          <a:ea typeface="+mn-ea"/>
                          <a:cs typeface="Arial" panose="020B0604020202020204" pitchFamily="34" charset="0"/>
                        </a:rPr>
                        <a:t>Privado de la Libertad/Persona Ausente/Contumacia</a:t>
                      </a:r>
                      <a:endParaRPr lang="es-CO" sz="1400" dirty="0">
                        <a:latin typeface="Arial" panose="020B0604020202020204" pitchFamily="34" charset="0"/>
                        <a:cs typeface="Arial" panose="020B0604020202020204" pitchFamily="34" charset="0"/>
                      </a:endParaRPr>
                    </a:p>
                  </a:txBody>
                  <a:tcPr anchor="ctr"/>
                </a:tc>
                <a:tc>
                  <a:txBody>
                    <a:bodyPr/>
                    <a:lstStyle/>
                    <a:p>
                      <a:pPr algn="ctr"/>
                      <a:r>
                        <a:rPr kumimoji="0" lang="es-CO" sz="1400" kern="1200" dirty="0" smtClean="0">
                          <a:solidFill>
                            <a:schemeClr val="dk1"/>
                          </a:solidFill>
                          <a:latin typeface="Arial" panose="020B0604020202020204" pitchFamily="34" charset="0"/>
                          <a:ea typeface="+mn-ea"/>
                          <a:cs typeface="Arial" panose="020B0604020202020204" pitchFamily="34" charset="0"/>
                        </a:rPr>
                        <a:t>Se deberá establecer si la persona procesada está privada de la libertad, vinculada como persona ausencia, se le declaro la contumacia o si está en libertad</a:t>
                      </a:r>
                      <a:endParaRPr lang="es-CO" dirty="0">
                        <a:latin typeface="Arial" panose="020B0604020202020204" pitchFamily="34" charset="0"/>
                        <a:cs typeface="Arial" panose="020B0604020202020204" pitchFamily="34" charset="0"/>
                      </a:endParaRPr>
                    </a:p>
                  </a:txBody>
                  <a:tcPr/>
                </a:tc>
              </a:tr>
            </a:tbl>
          </a:graphicData>
        </a:graphic>
      </p:graphicFrame>
      <p:sp>
        <p:nvSpPr>
          <p:cNvPr id="3" name="7 CuadroTexto"/>
          <p:cNvSpPr txBox="1"/>
          <p:nvPr/>
        </p:nvSpPr>
        <p:spPr>
          <a:xfrm rot="16200000">
            <a:off x="-2336120" y="3064312"/>
            <a:ext cx="5688630" cy="369332"/>
          </a:xfrm>
          <a:prstGeom prst="rect">
            <a:avLst/>
          </a:prstGeom>
          <a:noFill/>
        </p:spPr>
        <p:txBody>
          <a:bodyPr wrap="square" rtlCol="0">
            <a:spAutoFit/>
          </a:bodyPr>
          <a:lstStyle/>
          <a:p>
            <a:r>
              <a:rPr lang="es-CO" b="1" dirty="0" smtClean="0">
                <a:latin typeface="Algerian" pitchFamily="82" charset="0"/>
              </a:rPr>
              <a:t>PROTOCOLO  ATENCION USUARIOS AREA PENAL</a:t>
            </a:r>
            <a:endParaRPr lang="es-CO" b="1" dirty="0">
              <a:latin typeface="Algerian" pitchFamily="82" charset="0"/>
            </a:endParaRPr>
          </a:p>
        </p:txBody>
      </p:sp>
      <p:pic>
        <p:nvPicPr>
          <p:cNvPr id="1026" name="Picture 2" descr="http://www.canalgif.net/Gifs-animados/Personas/Pensando/Imagen-animada-Pensando-05.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1619672" y="-1"/>
            <a:ext cx="864096" cy="1416717"/>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2915816" y="708357"/>
            <a:ext cx="3995004" cy="400110"/>
          </a:xfrm>
          <a:prstGeom prst="rect">
            <a:avLst/>
          </a:prstGeom>
          <a:noFill/>
        </p:spPr>
        <p:txBody>
          <a:bodyPr wrap="none" rtlCol="0">
            <a:spAutoFit/>
          </a:bodyPr>
          <a:lstStyle/>
          <a:p>
            <a:r>
              <a:rPr lang="es-MX" sz="2000" b="1" dirty="0" smtClean="0">
                <a:latin typeface="Comic Sans MS" panose="030F0702030302020204" pitchFamily="66" charset="0"/>
              </a:rPr>
              <a:t>ANÁLISIS DE LA CONSULTA</a:t>
            </a:r>
            <a:endParaRPr lang="es-MX" sz="2000" b="1" dirty="0">
              <a:latin typeface="Comic Sans MS" panose="030F0702030302020204" pitchFamily="66" charset="0"/>
            </a:endParaRPr>
          </a:p>
        </p:txBody>
      </p:sp>
    </p:spTree>
    <p:extLst>
      <p:ext uri="{BB962C8B-B14F-4D97-AF65-F5344CB8AC3E}">
        <p14:creationId xmlns:p14="http://schemas.microsoft.com/office/powerpoint/2010/main" val="224848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par>
                                <p:cTn id="11" presetID="21"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236</TotalTime>
  <Words>1053</Words>
  <Application>Microsoft Office PowerPoint</Application>
  <PresentationFormat>Presentación en pantalla (4:3)</PresentationFormat>
  <Paragraphs>79</Paragraphs>
  <Slides>13</Slides>
  <Notes>1</Notes>
  <HiddenSlides>0</HiddenSlides>
  <MMClips>1</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13</vt:i4>
      </vt:variant>
    </vt:vector>
  </HeadingPairs>
  <TitlesOfParts>
    <vt:vector size="23" baseType="lpstr">
      <vt:lpstr>Algerian</vt:lpstr>
      <vt:lpstr>Arial</vt:lpstr>
      <vt:lpstr>Calibri</vt:lpstr>
      <vt:lpstr>Comic Sans MS</vt:lpstr>
      <vt:lpstr>Gill Sans MT</vt:lpstr>
      <vt:lpstr>Tekton Pro Ext</vt:lpstr>
      <vt:lpstr>Trebuchet MS</vt:lpstr>
      <vt:lpstr>Verdana</vt:lpstr>
      <vt:lpstr>Wingdings 2</vt:lpstr>
      <vt:lpstr>Solsticio</vt:lpstr>
      <vt:lpstr>CONSULTORIO JURIDICO AREA DE DERECHO PENAL GUIA PARA EL ESTUDIANTE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COMCELY</dc:creator>
  <cp:lastModifiedBy>Maria Irma Trujillo Vargas</cp:lastModifiedBy>
  <cp:revision>44</cp:revision>
  <dcterms:created xsi:type="dcterms:W3CDTF">2017-02-16T15:43:43Z</dcterms:created>
  <dcterms:modified xsi:type="dcterms:W3CDTF">2017-03-16T20:49:59Z</dcterms:modified>
</cp:coreProperties>
</file>