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8101013" cy="10801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000000"/>
          </p15:clr>
        </p15:guide>
        <p15:guide id="2" pos="2552">
          <p15:clr>
            <a:srgbClr val="000000"/>
          </p15:clr>
        </p15:guide>
        <p15:guide id="3" orient="horz" pos="34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>
        <p:scale>
          <a:sx n="100" d="100"/>
          <a:sy n="100" d="100"/>
        </p:scale>
        <p:origin x="1194" y="-1848"/>
      </p:cViewPr>
      <p:guideLst>
        <p:guide orient="horz" pos="3402"/>
        <p:guide pos="2552"/>
        <p:guide orient="horz" pos="34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8013" y="3355975"/>
            <a:ext cx="6884987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214438" y="6121400"/>
            <a:ext cx="5672137" cy="275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39763" y="6940550"/>
            <a:ext cx="6886575" cy="2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39763" y="4578350"/>
            <a:ext cx="6886575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04812" y="431800"/>
            <a:ext cx="729138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04812" y="2520950"/>
            <a:ext cx="7291387" cy="712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2176462" y="4129088"/>
            <a:ext cx="9217025" cy="182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-1545431" y="2382044"/>
            <a:ext cx="9217025" cy="531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04812" y="431800"/>
            <a:ext cx="729138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486568" y="2439194"/>
            <a:ext cx="7127875" cy="729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587500" y="7561263"/>
            <a:ext cx="486092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587500" y="965200"/>
            <a:ext cx="4860925" cy="648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587500" y="8453438"/>
            <a:ext cx="4860925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04813" y="430213"/>
            <a:ext cx="2665412" cy="183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167063" y="430213"/>
            <a:ext cx="4529137" cy="921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04813" y="2260600"/>
            <a:ext cx="2665412" cy="738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04812" y="431800"/>
            <a:ext cx="729138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04812" y="431800"/>
            <a:ext cx="729138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04813" y="2417763"/>
            <a:ext cx="3579812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04813" y="3425825"/>
            <a:ext cx="3579812" cy="62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114800" y="2417763"/>
            <a:ext cx="35814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114800" y="3425825"/>
            <a:ext cx="3581400" cy="62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04812" y="431800"/>
            <a:ext cx="729138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04813" y="2520950"/>
            <a:ext cx="3568700" cy="712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125913" y="2520950"/>
            <a:ext cx="3570287" cy="712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4812" y="431800"/>
            <a:ext cx="729138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4812" y="2520950"/>
            <a:ext cx="7291387" cy="712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04812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768600" y="9836150"/>
            <a:ext cx="25638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805487" y="9836150"/>
            <a:ext cx="1890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733425" y="984275"/>
            <a:ext cx="66864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CONOCIMIENTO Y PERCEPCIONES DE LA LACTANCIA MATERNA POR MADRES LACTANTES ATENDIDAS EN UNA INSTITUCIÓN DE SALUD DE BOGOTA D.C 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024774" y="1747850"/>
            <a:ext cx="4576051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F1C"/>
              </a:buClr>
              <a:buSzPts val="700"/>
              <a:buFont typeface="Calibri"/>
              <a:buNone/>
            </a:pPr>
            <a:r>
              <a:rPr lang="en-US" sz="7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AFANADOR MOJICA</a:t>
            </a:r>
            <a:r>
              <a:rPr lang="en-US" sz="700" b="1" i="0" u="none" strike="noStrike" cap="none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7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Carlos David</a:t>
            </a:r>
            <a:r>
              <a:rPr lang="en-US" sz="700" b="1" i="0" u="none" strike="noStrike" cap="none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7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CARDONA MUÑOZ</a:t>
            </a:r>
            <a:r>
              <a:rPr lang="en-US" sz="700" b="1" i="0" u="none" strike="noStrike" cap="none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7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Juan Pablo</a:t>
            </a:r>
            <a:r>
              <a:rPr lang="en-US" sz="700" b="1" i="0" u="none" strike="noStrike" cap="none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  - FAJARDO BONILLA, Esperanza. MSc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F1C"/>
              </a:buClr>
              <a:buSzPts val="700"/>
              <a:buFont typeface="Calibri"/>
              <a:buNone/>
            </a:pP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Semillero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investigación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Nutrición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Actividad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Física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 y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Salud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Pública</a:t>
            </a:r>
            <a:endParaRPr sz="700" b="1" dirty="0">
              <a:solidFill>
                <a:srgbClr val="DC2F1C"/>
              </a:solidFill>
              <a:latin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F1C"/>
              </a:buClr>
              <a:buSzPts val="700"/>
              <a:buFont typeface="Calibri"/>
              <a:buNone/>
            </a:pP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Facultad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Medicina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 y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Ciencias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 de la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Salud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, Universidad </a:t>
            </a:r>
            <a:r>
              <a:rPr lang="en-US" sz="700" b="1" dirty="0" err="1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Militar</a:t>
            </a: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 Nueva Granada</a:t>
            </a:r>
            <a:endParaRPr sz="700" b="1" dirty="0">
              <a:solidFill>
                <a:srgbClr val="DC2F1C"/>
              </a:solidFill>
              <a:latin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F1C"/>
              </a:buClr>
              <a:buSzPts val="700"/>
              <a:buFont typeface="Calibri"/>
              <a:buNone/>
            </a:pPr>
            <a:r>
              <a:rPr lang="en-US" sz="700" b="1" dirty="0">
                <a:solidFill>
                  <a:srgbClr val="DC2F1C"/>
                </a:solidFill>
                <a:latin typeface="Calibri"/>
                <a:cs typeface="Calibri"/>
                <a:sym typeface="Calibri"/>
              </a:rPr>
              <a:t>u0402101@unimilitar.edu.co - cu0402105@unimilitar.co</a:t>
            </a:r>
            <a:endParaRPr sz="700" b="1" dirty="0">
              <a:solidFill>
                <a:srgbClr val="DC2F1C"/>
              </a:solidFill>
              <a:latin typeface="Calibri"/>
              <a:cs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06400" y="2184300"/>
            <a:ext cx="36258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endParaRPr sz="800" b="1" dirty="0">
              <a:solidFill>
                <a:srgbClr val="1322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endParaRPr sz="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r>
              <a:rPr lang="en-US" sz="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para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</a:t>
            </a: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ciudad de  Bogotá, se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realizó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enfrenta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Posteriormente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realizó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revision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profesional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para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132243"/>
              </a:buClr>
              <a:buSzPts val="800"/>
            </a:pPr>
            <a:r>
              <a:rPr lang="en-US" sz="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discusión</a:t>
            </a: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70% de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exclusiva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debe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por 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meses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bebé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93.6%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complementaria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inconvenientes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observados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neonatos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maternal (9.6%),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láctea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(12.9%), y dolor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mamas (6,4%).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publicados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reportan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inconvenientes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asociados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principalmente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bebé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leche,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dolor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mamas. La mayor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principalmente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el personal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científica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demuestra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estimulación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procure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estimulando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cubrimiento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nutricionales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bebé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endParaRPr lang="en-U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Palabras clave: </a:t>
            </a:r>
            <a:r>
              <a:rPr lang="es-CO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Lactancia materna, consejería, lactancia materna exclusiva </a:t>
            </a:r>
            <a:r>
              <a:rPr lang="en-US" sz="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17500" y="5559462"/>
            <a:ext cx="3625800" cy="21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1322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GENERAL: </a:t>
            </a:r>
            <a:endParaRPr sz="800" b="1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AutoNum type="arabicPeriod"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lactando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Bogotá D.C.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ESPECÍFICOS:</a:t>
            </a:r>
            <a:endParaRPr sz="800" b="1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AutoNum type="arabicPeriod"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acorde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lineamientos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internacionales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AutoNum type="arabicPeriod"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lactando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población similar.   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AutoNum type="arabicPeriod"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consulta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útil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para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50" y="5632450"/>
            <a:ext cx="3027362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4221150" y="6075450"/>
            <a:ext cx="3625800" cy="24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800" b="1" i="0" u="none" strike="noStrike" cap="none" dirty="0">
              <a:solidFill>
                <a:srgbClr val="1322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1" dirty="0">
              <a:solidFill>
                <a:srgbClr val="1322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-107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➔"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relacionados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resolver sin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leche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-107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➔"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profesionales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especial con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 una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adecuada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van a ser o son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brinden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adecuada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asesoría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resolverlos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no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-107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➔"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evidenció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maternal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éxito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14300" marR="0" lvl="0" indent="-107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➔"/>
            </a:pPr>
            <a:endParaRPr lang="en-U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AGRADECIMIENTO</a:t>
            </a:r>
          </a:p>
          <a:p>
            <a:pPr marL="6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</a:pPr>
            <a:r>
              <a:rPr lang="es-ES" sz="800" dirty="0">
                <a:solidFill>
                  <a:schemeClr val="dk1"/>
                </a:solidFill>
                <a:latin typeface="Calibri"/>
                <a:cs typeface="Calibri"/>
              </a:rPr>
              <a:t>A la Vicerrectoría de Investigaciones por el apoyo para la formación en investigación en la Universidad y el desarrollo del PIC-MED 3265. </a:t>
            </a:r>
            <a:r>
              <a:rPr lang="en-US" sz="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9100" y="6065038"/>
            <a:ext cx="3027362" cy="24368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06400" y="7596126"/>
            <a:ext cx="3625800" cy="24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rgbClr val="1322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 dirty="0"/>
              <a:t>Se </a:t>
            </a:r>
            <a:r>
              <a:rPr lang="en-US" sz="800" dirty="0" err="1"/>
              <a:t>tomó</a:t>
            </a:r>
            <a:r>
              <a:rPr lang="en-US" sz="800" dirty="0"/>
              <a:t> </a:t>
            </a:r>
            <a:r>
              <a:rPr lang="en-US" sz="800" dirty="0" err="1"/>
              <a:t>como</a:t>
            </a:r>
            <a:r>
              <a:rPr lang="en-US" sz="800" dirty="0"/>
              <a:t> base el </a:t>
            </a:r>
            <a:r>
              <a:rPr lang="en-US" sz="800" dirty="0" err="1"/>
              <a:t>estudio</a:t>
            </a:r>
            <a:r>
              <a:rPr lang="en-US" sz="800" dirty="0"/>
              <a:t> </a:t>
            </a:r>
            <a:r>
              <a:rPr lang="en-US" sz="800" dirty="0" err="1"/>
              <a:t>descriptivo</a:t>
            </a:r>
            <a:r>
              <a:rPr lang="en-US" sz="800" dirty="0"/>
              <a:t> </a:t>
            </a:r>
            <a:r>
              <a:rPr lang="en-US" sz="800" dirty="0" err="1"/>
              <a:t>sobre</a:t>
            </a:r>
            <a:r>
              <a:rPr lang="en-US" sz="800" dirty="0"/>
              <a:t> 31 </a:t>
            </a:r>
            <a:r>
              <a:rPr lang="en-US" sz="800" dirty="0" err="1"/>
              <a:t>madres</a:t>
            </a:r>
            <a:r>
              <a:rPr lang="en-US" sz="800" dirty="0"/>
              <a:t> </a:t>
            </a:r>
            <a:r>
              <a:rPr lang="en-US" sz="800" dirty="0" err="1"/>
              <a:t>lactantes</a:t>
            </a:r>
            <a:r>
              <a:rPr lang="en-US" sz="800" dirty="0"/>
              <a:t> </a:t>
            </a:r>
            <a:r>
              <a:rPr lang="en-US" sz="800" dirty="0" err="1"/>
              <a:t>asistentes</a:t>
            </a:r>
            <a:r>
              <a:rPr lang="en-US" sz="800" dirty="0"/>
              <a:t> a una </a:t>
            </a:r>
            <a:r>
              <a:rPr lang="en-US" sz="800" dirty="0" err="1"/>
              <a:t>institución</a:t>
            </a:r>
            <a:r>
              <a:rPr lang="en-US" sz="800" dirty="0"/>
              <a:t> de </a:t>
            </a:r>
            <a:r>
              <a:rPr lang="en-US" sz="800" dirty="0" err="1"/>
              <a:t>salud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la ciudad Bogotá el </a:t>
            </a:r>
            <a:r>
              <a:rPr lang="en-US" sz="800" dirty="0" err="1"/>
              <a:t>cual</a:t>
            </a:r>
            <a:r>
              <a:rPr lang="en-US" sz="800" dirty="0"/>
              <a:t> </a:t>
            </a:r>
            <a:r>
              <a:rPr lang="en-US" sz="800" dirty="0" err="1"/>
              <a:t>administra</a:t>
            </a:r>
            <a:r>
              <a:rPr lang="en-US" sz="800" dirty="0"/>
              <a:t> un </a:t>
            </a:r>
            <a:r>
              <a:rPr lang="en-US" sz="800" dirty="0" err="1"/>
              <a:t>programa</a:t>
            </a:r>
            <a:r>
              <a:rPr lang="en-US" sz="800" dirty="0"/>
              <a:t> de </a:t>
            </a:r>
            <a:r>
              <a:rPr lang="en-US" sz="800" dirty="0" err="1"/>
              <a:t>apoyo</a:t>
            </a:r>
            <a:r>
              <a:rPr lang="en-US" sz="800" dirty="0"/>
              <a:t> a la </a:t>
            </a:r>
            <a:r>
              <a:rPr lang="en-US" sz="800" dirty="0" err="1"/>
              <a:t>lactancia</a:t>
            </a:r>
            <a:r>
              <a:rPr lang="en-US" sz="800" dirty="0"/>
              <a:t> </a:t>
            </a:r>
            <a:r>
              <a:rPr lang="en-US" sz="800" dirty="0" err="1"/>
              <a:t>materna</a:t>
            </a:r>
            <a:r>
              <a:rPr lang="en-US" sz="800" dirty="0"/>
              <a:t>. Se </a:t>
            </a:r>
            <a:r>
              <a:rPr lang="en-US" sz="800" dirty="0" err="1"/>
              <a:t>aplicó</a:t>
            </a:r>
            <a:r>
              <a:rPr lang="en-US" sz="800" dirty="0"/>
              <a:t> una </a:t>
            </a:r>
            <a:r>
              <a:rPr lang="en-US" sz="800" dirty="0" err="1"/>
              <a:t>encuesta</a:t>
            </a:r>
            <a:r>
              <a:rPr lang="en-US" sz="800" dirty="0"/>
              <a:t> </a:t>
            </a:r>
            <a:r>
              <a:rPr lang="en-US" sz="800" dirty="0" err="1"/>
              <a:t>previo</a:t>
            </a:r>
            <a:r>
              <a:rPr lang="en-US" sz="800" dirty="0"/>
              <a:t> </a:t>
            </a:r>
            <a:r>
              <a:rPr lang="en-US" sz="800" dirty="0" err="1"/>
              <a:t>consentimiento</a:t>
            </a:r>
            <a:r>
              <a:rPr lang="en-US" sz="800" dirty="0"/>
              <a:t> de </a:t>
            </a:r>
            <a:r>
              <a:rPr lang="en-US" sz="800" dirty="0" err="1"/>
              <a:t>mujeres</a:t>
            </a:r>
            <a:r>
              <a:rPr lang="en-US" sz="800" dirty="0"/>
              <a:t> </a:t>
            </a:r>
            <a:r>
              <a:rPr lang="en-US" sz="800" dirty="0" err="1"/>
              <a:t>voluntarias</a:t>
            </a:r>
            <a:r>
              <a:rPr lang="en-US" sz="800" dirty="0"/>
              <a:t> a </a:t>
            </a:r>
            <a:r>
              <a:rPr lang="en-US" sz="800" dirty="0" err="1"/>
              <a:t>participar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el </a:t>
            </a:r>
            <a:r>
              <a:rPr lang="en-US" sz="800" dirty="0" err="1"/>
              <a:t>estudio</a:t>
            </a:r>
            <a:r>
              <a:rPr lang="en-US" sz="800" dirty="0"/>
              <a:t> y el </a:t>
            </a:r>
            <a:r>
              <a:rPr lang="en-US" sz="800" dirty="0" err="1"/>
              <a:t>análisis</a:t>
            </a:r>
            <a:r>
              <a:rPr lang="en-US" sz="800" dirty="0"/>
              <a:t> de la </a:t>
            </a:r>
            <a:r>
              <a:rPr lang="en-US" sz="800" dirty="0" err="1"/>
              <a:t>información</a:t>
            </a:r>
            <a:r>
              <a:rPr lang="en-US" sz="800" dirty="0"/>
              <a:t> se </a:t>
            </a:r>
            <a:r>
              <a:rPr lang="en-US" sz="800" dirty="0" err="1"/>
              <a:t>realizó</a:t>
            </a:r>
            <a:r>
              <a:rPr lang="en-US" sz="800" dirty="0"/>
              <a:t> a </a:t>
            </a:r>
            <a:r>
              <a:rPr lang="en-US" sz="800" dirty="0" err="1"/>
              <a:t>partir</a:t>
            </a:r>
            <a:r>
              <a:rPr lang="en-US" sz="800" dirty="0"/>
              <a:t> de </a:t>
            </a:r>
            <a:r>
              <a:rPr lang="en-US" sz="800" dirty="0" err="1"/>
              <a:t>estadística</a:t>
            </a:r>
            <a:r>
              <a:rPr lang="en-US" sz="800" dirty="0"/>
              <a:t> </a:t>
            </a:r>
            <a:r>
              <a:rPr lang="en-US" sz="800" dirty="0" err="1"/>
              <a:t>descriptiva</a:t>
            </a:r>
            <a:r>
              <a:rPr lang="en-US" sz="800" dirty="0"/>
              <a:t>. </a:t>
            </a:r>
            <a:endParaRPr sz="800" dirty="0"/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Se </a:t>
            </a:r>
            <a:r>
              <a:rPr lang="en-US" sz="800" dirty="0" err="1">
                <a:solidFill>
                  <a:schemeClr val="dk1"/>
                </a:solidFill>
              </a:rPr>
              <a:t>pretendía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comparar</a:t>
            </a:r>
            <a:r>
              <a:rPr lang="en-US" sz="800" dirty="0">
                <a:solidFill>
                  <a:schemeClr val="dk1"/>
                </a:solidFill>
              </a:rPr>
              <a:t> los </a:t>
            </a:r>
            <a:r>
              <a:rPr lang="en-US" sz="800" dirty="0" err="1">
                <a:solidFill>
                  <a:schemeClr val="dk1"/>
                </a:solidFill>
              </a:rPr>
              <a:t>resultados</a:t>
            </a:r>
            <a:r>
              <a:rPr lang="en-US" sz="800" dirty="0">
                <a:solidFill>
                  <a:schemeClr val="dk1"/>
                </a:solidFill>
              </a:rPr>
              <a:t> con una </a:t>
            </a:r>
            <a:r>
              <a:rPr lang="en-US" sz="800" dirty="0" err="1">
                <a:solidFill>
                  <a:schemeClr val="dk1"/>
                </a:solidFill>
              </a:rPr>
              <a:t>muestra</a:t>
            </a:r>
            <a:r>
              <a:rPr lang="en-US" sz="800" dirty="0">
                <a:solidFill>
                  <a:schemeClr val="dk1"/>
                </a:solidFill>
              </a:rPr>
              <a:t> similar de </a:t>
            </a:r>
            <a:r>
              <a:rPr lang="en-US" sz="800" dirty="0" err="1">
                <a:solidFill>
                  <a:schemeClr val="dk1"/>
                </a:solidFill>
              </a:rPr>
              <a:t>mujeres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asistentes</a:t>
            </a:r>
            <a:r>
              <a:rPr lang="en-US" sz="800" dirty="0">
                <a:solidFill>
                  <a:schemeClr val="dk1"/>
                </a:solidFill>
              </a:rPr>
              <a:t> a </a:t>
            </a:r>
            <a:r>
              <a:rPr lang="en-US" sz="800" dirty="0" err="1">
                <a:solidFill>
                  <a:schemeClr val="dk1"/>
                </a:solidFill>
              </a:rPr>
              <a:t>institución</a:t>
            </a:r>
            <a:r>
              <a:rPr lang="en-US" sz="800" dirty="0">
                <a:solidFill>
                  <a:schemeClr val="dk1"/>
                </a:solidFill>
              </a:rPr>
              <a:t> de </a:t>
            </a:r>
            <a:r>
              <a:rPr lang="en-US" sz="800" dirty="0" err="1">
                <a:solidFill>
                  <a:schemeClr val="dk1"/>
                </a:solidFill>
              </a:rPr>
              <a:t>salud</a:t>
            </a:r>
            <a:r>
              <a:rPr lang="en-US" sz="800" dirty="0">
                <a:solidFill>
                  <a:schemeClr val="dk1"/>
                </a:solidFill>
              </a:rPr>
              <a:t> no </a:t>
            </a:r>
            <a:r>
              <a:rPr lang="en-US" sz="800" dirty="0" err="1">
                <a:solidFill>
                  <a:schemeClr val="dk1"/>
                </a:solidFill>
              </a:rPr>
              <a:t>vinculada</a:t>
            </a:r>
            <a:r>
              <a:rPr lang="en-US" sz="800" dirty="0">
                <a:solidFill>
                  <a:schemeClr val="dk1"/>
                </a:solidFill>
              </a:rPr>
              <a:t> a </a:t>
            </a:r>
            <a:r>
              <a:rPr lang="en-US" sz="800" dirty="0" err="1">
                <a:solidFill>
                  <a:schemeClr val="dk1"/>
                </a:solidFill>
              </a:rPr>
              <a:t>programas</a:t>
            </a:r>
            <a:r>
              <a:rPr lang="en-US" sz="800" dirty="0">
                <a:solidFill>
                  <a:schemeClr val="dk1"/>
                </a:solidFill>
              </a:rPr>
              <a:t> que </a:t>
            </a:r>
            <a:r>
              <a:rPr lang="en-US" sz="800" dirty="0" err="1">
                <a:solidFill>
                  <a:schemeClr val="dk1"/>
                </a:solidFill>
              </a:rPr>
              <a:t>fomentan</a:t>
            </a:r>
            <a:r>
              <a:rPr lang="en-US" sz="800" dirty="0">
                <a:solidFill>
                  <a:schemeClr val="dk1"/>
                </a:solidFill>
              </a:rPr>
              <a:t> la </a:t>
            </a:r>
            <a:r>
              <a:rPr lang="en-US" sz="800" dirty="0" err="1">
                <a:solidFill>
                  <a:schemeClr val="dk1"/>
                </a:solidFill>
              </a:rPr>
              <a:t>lactancia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materna</a:t>
            </a:r>
            <a:r>
              <a:rPr lang="en-US" sz="800" dirty="0">
                <a:solidFill>
                  <a:schemeClr val="dk1"/>
                </a:solidFill>
              </a:rPr>
              <a:t>. Ante la </a:t>
            </a:r>
            <a:r>
              <a:rPr lang="en-US" sz="800" dirty="0" err="1">
                <a:solidFill>
                  <a:schemeClr val="dk1"/>
                </a:solidFill>
              </a:rPr>
              <a:t>imposibilidad</a:t>
            </a:r>
            <a:r>
              <a:rPr lang="en-US" sz="800" dirty="0">
                <a:solidFill>
                  <a:schemeClr val="dk1"/>
                </a:solidFill>
              </a:rPr>
              <a:t> del </a:t>
            </a:r>
            <a:r>
              <a:rPr lang="en-US" sz="800" dirty="0" err="1">
                <a:solidFill>
                  <a:schemeClr val="dk1"/>
                </a:solidFill>
              </a:rPr>
              <a:t>trabajo</a:t>
            </a:r>
            <a:r>
              <a:rPr lang="en-US" sz="800" dirty="0">
                <a:solidFill>
                  <a:schemeClr val="dk1"/>
                </a:solidFill>
              </a:rPr>
              <a:t> de campo </a:t>
            </a:r>
            <a:r>
              <a:rPr lang="en-US" sz="800" dirty="0" err="1">
                <a:solidFill>
                  <a:schemeClr val="dk1"/>
                </a:solidFill>
              </a:rPr>
              <a:t>debido</a:t>
            </a:r>
            <a:r>
              <a:rPr lang="en-US" sz="800" dirty="0">
                <a:solidFill>
                  <a:schemeClr val="dk1"/>
                </a:solidFill>
              </a:rPr>
              <a:t> a la </a:t>
            </a:r>
            <a:r>
              <a:rPr lang="en-US" sz="800" dirty="0" err="1">
                <a:solidFill>
                  <a:schemeClr val="dk1"/>
                </a:solidFill>
              </a:rPr>
              <a:t>pandemia</a:t>
            </a:r>
            <a:r>
              <a:rPr lang="en-US" sz="800" dirty="0">
                <a:solidFill>
                  <a:schemeClr val="dk1"/>
                </a:solidFill>
              </a:rPr>
              <a:t> por el Sars-Cov2-COVID 19, se </a:t>
            </a:r>
            <a:r>
              <a:rPr lang="en-US" sz="800" dirty="0" err="1">
                <a:solidFill>
                  <a:schemeClr val="dk1"/>
                </a:solidFill>
              </a:rPr>
              <a:t>realizo</a:t>
            </a:r>
            <a:r>
              <a:rPr lang="en-US" sz="800" dirty="0">
                <a:solidFill>
                  <a:schemeClr val="dk1"/>
                </a:solidFill>
              </a:rPr>
              <a:t>́ una </a:t>
            </a:r>
            <a:r>
              <a:rPr lang="en-US" sz="800" dirty="0" err="1">
                <a:solidFill>
                  <a:schemeClr val="dk1"/>
                </a:solidFill>
              </a:rPr>
              <a:t>revisión</a:t>
            </a:r>
            <a:r>
              <a:rPr lang="en-US" sz="800" dirty="0">
                <a:solidFill>
                  <a:schemeClr val="dk1"/>
                </a:solidFill>
              </a:rPr>
              <a:t> de la </a:t>
            </a:r>
            <a:r>
              <a:rPr lang="en-US" sz="800" dirty="0" err="1">
                <a:solidFill>
                  <a:schemeClr val="dk1"/>
                </a:solidFill>
              </a:rPr>
              <a:t>literatura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científica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referente</a:t>
            </a:r>
            <a:r>
              <a:rPr lang="en-US" sz="800" dirty="0">
                <a:solidFill>
                  <a:schemeClr val="dk1"/>
                </a:solidFill>
              </a:rPr>
              <a:t> al </a:t>
            </a:r>
            <a:r>
              <a:rPr lang="en-US" sz="800" dirty="0" err="1">
                <a:solidFill>
                  <a:schemeClr val="dk1"/>
                </a:solidFill>
              </a:rPr>
              <a:t>análisis</a:t>
            </a:r>
            <a:r>
              <a:rPr lang="en-US" sz="800" dirty="0">
                <a:solidFill>
                  <a:schemeClr val="dk1"/>
                </a:solidFill>
              </a:rPr>
              <a:t> de los </a:t>
            </a:r>
            <a:r>
              <a:rPr lang="en-US" sz="800" dirty="0" err="1">
                <a:solidFill>
                  <a:schemeClr val="dk1"/>
                </a:solidFill>
              </a:rPr>
              <a:t>conceptos</a:t>
            </a:r>
            <a:r>
              <a:rPr lang="en-US" sz="800" dirty="0">
                <a:solidFill>
                  <a:schemeClr val="dk1"/>
                </a:solidFill>
              </a:rPr>
              <a:t> y </a:t>
            </a:r>
            <a:r>
              <a:rPr lang="en-US" sz="800" dirty="0" err="1">
                <a:solidFill>
                  <a:schemeClr val="dk1"/>
                </a:solidFill>
              </a:rPr>
              <a:t>problemas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más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frecuentes</a:t>
            </a:r>
            <a:r>
              <a:rPr lang="en-US" sz="800" dirty="0">
                <a:solidFill>
                  <a:schemeClr val="dk1"/>
                </a:solidFill>
              </a:rPr>
              <a:t> que </a:t>
            </a:r>
            <a:r>
              <a:rPr lang="en-US" sz="800" dirty="0" err="1">
                <a:solidFill>
                  <a:schemeClr val="dk1"/>
                </a:solidFill>
              </a:rPr>
              <a:t>enfrenta</a:t>
            </a:r>
            <a:r>
              <a:rPr lang="en-US" sz="800" dirty="0">
                <a:solidFill>
                  <a:schemeClr val="dk1"/>
                </a:solidFill>
              </a:rPr>
              <a:t> la </a:t>
            </a:r>
            <a:r>
              <a:rPr lang="en-US" sz="800" dirty="0" err="1">
                <a:solidFill>
                  <a:schemeClr val="dk1"/>
                </a:solidFill>
              </a:rPr>
              <a:t>mujer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durante</a:t>
            </a:r>
            <a:r>
              <a:rPr lang="en-US" sz="800" dirty="0">
                <a:solidFill>
                  <a:schemeClr val="dk1"/>
                </a:solidFill>
              </a:rPr>
              <a:t> el </a:t>
            </a:r>
            <a:r>
              <a:rPr lang="en-US" sz="800" dirty="0" err="1">
                <a:solidFill>
                  <a:schemeClr val="dk1"/>
                </a:solidFill>
              </a:rPr>
              <a:t>proceso</a:t>
            </a:r>
            <a:r>
              <a:rPr lang="en-US" sz="800" dirty="0">
                <a:solidFill>
                  <a:schemeClr val="dk1"/>
                </a:solidFill>
              </a:rPr>
              <a:t> de </a:t>
            </a:r>
            <a:r>
              <a:rPr lang="en-US" sz="800" dirty="0" err="1">
                <a:solidFill>
                  <a:schemeClr val="dk1"/>
                </a:solidFill>
              </a:rPr>
              <a:t>lactancia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referidos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en</a:t>
            </a:r>
            <a:r>
              <a:rPr lang="en-US" sz="800" dirty="0">
                <a:solidFill>
                  <a:schemeClr val="dk1"/>
                </a:solidFill>
              </a:rPr>
              <a:t> el primer </a:t>
            </a:r>
            <a:r>
              <a:rPr lang="en-US" sz="800" dirty="0" err="1">
                <a:solidFill>
                  <a:schemeClr val="dk1"/>
                </a:solidFill>
              </a:rPr>
              <a:t>proyecto</a:t>
            </a:r>
            <a:r>
              <a:rPr lang="en-US" sz="800" dirty="0">
                <a:solidFill>
                  <a:schemeClr val="dk1"/>
                </a:solidFill>
              </a:rPr>
              <a:t> y los </a:t>
            </a:r>
            <a:r>
              <a:rPr lang="en-US" sz="800" dirty="0" err="1">
                <a:solidFill>
                  <a:schemeClr val="dk1"/>
                </a:solidFill>
              </a:rPr>
              <a:t>programas</a:t>
            </a:r>
            <a:r>
              <a:rPr lang="en-US" sz="800" dirty="0">
                <a:solidFill>
                  <a:schemeClr val="dk1"/>
                </a:solidFill>
              </a:rPr>
              <a:t> de </a:t>
            </a:r>
            <a:r>
              <a:rPr lang="en-US" sz="800" dirty="0" err="1">
                <a:solidFill>
                  <a:schemeClr val="dk1"/>
                </a:solidFill>
              </a:rPr>
              <a:t>consejería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existentes</a:t>
            </a:r>
            <a:r>
              <a:rPr lang="en-US" sz="800" dirty="0">
                <a:solidFill>
                  <a:schemeClr val="dk1"/>
                </a:solidFill>
              </a:rPr>
              <a:t> y </a:t>
            </a:r>
            <a:r>
              <a:rPr lang="en-US" sz="800" dirty="0" err="1">
                <a:solidFill>
                  <a:schemeClr val="dk1"/>
                </a:solidFill>
              </a:rPr>
              <a:t>representativos</a:t>
            </a:r>
            <a:r>
              <a:rPr lang="en-US" sz="800" dirty="0">
                <a:solidFill>
                  <a:schemeClr val="dk1"/>
                </a:solidFill>
              </a:rPr>
              <a:t> con las </a:t>
            </a:r>
            <a:r>
              <a:rPr lang="en-US" sz="800" dirty="0" err="1">
                <a:solidFill>
                  <a:schemeClr val="dk1"/>
                </a:solidFill>
              </a:rPr>
              <a:t>distintas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rutas</a:t>
            </a:r>
            <a:r>
              <a:rPr lang="en-US" sz="800" dirty="0">
                <a:solidFill>
                  <a:schemeClr val="dk1"/>
                </a:solidFill>
              </a:rPr>
              <a:t> de </a:t>
            </a:r>
            <a:r>
              <a:rPr lang="en-US" sz="800" dirty="0" err="1">
                <a:solidFill>
                  <a:schemeClr val="dk1"/>
                </a:solidFill>
              </a:rPr>
              <a:t>obtención</a:t>
            </a:r>
            <a:r>
              <a:rPr lang="en-US" sz="800" dirty="0">
                <a:solidFill>
                  <a:schemeClr val="dk1"/>
                </a:solidFill>
              </a:rPr>
              <a:t> de </a:t>
            </a:r>
            <a:r>
              <a:rPr lang="en-US" sz="800" dirty="0" err="1">
                <a:solidFill>
                  <a:schemeClr val="dk1"/>
                </a:solidFill>
              </a:rPr>
              <a:t>información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accesibles</a:t>
            </a:r>
            <a:r>
              <a:rPr lang="en-US" sz="800" dirty="0">
                <a:solidFill>
                  <a:schemeClr val="dk1"/>
                </a:solidFill>
              </a:rPr>
              <a:t> para las </a:t>
            </a:r>
            <a:r>
              <a:rPr lang="en-US" sz="800" dirty="0" err="1">
                <a:solidFill>
                  <a:schemeClr val="dk1"/>
                </a:solidFill>
              </a:rPr>
              <a:t>madres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lactantes</a:t>
            </a:r>
            <a:r>
              <a:rPr lang="en-US" sz="800" dirty="0">
                <a:solidFill>
                  <a:schemeClr val="dk1"/>
                </a:solidFill>
              </a:rPr>
              <a:t> y los </a:t>
            </a:r>
            <a:r>
              <a:rPr lang="en-US" sz="800" dirty="0" err="1">
                <a:solidFill>
                  <a:schemeClr val="dk1"/>
                </a:solidFill>
              </a:rPr>
              <a:t>médicos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como</a:t>
            </a:r>
            <a:r>
              <a:rPr lang="en-US" sz="800" dirty="0">
                <a:solidFill>
                  <a:schemeClr val="dk1"/>
                </a:solidFill>
              </a:rPr>
              <a:t> primer </a:t>
            </a:r>
            <a:r>
              <a:rPr lang="en-US" sz="800" dirty="0" err="1">
                <a:solidFill>
                  <a:schemeClr val="dk1"/>
                </a:solidFill>
              </a:rPr>
              <a:t>contacto</a:t>
            </a:r>
            <a:r>
              <a:rPr lang="en-US" sz="800" dirty="0">
                <a:solidFill>
                  <a:schemeClr val="dk1"/>
                </a:solidFill>
              </a:rPr>
              <a:t> de </a:t>
            </a:r>
            <a:r>
              <a:rPr lang="en-US" sz="800" dirty="0" err="1">
                <a:solidFill>
                  <a:schemeClr val="dk1"/>
                </a:solidFill>
              </a:rPr>
              <a:t>aprendizaje</a:t>
            </a:r>
            <a:r>
              <a:rPr lang="en-US" sz="800" dirty="0">
                <a:solidFill>
                  <a:schemeClr val="dk1"/>
                </a:solidFill>
              </a:rPr>
              <a:t> para </a:t>
            </a:r>
            <a:r>
              <a:rPr lang="en-US" sz="800" dirty="0" err="1">
                <a:solidFill>
                  <a:schemeClr val="dk1"/>
                </a:solidFill>
              </a:rPr>
              <a:t>ellas</a:t>
            </a:r>
            <a:r>
              <a:rPr lang="en-US" sz="800" dirty="0">
                <a:solidFill>
                  <a:schemeClr val="dk1"/>
                </a:solidFill>
              </a:rPr>
              <a:t>. </a:t>
            </a:r>
            <a:endParaRPr sz="8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00" y="7667625"/>
            <a:ext cx="3027362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3929875" y="2244703"/>
            <a:ext cx="36258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1322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las 31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encuestadas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observó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que el 70% de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consideró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exclusiva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debe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durar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6 meses y el 23% que debe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durar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edad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propicia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ofrecer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800" dirty="0">
                <a:solidFill>
                  <a:srgbClr val="132243"/>
                </a:solidFill>
                <a:latin typeface="Calibri"/>
                <a:cs typeface="Calibri"/>
              </a:rPr>
              <a:t>en la alimentación del bebé otros alimentos diferentes a la leche materna, es considerada a los 6 meses por el 93.6% de la población encuestada, el 3,2 % a los 3 meses y el 3,3% al año. </a:t>
            </a:r>
            <a:endParaRPr lang="en-US" sz="800" dirty="0">
              <a:solidFill>
                <a:srgbClr val="132243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figura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1 se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observan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inconvenientes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inicio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referidos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por las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encuestadas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. El 52% de las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reporto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presentado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inconvenientes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.   Como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dificultades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periodo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, el 22,6%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refirio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presentar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gastrointestinales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800" dirty="0">
              <a:solidFill>
                <a:srgbClr val="1322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dk1"/>
              </a:buClr>
              <a:buSzPts val="800"/>
            </a:pP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Las principals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fuentes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consultadas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por las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solucionar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dificultades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: Personal de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(32,3%),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(12,9%) y banco de leche (3,3%). 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800" dirty="0" err="1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sz="800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 ( 51.5%).</a:t>
            </a:r>
            <a:endParaRPr sz="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dirty="0"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9850" y="2311400"/>
            <a:ext cx="3027362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4135475" y="8636338"/>
            <a:ext cx="3625800" cy="19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132243"/>
                </a:solidFill>
                <a:latin typeface="Calibri"/>
                <a:ea typeface="Calibri"/>
                <a:cs typeface="Calibri"/>
                <a:sym typeface="Calibri"/>
              </a:rPr>
              <a:t>BIBLIOGRAFÍA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243"/>
              </a:buClr>
              <a:buSzPts val="800"/>
              <a:buFont typeface="Calibri"/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Pinzón-Villate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GY,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Alzate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-Posada ML,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Olaya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-Vega GA. [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Consejería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exclusiva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Instituciones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Amigas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Bogotá D.C., Colombia].  Rev. Fac. Med. 2020;68(3): In press - 2020. English.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http://dx.doi.org/10.15446/revfacmed.v68n3.73940</a:t>
            </a:r>
            <a:r>
              <a:rPr lang="en-US" sz="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8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537" marR="0" lvl="0" indent="-179374" algn="l" rtl="0">
              <a:lnSpc>
                <a:spcPct val="100000"/>
              </a:lnSpc>
              <a:spcBef>
                <a:spcPts val="14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 (2020).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nutrición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537" marR="0" lvl="0" indent="-179374" algn="l" rtl="0">
              <a:lnSpc>
                <a:spcPct val="100000"/>
              </a:lnSpc>
              <a:spcBef>
                <a:spcPts val="14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Recuperado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de:</a:t>
            </a:r>
            <a:r>
              <a:rPr lang="en-US" sz="800" u="sng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://www.minsalud.gov.co/salud/Paginas/Lactancia-materna-y</a:t>
            </a:r>
            <a:endParaRPr sz="8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537" marR="0" lvl="0" indent="-179374" algn="l" rtl="0">
              <a:lnSpc>
                <a:spcPct val="100000"/>
              </a:lnSpc>
              <a:spcBef>
                <a:spcPts val="14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nutrici%C3%B3n.aspx</a:t>
            </a:r>
            <a:r>
              <a:rPr lang="en-US" sz="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537" marR="0" lvl="0" indent="-179374" algn="l" rtl="0">
              <a:lnSpc>
                <a:spcPct val="100000"/>
              </a:lnSpc>
              <a:spcBef>
                <a:spcPts val="14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Unidad para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Agricultura,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537" marR="0" lvl="0" indent="-179374" algn="just" rtl="0">
              <a:lnSpc>
                <a:spcPct val="100000"/>
              </a:lnSpc>
              <a:spcBef>
                <a:spcPts val="14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Panamericana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Mundial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537" marR="0" lvl="0" indent="-179374" algn="just" rtl="0">
              <a:lnSpc>
                <a:spcPct val="100000"/>
              </a:lnSpc>
              <a:spcBef>
                <a:spcPts val="14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América Latina y el Caribe:  Panorama de la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alimentaria y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nutricional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537" marR="0" lvl="0" indent="-179374" algn="just" rtl="0">
              <a:lnSpc>
                <a:spcPct val="100000"/>
              </a:lnSpc>
              <a:spcBef>
                <a:spcPts val="14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FAO-OPS 2017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537" marR="0" lvl="0" indent="-179374" algn="just" rtl="0">
              <a:lnSpc>
                <a:spcPct val="100000"/>
              </a:lnSpc>
              <a:spcBef>
                <a:spcPts val="14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Social.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República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Colombia. Plan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Decenal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537" marR="0" lvl="0" indent="-179374" algn="just" rtl="0">
              <a:lnSpc>
                <a:spcPct val="100000"/>
              </a:lnSpc>
              <a:spcBef>
                <a:spcPts val="14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2010-2020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8061" marR="0" lvl="0" indent="-176936" algn="just" rtl="0">
              <a:lnSpc>
                <a:spcPct val="100000"/>
              </a:lnSpc>
              <a:spcBef>
                <a:spcPts val="1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dirty="0">
              <a:solidFill>
                <a:srgbClr val="1322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929850" y="5849324"/>
            <a:ext cx="3435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F1C"/>
              </a:buClr>
              <a:buSzPts val="600"/>
              <a:buFont typeface="Calibri"/>
              <a:buNone/>
            </a:pPr>
            <a:r>
              <a:rPr lang="en-US" sz="600" b="1" i="0" u="none" strike="noStrike" cap="none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Fig </a:t>
            </a:r>
            <a:r>
              <a:rPr lang="en-US" sz="6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600" b="1" dirty="0" err="1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Inconvenientes</a:t>
            </a:r>
            <a:r>
              <a:rPr lang="en-US" sz="6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1" dirty="0" err="1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presentados</a:t>
            </a:r>
            <a:r>
              <a:rPr lang="en-US" sz="6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 por las </a:t>
            </a:r>
            <a:r>
              <a:rPr lang="en-US" sz="600" b="1" dirty="0" err="1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6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1" dirty="0" err="1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6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1" dirty="0" err="1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6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1" dirty="0" err="1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inicio</a:t>
            </a:r>
            <a:r>
              <a:rPr lang="en-US" sz="6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600" b="1" dirty="0" err="1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600" b="1" dirty="0">
                <a:solidFill>
                  <a:srgbClr val="DC2F1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6544" y="4157354"/>
            <a:ext cx="2177238" cy="1779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5920119" y="4295765"/>
            <a:ext cx="1943100" cy="122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madres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recibió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lactancia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del personal de la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(61,2 %); un 3,3% del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Canguro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, 6,4% del Banco de Leche, el 3,3% del ICBF, 12,9% de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. Internet/ 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800" dirty="0" err="1">
                <a:latin typeface="Calibri"/>
                <a:ea typeface="Calibri"/>
                <a:cs typeface="Calibri"/>
                <a:sym typeface="Calibri"/>
              </a:rPr>
              <a:t>ninguno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12.9% 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1202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Roboto</vt:lpstr>
      <vt:lpstr>Calibri</vt:lpstr>
      <vt:lpstr>Diseño predeterminado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FAJARDO</dc:creator>
  <cp:lastModifiedBy>ESPERANZA FAJARDO</cp:lastModifiedBy>
  <cp:revision>17</cp:revision>
  <dcterms:modified xsi:type="dcterms:W3CDTF">2020-10-27T02:22:01Z</dcterms:modified>
</cp:coreProperties>
</file>