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516" r:id="rId3"/>
    <p:sldId id="526" r:id="rId4"/>
    <p:sldId id="525" r:id="rId5"/>
    <p:sldId id="298" r:id="rId6"/>
    <p:sldId id="260" r:id="rId7"/>
    <p:sldId id="527" r:id="rId8"/>
    <p:sldId id="258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6B6BD-A37C-407E-85A0-05C91AA7CD0A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39B0-F6A0-4755-9917-36E6444514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402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626D7-F67B-C546-BA4E-E080FBB4812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76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626D7-F67B-C546-BA4E-E080FBB4812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14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D0FE2-B457-A066-8F41-651A7CC8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3218E5-7770-FED5-77B1-B136EB438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38F38-5418-8AB4-4634-C83484E6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4AA17-B49C-1F2A-68C2-BCE6631D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04676-A087-5C87-852D-673EEE7F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25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BAE1-84C9-A5C3-4C19-1363ED2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42147-A407-2A52-7DAA-15F88FD54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B24788-45D0-7F27-C4EA-5CBFC845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5A482-8329-DF8B-76BB-1D325EC3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64712-E9E8-8201-833F-6966FCF0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3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D42891-2A66-B9B1-8BEE-FED5A8EDB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D2E23F-4E88-BE3E-B7DD-34356A5C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687FD-05CD-C297-39CE-9E6997F8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FA67FD-5ACF-299D-92A9-6C9C7126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58DBF-0B53-034C-6772-942EBBE0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798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0EE7E-16A2-89DD-C3E1-DBC8BB9E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911E5-08AE-56B2-C6A4-7B346DAC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F6777-E97B-0AB1-65E3-1C4178C5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121522-5BCA-A250-79D7-2C266BB0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E4B06-EF23-B2AA-F9D0-0D091450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59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FA003-E691-3FB4-22FD-2D26DC4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A0AF6-E843-79A2-9F1B-C185D654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B28DC-8989-875C-9235-3F225997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7F834C-52CF-CB5C-48C3-39FD6D36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70C5C-B366-4175-1071-EB4BA630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913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6C200-9AF3-3191-AC58-7BAF277B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85614-AB05-3050-AC63-95DD6092E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F60A8-E53C-7B5D-2072-199AD3A4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683828-E2F2-E97A-3530-F061969E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633A1B-A3DA-D798-8EB1-B02E517F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7A822B-2660-5A91-40CB-AF9169FC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180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A2E88-4E54-1F5C-640D-3BECBD89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D52DB-52E7-DE5E-F668-78C0D7FF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EB7574-6D66-C17E-B97F-374A78CA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A4F76D-CC4F-9766-8172-88E746F17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68EC9D-5B49-26CB-65A1-614783701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CE850F-5FE9-2967-8545-CDF284FC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7ACA90-8E81-ECB8-B397-91C19C01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277526-A4B6-4DAA-F739-7E9A6E10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287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55D05-D02E-329A-4266-B0538A62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F5370B-AFE8-55B1-E7D8-CDB7C3E1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4FB608-9A4D-DFC1-B15A-677B1E54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45FA74-5507-18C4-1BBC-FC722983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625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596D6-7664-35AA-81B3-5BA5DC57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2CF8AE-AB31-6B37-2E60-EDB015F9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F8118F-C55E-C7A8-1ACA-C9D0D4A4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339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9AE8-CFE7-7D0A-CC71-EA26F28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5A795-511F-C8C0-9B26-F254AC18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B217AD-F7BE-94FF-70F7-F40AB8837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EE662-7765-AAF8-3B67-4489F07B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FF6B2-BC9E-6DAD-6911-F5A55BF6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8F64F-AD32-B854-6EFE-B2366C5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035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F4BB-7733-A069-26AC-EA76E8F5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0B4704-E5CD-F6DB-5303-25577B817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86568-5232-3368-1807-1EF118F28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A2E62C-A617-FA11-1782-BF978DAC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2335F-977D-E8DC-CB3F-17161625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E20F7C-8430-DA0B-2491-C1FF84AF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308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B8D8EC-AA80-D363-7188-76329020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6D197D-9FCA-9D69-A72F-D8A25AC1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9DC54-28F5-7F7D-647C-B0BCA5B49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5B69-21D3-F44F-A4F5-5B635EAB44DA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CDF3A-E3FB-298C-FEE4-27C7AE5C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BA162-DC0E-63E4-423B-90711B09A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925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hyperlink" Target="Formato%20de%20caja%20menor%202024%20GABR%20-%2023072024%20(1).xlsx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ramites.invcampus@unimilitar.edu.c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jamenor.investigaciones@unimilitar.edu.co" TargetMode="External"/><Relationship Id="rId5" Type="http://schemas.openxmlformats.org/officeDocument/2006/relationships/hyperlink" Target="mailto:Tramites.innovacion@unimilitar.edu.co" TargetMode="External"/><Relationship Id="rId4" Type="http://schemas.openxmlformats.org/officeDocument/2006/relationships/hyperlink" Target="mailto:Tramites.invbogota@unimilitar.edu.c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ACEE-5547-5DDC-AE7B-06213BF0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6444" y="827947"/>
            <a:ext cx="6454346" cy="630195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864 DE 2024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C1A0B1-F3AC-6460-BA11-5432FFDCD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9778" y="1458142"/>
            <a:ext cx="4939741" cy="1016834"/>
          </a:xfrm>
        </p:spPr>
        <p:txBody>
          <a:bodyPr>
            <a:normAutofit/>
          </a:bodyPr>
          <a:lstStyle/>
          <a:p>
            <a:r>
              <a:rPr lang="pt-BR" sz="1800" dirty="0"/>
              <a:t>Se constituye y estabelece el funcionamiento de la Caja Menor del Fondo Especial de Investigaciones </a:t>
            </a:r>
          </a:p>
        </p:txBody>
      </p:sp>
    </p:spTree>
    <p:extLst>
      <p:ext uri="{BB962C8B-B14F-4D97-AF65-F5344CB8AC3E}">
        <p14:creationId xmlns:p14="http://schemas.microsoft.com/office/powerpoint/2010/main" val="124636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00" y="548927"/>
            <a:ext cx="8513559" cy="648128"/>
          </a:xfrm>
        </p:spPr>
        <p:txBody>
          <a:bodyPr>
            <a:normAutofit fontScale="90000"/>
          </a:bodyPr>
          <a:lstStyle/>
          <a:p>
            <a:pPr algn="r"/>
            <a:b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s-MX" sz="31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ORDEN DEL DÍA </a:t>
            </a:r>
            <a:endParaRPr lang="es-MX" sz="2000" b="1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8"/>
          <p:cNvSpPr txBox="1">
            <a:spLocks noChangeArrowheads="1"/>
          </p:cNvSpPr>
          <p:nvPr/>
        </p:nvSpPr>
        <p:spPr bwMode="auto">
          <a:xfrm>
            <a:off x="4134824" y="1900794"/>
            <a:ext cx="5776503" cy="39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457" tIns="44861" rIns="89457" bIns="44861">
            <a:spAutoFit/>
          </a:bodyPr>
          <a:lstStyle>
            <a:lvl1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702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274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7846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2418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0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INTERVENCIÓN VICERRECTORIA DE INVESTIGACIONES </a:t>
            </a:r>
            <a:endParaRPr kumimoji="0" lang="es-ES" altLang="es-CO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hape 563"/>
          <p:cNvSpPr/>
          <p:nvPr/>
        </p:nvSpPr>
        <p:spPr>
          <a:xfrm>
            <a:off x="3180625" y="1713870"/>
            <a:ext cx="820946" cy="7106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7923" tIns="27923" rIns="27923" bIns="27923" anchor="ctr"/>
          <a:lstStyle/>
          <a:p>
            <a:pPr marL="0" marR="0" lvl="0" indent="0" algn="l" defTabSz="1207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4D451141-87D8-4892-7871-332C3456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824" y="3438257"/>
            <a:ext cx="6374838" cy="39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457" tIns="44861" rIns="89457" bIns="44861">
            <a:spAutoFit/>
          </a:bodyPr>
          <a:lstStyle>
            <a:lvl1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702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274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7846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2418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0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INTERVENCION </a:t>
            </a:r>
            <a:r>
              <a:rPr lang="es-MX" altLang="es-CO" sz="2000" b="1" dirty="0">
                <a:solidFill>
                  <a:srgbClr val="4472C4">
                    <a:lumMod val="50000"/>
                  </a:srgbClr>
                </a:solidFill>
                <a:latin typeface="Franklin Gothic Medium Cond" panose="020B0606030402020204" pitchFamily="34" charset="0"/>
              </a:rPr>
              <a:t>OFICINA ASESORA DE PLANEACION ESTRATEGICA</a:t>
            </a:r>
            <a:endParaRPr kumimoji="0" lang="es-ES" altLang="es-CO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E74A9DC4-4B04-627F-6E85-CFD663B7C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824" y="4975719"/>
            <a:ext cx="6374838" cy="39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457" tIns="44861" rIns="89457" bIns="44861">
            <a:spAutoFit/>
          </a:bodyPr>
          <a:lstStyle>
            <a:lvl1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702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274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7846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2418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06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INTERVENCION </a:t>
            </a:r>
            <a:r>
              <a:rPr lang="es-MX" altLang="es-CO" sz="2000" b="1" dirty="0">
                <a:solidFill>
                  <a:srgbClr val="4472C4">
                    <a:lumMod val="50000"/>
                  </a:srgbClr>
                </a:solidFill>
                <a:latin typeface="Franklin Gothic Medium Cond" panose="020B0606030402020204" pitchFamily="34" charset="0"/>
              </a:rPr>
              <a:t>DIVISIÓN DE CONTRATACION Y ADQUISICIONES</a:t>
            </a:r>
            <a:endParaRPr kumimoji="0" lang="es-ES" altLang="es-CO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hape 563">
            <a:extLst>
              <a:ext uri="{FF2B5EF4-FFF2-40B4-BE49-F238E27FC236}">
                <a16:creationId xmlns:a16="http://schemas.microsoft.com/office/drawing/2014/main" id="{47EEDE44-6A08-11B4-B2D9-4944C2666B8D}"/>
              </a:ext>
            </a:extLst>
          </p:cNvPr>
          <p:cNvSpPr/>
          <p:nvPr/>
        </p:nvSpPr>
        <p:spPr>
          <a:xfrm>
            <a:off x="3180625" y="3251333"/>
            <a:ext cx="820946" cy="7106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7923" tIns="27923" rIns="27923" bIns="27923" anchor="ctr"/>
          <a:lstStyle/>
          <a:p>
            <a:pPr marL="0" marR="0" lvl="0" indent="0" algn="l" defTabSz="1207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563">
            <a:extLst>
              <a:ext uri="{FF2B5EF4-FFF2-40B4-BE49-F238E27FC236}">
                <a16:creationId xmlns:a16="http://schemas.microsoft.com/office/drawing/2014/main" id="{CDF96416-D4DE-04BC-C410-FB2E6B19D025}"/>
              </a:ext>
            </a:extLst>
          </p:cNvPr>
          <p:cNvSpPr/>
          <p:nvPr/>
        </p:nvSpPr>
        <p:spPr>
          <a:xfrm>
            <a:off x="3177185" y="4788793"/>
            <a:ext cx="820946" cy="7106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7923" tIns="27923" rIns="27923" bIns="27923" anchor="ctr"/>
          <a:lstStyle/>
          <a:p>
            <a:pPr marL="0" marR="0" lvl="0" indent="0" algn="l" defTabSz="1207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5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E23576D-A499-371C-3A4E-4A772080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00" y="548927"/>
            <a:ext cx="8513559" cy="648128"/>
          </a:xfrm>
        </p:spPr>
        <p:txBody>
          <a:bodyPr>
            <a:normAutofit fontScale="90000"/>
          </a:bodyPr>
          <a:lstStyle/>
          <a:p>
            <a:pPr algn="r"/>
            <a:b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s-MX" sz="31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FINALIDAD DE LA CAJA MENOR</a:t>
            </a:r>
            <a:endParaRPr lang="es-MX" sz="2000" b="1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AA47A11-3A69-91AB-0887-74D49E50FAA5}"/>
              </a:ext>
            </a:extLst>
          </p:cNvPr>
          <p:cNvSpPr/>
          <p:nvPr/>
        </p:nvSpPr>
        <p:spPr>
          <a:xfrm>
            <a:off x="1702676" y="2209989"/>
            <a:ext cx="9222827" cy="2703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8">
            <a:extLst>
              <a:ext uri="{FF2B5EF4-FFF2-40B4-BE49-F238E27FC236}">
                <a16:creationId xmlns:a16="http://schemas.microsoft.com/office/drawing/2014/main" id="{1A980365-851F-BB81-B24B-1915C1224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10" y="2408587"/>
            <a:ext cx="8513558" cy="230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457" tIns="44861" rIns="89457" bIns="44861">
            <a:spAutoFit/>
          </a:bodyPr>
          <a:lstStyle>
            <a:lvl1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12065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702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274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7846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241800" indent="-623888" defTabSz="1206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b="0" i="0" u="none" strike="noStrike" baseline="0" dirty="0">
                <a:latin typeface="Franklin Gothic Book" panose="020B0503020102020204" pitchFamily="34" charset="0"/>
              </a:rPr>
              <a:t>La Caja Menor atenderá los gastos generales identificados y definidos en los conceptos del Presupuesto Anual, que tengan carácter de urgentes, imprescindibles, inaplazables y en general aquellos gastos necesarios para los proyectos de investigación vigentes para el desarrollo de la investigación e innovación de la Universidad Militar Nueva Granada.</a:t>
            </a:r>
            <a:endParaRPr kumimoji="0" lang="es-ES" altLang="es-CO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9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EE23576D-A499-371C-3A4E-4A772080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00" y="548927"/>
            <a:ext cx="8513559" cy="648128"/>
          </a:xfrm>
        </p:spPr>
        <p:txBody>
          <a:bodyPr>
            <a:normAutofit fontScale="90000"/>
          </a:bodyPr>
          <a:lstStyle/>
          <a:p>
            <a:pPr algn="r"/>
            <a:b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es-MX" sz="31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FUNCIONAMIENTO DE LA CAJA MENOR</a:t>
            </a:r>
            <a:endParaRPr lang="es-MX" sz="2000" b="1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09F2A23-15E9-5FB8-C3EA-50B847BBB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192" y="1537139"/>
            <a:ext cx="7303325" cy="42508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F3AEEE6-ED3B-0C97-2874-F5C1D1A38746}"/>
              </a:ext>
            </a:extLst>
          </p:cNvPr>
          <p:cNvSpPr/>
          <p:nvPr/>
        </p:nvSpPr>
        <p:spPr>
          <a:xfrm>
            <a:off x="2458192" y="1537139"/>
            <a:ext cx="7275616" cy="425081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69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94" y="338531"/>
            <a:ext cx="8871811" cy="648128"/>
          </a:xfrm>
        </p:spPr>
        <p:txBody>
          <a:bodyPr>
            <a:normAutofit/>
          </a:bodyPr>
          <a:lstStyle/>
          <a:p>
            <a:pPr algn="r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PROCEDIMIENTO</a:t>
            </a: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2612B63A-87AF-322A-CFE9-6E238E984A9A}"/>
              </a:ext>
            </a:extLst>
          </p:cNvPr>
          <p:cNvSpPr/>
          <p:nvPr/>
        </p:nvSpPr>
        <p:spPr>
          <a:xfrm>
            <a:off x="176980" y="3275301"/>
            <a:ext cx="1460091" cy="5014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CE9EA6E2-52C4-9117-F26D-824808AD3677}"/>
              </a:ext>
            </a:extLst>
          </p:cNvPr>
          <p:cNvSpPr/>
          <p:nvPr/>
        </p:nvSpPr>
        <p:spPr>
          <a:xfrm>
            <a:off x="1494502" y="3275300"/>
            <a:ext cx="1460091" cy="50144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lecha: cheurón 49">
            <a:extLst>
              <a:ext uri="{FF2B5EF4-FFF2-40B4-BE49-F238E27FC236}">
                <a16:creationId xmlns:a16="http://schemas.microsoft.com/office/drawing/2014/main" id="{80B71342-80B1-A2D6-96C3-A66F8C26E96A}"/>
              </a:ext>
            </a:extLst>
          </p:cNvPr>
          <p:cNvSpPr/>
          <p:nvPr/>
        </p:nvSpPr>
        <p:spPr>
          <a:xfrm>
            <a:off x="2812024" y="3275299"/>
            <a:ext cx="1460091" cy="50144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lecha: cheurón 50">
            <a:extLst>
              <a:ext uri="{FF2B5EF4-FFF2-40B4-BE49-F238E27FC236}">
                <a16:creationId xmlns:a16="http://schemas.microsoft.com/office/drawing/2014/main" id="{EA99850C-E852-83C5-8FBD-3B13E11666C6}"/>
              </a:ext>
            </a:extLst>
          </p:cNvPr>
          <p:cNvSpPr/>
          <p:nvPr/>
        </p:nvSpPr>
        <p:spPr>
          <a:xfrm>
            <a:off x="4129546" y="3275298"/>
            <a:ext cx="1460091" cy="50144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lecha: cheurón 51">
            <a:extLst>
              <a:ext uri="{FF2B5EF4-FFF2-40B4-BE49-F238E27FC236}">
                <a16:creationId xmlns:a16="http://schemas.microsoft.com/office/drawing/2014/main" id="{39185295-F8ED-F8A3-187E-63834EA4BB3F}"/>
              </a:ext>
            </a:extLst>
          </p:cNvPr>
          <p:cNvSpPr/>
          <p:nvPr/>
        </p:nvSpPr>
        <p:spPr>
          <a:xfrm>
            <a:off x="5447068" y="3275297"/>
            <a:ext cx="1460091" cy="501445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lecha: cheurón 52">
            <a:extLst>
              <a:ext uri="{FF2B5EF4-FFF2-40B4-BE49-F238E27FC236}">
                <a16:creationId xmlns:a16="http://schemas.microsoft.com/office/drawing/2014/main" id="{4DA2EEA6-48E6-CEC6-A936-9F965A84BA30}"/>
              </a:ext>
            </a:extLst>
          </p:cNvPr>
          <p:cNvSpPr/>
          <p:nvPr/>
        </p:nvSpPr>
        <p:spPr>
          <a:xfrm>
            <a:off x="6764590" y="3275296"/>
            <a:ext cx="1460091" cy="501445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lecha: cheurón 53">
            <a:extLst>
              <a:ext uri="{FF2B5EF4-FFF2-40B4-BE49-F238E27FC236}">
                <a16:creationId xmlns:a16="http://schemas.microsoft.com/office/drawing/2014/main" id="{BD766FCB-06DC-5CDA-16AA-76E8E3B84AEE}"/>
              </a:ext>
            </a:extLst>
          </p:cNvPr>
          <p:cNvSpPr/>
          <p:nvPr/>
        </p:nvSpPr>
        <p:spPr>
          <a:xfrm>
            <a:off x="8082112" y="3275296"/>
            <a:ext cx="1460091" cy="501445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lecha: cheurón 54">
            <a:extLst>
              <a:ext uri="{FF2B5EF4-FFF2-40B4-BE49-F238E27FC236}">
                <a16:creationId xmlns:a16="http://schemas.microsoft.com/office/drawing/2014/main" id="{0CDE3B9C-E35C-0171-9A8B-43414FB07EC6}"/>
              </a:ext>
            </a:extLst>
          </p:cNvPr>
          <p:cNvSpPr/>
          <p:nvPr/>
        </p:nvSpPr>
        <p:spPr>
          <a:xfrm>
            <a:off x="9399634" y="3275295"/>
            <a:ext cx="1460091" cy="501445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lecha: cheurón 57">
            <a:extLst>
              <a:ext uri="{FF2B5EF4-FFF2-40B4-BE49-F238E27FC236}">
                <a16:creationId xmlns:a16="http://schemas.microsoft.com/office/drawing/2014/main" id="{CD7EF9B3-B218-4852-31AA-E8648B543C87}"/>
              </a:ext>
            </a:extLst>
          </p:cNvPr>
          <p:cNvSpPr/>
          <p:nvPr/>
        </p:nvSpPr>
        <p:spPr>
          <a:xfrm>
            <a:off x="10697498" y="3275294"/>
            <a:ext cx="1460091" cy="501445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75FDDDD5-557D-2911-2007-3F7BA5C5177C}"/>
              </a:ext>
            </a:extLst>
          </p:cNvPr>
          <p:cNvSpPr/>
          <p:nvPr/>
        </p:nvSpPr>
        <p:spPr>
          <a:xfrm>
            <a:off x="176979" y="1057802"/>
            <a:ext cx="1460091" cy="1976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Recibir solicitud del investigador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Una vez se alleguen las 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hlinkClick r:id="rId4" action="ppaction://hlinkfile"/>
              </a:rPr>
              <a:t>solicitudes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con la documentación correspondientes, se revisa y se toma visto bueno de Vicerrectoría de Investigaciones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5F7500B-D710-C7F5-EB7C-FCF4B17B27B7}"/>
              </a:ext>
            </a:extLst>
          </p:cNvPr>
          <p:cNvSpPr/>
          <p:nvPr/>
        </p:nvSpPr>
        <p:spPr>
          <a:xfrm>
            <a:off x="1494501" y="4007545"/>
            <a:ext cx="1460091" cy="213394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Revisada la documentación</a:t>
            </a:r>
            <a:endParaRPr kumimoji="0" lang="es-CO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En caso  que cumpla con lo establecido  paso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En caso de NO cumplir con lo establecido ir al paso 3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52AAC5C1-A5AB-30EB-FB4A-175C3E2EA0F1}"/>
              </a:ext>
            </a:extLst>
          </p:cNvPr>
          <p:cNvSpPr/>
          <p:nvPr/>
        </p:nvSpPr>
        <p:spPr>
          <a:xfrm>
            <a:off x="2812023" y="1057801"/>
            <a:ext cx="1460091" cy="19760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Devolver documentación al Centro de Investigaciones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</a:rPr>
              <a:t>Se devuelve la documentación al Centro de Investigaciones y se termina el proceso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 "/>
                <a:ea typeface="Times New Roman" panose="02020603050405020304" pitchFamily="18" charset="0"/>
                <a:cs typeface="+mn-cs"/>
              </a:rPr>
              <a:t>.</a:t>
            </a: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A127D594-C5EE-6B75-3A53-078A81859C9B}"/>
              </a:ext>
            </a:extLst>
          </p:cNvPr>
          <p:cNvSpPr/>
          <p:nvPr/>
        </p:nvSpPr>
        <p:spPr>
          <a:xfrm>
            <a:off x="4129545" y="4007544"/>
            <a:ext cx="1460091" cy="213394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Autorizar el trámite de la solicitud</a:t>
            </a:r>
            <a:endParaRPr kumimoji="0" lang="es-CO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Una vez se han verificados los documentos se procede a gestionar la autorización del trámite de la solicitud a través de la validación del responsable de la caja menor.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4619492-5E4D-4AD6-2689-8B9E6F12A55C}"/>
              </a:ext>
            </a:extLst>
          </p:cNvPr>
          <p:cNvSpPr/>
          <p:nvPr/>
        </p:nvSpPr>
        <p:spPr>
          <a:xfrm>
            <a:off x="5447067" y="1057800"/>
            <a:ext cx="1460091" cy="197609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Entregar el monto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Entregar el dinero autorizado al Investigador principal del proyecto, quien firma el recibo de caja menor.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EF2D6F40-574F-0CEC-ECCB-AB797E880F91}"/>
              </a:ext>
            </a:extLst>
          </p:cNvPr>
          <p:cNvSpPr/>
          <p:nvPr/>
        </p:nvSpPr>
        <p:spPr>
          <a:xfrm>
            <a:off x="6764589" y="4007543"/>
            <a:ext cx="1460091" cy="213394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 elementos </a:t>
            </a: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</a:rPr>
              <a:t>o servicios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Realizar compra de los elementos o servicios teniendo en cuenta las normas del Estatuto Tributario con relación a las facturas y retenciones de Ley (si aplica).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3ADEED39-FE49-E8B3-DD30-E71E4E0DD350}"/>
              </a:ext>
            </a:extLst>
          </p:cNvPr>
          <p:cNvSpPr/>
          <p:nvPr/>
        </p:nvSpPr>
        <p:spPr>
          <a:xfrm>
            <a:off x="8082111" y="1057799"/>
            <a:ext cx="1460091" cy="197609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¿Elemento devolutivo?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En caso afirmativo ir al paso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En caso negativo ir al paso 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289EE22-27D0-20A0-EBAC-1410C03F3EDB}"/>
              </a:ext>
            </a:extLst>
          </p:cNvPr>
          <p:cNvSpPr/>
          <p:nvPr/>
        </p:nvSpPr>
        <p:spPr>
          <a:xfrm>
            <a:off x="9379975" y="4007542"/>
            <a:ext cx="1460091" cy="213394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de alta en el almacén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Dar de alta en el almacén para que ingrese a los inventarios de la dependencia, llevando copia de la factura y documentos soporte de la factura, de acuerdo con la Resolución vigente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 "/>
                <a:ea typeface="+mn-ea"/>
                <a:cs typeface="+mn-cs"/>
              </a:rPr>
              <a:t>.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 "/>
              <a:ea typeface="+mn-ea"/>
              <a:cs typeface="+mn-cs"/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2B14730A-5792-5CD5-2403-E9EF89FAA042}"/>
              </a:ext>
            </a:extLst>
          </p:cNvPr>
          <p:cNvSpPr/>
          <p:nvPr/>
        </p:nvSpPr>
        <p:spPr>
          <a:xfrm>
            <a:off x="10651478" y="1057798"/>
            <a:ext cx="1460091" cy="1976099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Recibir factura para legalización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Verificar que la factura cumpla con los requisitos del Estatuto Tributario y si hay sobrante se registra en el respectivo documento denominado “Recibo de caja menor principal”. 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75" name="Flecha: pentágono 74">
            <a:extLst>
              <a:ext uri="{FF2B5EF4-FFF2-40B4-BE49-F238E27FC236}">
                <a16:creationId xmlns:a16="http://schemas.microsoft.com/office/drawing/2014/main" id="{19998485-63F8-3B44-1B5D-797BD892EB5E}"/>
              </a:ext>
            </a:extLst>
          </p:cNvPr>
          <p:cNvSpPr/>
          <p:nvPr/>
        </p:nvSpPr>
        <p:spPr>
          <a:xfrm rot="5400000">
            <a:off x="829844" y="2377040"/>
            <a:ext cx="164934" cy="147865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lecha: pentágono 75">
            <a:extLst>
              <a:ext uri="{FF2B5EF4-FFF2-40B4-BE49-F238E27FC236}">
                <a16:creationId xmlns:a16="http://schemas.microsoft.com/office/drawing/2014/main" id="{EDA9198B-A61B-1CBD-9E88-EE92B8EB61C3}"/>
              </a:ext>
            </a:extLst>
          </p:cNvPr>
          <p:cNvSpPr/>
          <p:nvPr/>
        </p:nvSpPr>
        <p:spPr>
          <a:xfrm rot="5400000">
            <a:off x="3471705" y="2367837"/>
            <a:ext cx="146524" cy="147865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lecha: pentágono 76">
            <a:extLst>
              <a:ext uri="{FF2B5EF4-FFF2-40B4-BE49-F238E27FC236}">
                <a16:creationId xmlns:a16="http://schemas.microsoft.com/office/drawing/2014/main" id="{3C8836B8-A557-C346-D734-F47F623FE5DA}"/>
              </a:ext>
            </a:extLst>
          </p:cNvPr>
          <p:cNvSpPr/>
          <p:nvPr/>
        </p:nvSpPr>
        <p:spPr>
          <a:xfrm rot="5400000">
            <a:off x="6101878" y="2374418"/>
            <a:ext cx="154329" cy="1468754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lecha: pentágono 77">
            <a:extLst>
              <a:ext uri="{FF2B5EF4-FFF2-40B4-BE49-F238E27FC236}">
                <a16:creationId xmlns:a16="http://schemas.microsoft.com/office/drawing/2014/main" id="{315C55B2-2C92-8867-D55F-893F4E0B59A6}"/>
              </a:ext>
            </a:extLst>
          </p:cNvPr>
          <p:cNvSpPr/>
          <p:nvPr/>
        </p:nvSpPr>
        <p:spPr>
          <a:xfrm rot="5400000">
            <a:off x="8734012" y="2368882"/>
            <a:ext cx="154329" cy="146875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lecha: pentágono 78">
            <a:extLst>
              <a:ext uri="{FF2B5EF4-FFF2-40B4-BE49-F238E27FC236}">
                <a16:creationId xmlns:a16="http://schemas.microsoft.com/office/drawing/2014/main" id="{260D7604-64C4-64D1-CA6F-545A705D3133}"/>
              </a:ext>
            </a:extLst>
          </p:cNvPr>
          <p:cNvSpPr/>
          <p:nvPr/>
        </p:nvSpPr>
        <p:spPr>
          <a:xfrm rot="5400000">
            <a:off x="11307350" y="2378476"/>
            <a:ext cx="154332" cy="147865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lecha: pentágono 79">
            <a:extLst>
              <a:ext uri="{FF2B5EF4-FFF2-40B4-BE49-F238E27FC236}">
                <a16:creationId xmlns:a16="http://schemas.microsoft.com/office/drawing/2014/main" id="{A52078EF-15A1-AB36-6C04-EBC21E302B33}"/>
              </a:ext>
            </a:extLst>
          </p:cNvPr>
          <p:cNvSpPr/>
          <p:nvPr/>
        </p:nvSpPr>
        <p:spPr>
          <a:xfrm rot="16200000">
            <a:off x="2160030" y="3203970"/>
            <a:ext cx="154329" cy="147419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lecha: pentágono 80">
            <a:extLst>
              <a:ext uri="{FF2B5EF4-FFF2-40B4-BE49-F238E27FC236}">
                <a16:creationId xmlns:a16="http://schemas.microsoft.com/office/drawing/2014/main" id="{A813A751-3450-BFCA-4FD6-1B4DCC5E7401}"/>
              </a:ext>
            </a:extLst>
          </p:cNvPr>
          <p:cNvSpPr/>
          <p:nvPr/>
        </p:nvSpPr>
        <p:spPr>
          <a:xfrm rot="16200000">
            <a:off x="4787539" y="3206203"/>
            <a:ext cx="154035" cy="147002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lecha: pentágono 81">
            <a:extLst>
              <a:ext uri="{FF2B5EF4-FFF2-40B4-BE49-F238E27FC236}">
                <a16:creationId xmlns:a16="http://schemas.microsoft.com/office/drawing/2014/main" id="{C18433C9-DA18-067B-5941-DD04E2298029}"/>
              </a:ext>
            </a:extLst>
          </p:cNvPr>
          <p:cNvSpPr/>
          <p:nvPr/>
        </p:nvSpPr>
        <p:spPr>
          <a:xfrm rot="16200000">
            <a:off x="7411475" y="3194579"/>
            <a:ext cx="167590" cy="147419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lecha: pentágono 82">
            <a:extLst>
              <a:ext uri="{FF2B5EF4-FFF2-40B4-BE49-F238E27FC236}">
                <a16:creationId xmlns:a16="http://schemas.microsoft.com/office/drawing/2014/main" id="{337C55BC-1BC8-A6A2-E125-4FE7BA9B738C}"/>
              </a:ext>
            </a:extLst>
          </p:cNvPr>
          <p:cNvSpPr/>
          <p:nvPr/>
        </p:nvSpPr>
        <p:spPr>
          <a:xfrm rot="16200000">
            <a:off x="10034004" y="3204116"/>
            <a:ext cx="154037" cy="1474195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Gráfico 86" descr="Documento con relleno sólido">
            <a:extLst>
              <a:ext uri="{FF2B5EF4-FFF2-40B4-BE49-F238E27FC236}">
                <a16:creationId xmlns:a16="http://schemas.microsoft.com/office/drawing/2014/main" id="{6E698F50-38F7-B393-8496-50FADB0BC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591" y="4007542"/>
            <a:ext cx="914400" cy="914400"/>
          </a:xfrm>
          <a:prstGeom prst="rect">
            <a:avLst/>
          </a:prstGeom>
        </p:spPr>
      </p:pic>
      <p:pic>
        <p:nvPicPr>
          <p:cNvPr id="89" name="Gráfico 88" descr="Flecha lineal: giro a la derecha con relleno sólido">
            <a:extLst>
              <a:ext uri="{FF2B5EF4-FFF2-40B4-BE49-F238E27FC236}">
                <a16:creationId xmlns:a16="http://schemas.microsoft.com/office/drawing/2014/main" id="{9B0B68D0-0ADD-695A-08EF-B50FA1A78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87895" y="3941068"/>
            <a:ext cx="914400" cy="914400"/>
          </a:xfrm>
          <a:prstGeom prst="rect">
            <a:avLst/>
          </a:prstGeom>
        </p:spPr>
      </p:pic>
      <p:pic>
        <p:nvPicPr>
          <p:cNvPr id="91" name="Gráfico 90" descr="Marca de verificación con relleno sólido">
            <a:extLst>
              <a:ext uri="{FF2B5EF4-FFF2-40B4-BE49-F238E27FC236}">
                <a16:creationId xmlns:a16="http://schemas.microsoft.com/office/drawing/2014/main" id="{31B23A05-D105-8ED0-3AED-08E7F1609B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11913" y="2150404"/>
            <a:ext cx="914400" cy="914400"/>
          </a:xfrm>
          <a:prstGeom prst="rect">
            <a:avLst/>
          </a:prstGeom>
        </p:spPr>
      </p:pic>
      <p:pic>
        <p:nvPicPr>
          <p:cNvPr id="93" name="Gráfico 92" descr="Monedas con relleno sólido">
            <a:extLst>
              <a:ext uri="{FF2B5EF4-FFF2-40B4-BE49-F238E27FC236}">
                <a16:creationId xmlns:a16="http://schemas.microsoft.com/office/drawing/2014/main" id="{E04EC160-727D-A21C-FD62-8AC05AA6B7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45182" y="2188860"/>
            <a:ext cx="914400" cy="914400"/>
          </a:xfrm>
          <a:prstGeom prst="rect">
            <a:avLst/>
          </a:prstGeom>
        </p:spPr>
      </p:pic>
      <p:pic>
        <p:nvPicPr>
          <p:cNvPr id="95" name="Gráfico 94" descr="Dólar con relleno sólido">
            <a:extLst>
              <a:ext uri="{FF2B5EF4-FFF2-40B4-BE49-F238E27FC236}">
                <a16:creationId xmlns:a16="http://schemas.microsoft.com/office/drawing/2014/main" id="{BC1F4489-C85D-C295-3F18-803F6630ED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50666" y="3931675"/>
            <a:ext cx="914400" cy="914400"/>
          </a:xfrm>
          <a:prstGeom prst="rect">
            <a:avLst/>
          </a:prstGeom>
        </p:spPr>
      </p:pic>
      <p:pic>
        <p:nvPicPr>
          <p:cNvPr id="97" name="Gráfico 96" descr="Carro de la compra con relleno sólido">
            <a:extLst>
              <a:ext uri="{FF2B5EF4-FFF2-40B4-BE49-F238E27FC236}">
                <a16:creationId xmlns:a16="http://schemas.microsoft.com/office/drawing/2014/main" id="{AA2005A3-DDC1-2BBD-95FD-869825795D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72479" y="2196241"/>
            <a:ext cx="914400" cy="914400"/>
          </a:xfrm>
          <a:prstGeom prst="rect">
            <a:avLst/>
          </a:prstGeom>
        </p:spPr>
      </p:pic>
      <p:pic>
        <p:nvPicPr>
          <p:cNvPr id="99" name="Gráfico 98" descr="Lista con relleno sólido">
            <a:extLst>
              <a:ext uri="{FF2B5EF4-FFF2-40B4-BE49-F238E27FC236}">
                <a16:creationId xmlns:a16="http://schemas.microsoft.com/office/drawing/2014/main" id="{4EF955BB-355D-EF0E-80F1-B5B7E6750A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059626" y="39421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9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26FF7CA-D76E-42FF-7074-47A8F0686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37" y="1714172"/>
            <a:ext cx="7248525" cy="398145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748CDDA-8785-8329-A4C7-421ABB5F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31" y="604106"/>
            <a:ext cx="8513559" cy="648128"/>
          </a:xfrm>
        </p:spPr>
        <p:txBody>
          <a:bodyPr>
            <a:normAutofit/>
          </a:bodyPr>
          <a:lstStyle/>
          <a:p>
            <a:pPr algn="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PROHIBICIONES</a:t>
            </a:r>
            <a:endParaRPr lang="es-MX" sz="2000" b="1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CCEF610-DF08-22CB-3BCC-08B9E62A0A50}"/>
              </a:ext>
            </a:extLst>
          </p:cNvPr>
          <p:cNvSpPr/>
          <p:nvPr/>
        </p:nvSpPr>
        <p:spPr>
          <a:xfrm>
            <a:off x="2149434" y="1508166"/>
            <a:ext cx="7885215" cy="418745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30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5748CDDA-8785-8329-A4C7-421ABB5F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31" y="604106"/>
            <a:ext cx="8513559" cy="648128"/>
          </a:xfrm>
        </p:spPr>
        <p:txBody>
          <a:bodyPr>
            <a:normAutofit/>
          </a:bodyPr>
          <a:lstStyle/>
          <a:p>
            <a:pPr algn="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CONTACTO</a:t>
            </a:r>
            <a:endParaRPr lang="es-MX" sz="2000" b="1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CCEF610-DF08-22CB-3BCC-08B9E62A0A50}"/>
              </a:ext>
            </a:extLst>
          </p:cNvPr>
          <p:cNvSpPr/>
          <p:nvPr/>
        </p:nvSpPr>
        <p:spPr>
          <a:xfrm>
            <a:off x="2527754" y="1847125"/>
            <a:ext cx="7128573" cy="372598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3570D2-581E-2205-5976-A28ACC1D86DB}"/>
              </a:ext>
            </a:extLst>
          </p:cNvPr>
          <p:cNvSpPr txBox="1"/>
          <p:nvPr/>
        </p:nvSpPr>
        <p:spPr>
          <a:xfrm>
            <a:off x="3413519" y="2613392"/>
            <a:ext cx="53570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atin typeface="Franklin Gothic Book" panose="020B0503020102020204" pitchFamily="34" charset="0"/>
              </a:rPr>
              <a:t>CORREOS</a:t>
            </a:r>
          </a:p>
          <a:p>
            <a:endParaRPr lang="es-ES" sz="20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Franklin Gothic Book" panose="020B0503020102020204" pitchFamily="34" charset="0"/>
                <a:hlinkClick r:id="rId3"/>
              </a:rPr>
              <a:t>Tramites.invcampus@unimilitar.edu.co</a:t>
            </a:r>
            <a:endParaRPr lang="es-ES" sz="20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Franklin Gothic Book" panose="020B0503020102020204" pitchFamily="34" charset="0"/>
                <a:hlinkClick r:id="rId4"/>
              </a:rPr>
              <a:t>Tramites.invbogota@unimilitar.edu.co</a:t>
            </a:r>
            <a:endParaRPr lang="es-ES" sz="20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Franklin Gothic Book" panose="020B0503020102020204" pitchFamily="34" charset="0"/>
                <a:hlinkClick r:id="rId5"/>
              </a:rPr>
              <a:t>Tramites.innovacion@unimilitar.edu.co</a:t>
            </a:r>
            <a:endParaRPr lang="es-ES" sz="20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Franklin Gothic Book" panose="020B0503020102020204" pitchFamily="34" charset="0"/>
                <a:hlinkClick r:id="rId6"/>
              </a:rPr>
              <a:t>Cajamenor.investigaciones@unimilitar.edu.co</a:t>
            </a:r>
            <a:endParaRPr lang="es-ES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0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5081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406</Words>
  <Application>Microsoft Office PowerPoint</Application>
  <PresentationFormat>Panorámica</PresentationFormat>
  <Paragraphs>60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Aptos</vt:lpstr>
      <vt:lpstr>Arial</vt:lpstr>
      <vt:lpstr>Arial  </vt:lpstr>
      <vt:lpstr>Calibri</vt:lpstr>
      <vt:lpstr>Calibri Light</vt:lpstr>
      <vt:lpstr>Franklin Gothic Book</vt:lpstr>
      <vt:lpstr>Franklin Gothic Medium Cond</vt:lpstr>
      <vt:lpstr>1_Tema de Office</vt:lpstr>
      <vt:lpstr>RESOLUCIÓN 864 DE 2024</vt:lpstr>
      <vt:lpstr> ORDEN DEL DÍA </vt:lpstr>
      <vt:lpstr> FINALIDAD DE LA CAJA MENOR</vt:lpstr>
      <vt:lpstr> FUNCIONAMIENTO DE LA CAJA MENOR</vt:lpstr>
      <vt:lpstr>PROCEDIMIENTO</vt:lpstr>
      <vt:lpstr>PROHIBICIONES</vt:lpstr>
      <vt:lpstr>CONTACTO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Wendy Yulieth Montano Renuma</dc:creator>
  <cp:lastModifiedBy>Joice Vivian  Ardila Pedraza</cp:lastModifiedBy>
  <cp:revision>25</cp:revision>
  <dcterms:created xsi:type="dcterms:W3CDTF">2024-07-31T14:08:56Z</dcterms:created>
  <dcterms:modified xsi:type="dcterms:W3CDTF">2024-08-22T15:54:13Z</dcterms:modified>
</cp:coreProperties>
</file>